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73" r:id="rId7"/>
    <p:sldId id="270" r:id="rId8"/>
    <p:sldId id="274" r:id="rId9"/>
    <p:sldId id="277" r:id="rId10"/>
    <p:sldId id="278" r:id="rId11"/>
    <p:sldId id="279" r:id="rId12"/>
    <p:sldId id="280" r:id="rId13"/>
    <p:sldId id="281" r:id="rId14"/>
    <p:sldId id="26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832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6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990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93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0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12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78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4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65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90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0AB6C-F86E-4D1E-9D4E-66CB2F0234C0}" type="datetimeFigureOut">
              <a:rPr lang="pt-BR" smtClean="0"/>
              <a:t>05/07/2020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0CF4D-8D98-46A6-A0E9-FD2C82820F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16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255695"/>
            <a:ext cx="11554690" cy="6461978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327561" y="3075712"/>
            <a:ext cx="77516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CINÉTICA QUÍMICA E CÁLCULO DE REATORES </a:t>
            </a:r>
            <a:r>
              <a:rPr lang="pt-BR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pt-BR" sz="4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2202873" y="706582"/>
            <a:ext cx="7917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UNIVERSIDADE FEDERAL DO TRIÂNGULO MINEIRO</a:t>
            </a:r>
          </a:p>
          <a:p>
            <a:pPr algn="ctr"/>
            <a:r>
              <a:rPr lang="pt-BR" sz="2800" dirty="0" smtClean="0"/>
              <a:t>ENGENHARIA QUÍMICA</a:t>
            </a:r>
            <a:endParaRPr lang="pt-BR" sz="28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719949" y="5112326"/>
            <a:ext cx="77516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 smtClean="0"/>
              <a:t>Prof. Priscila Pereira Silva</a:t>
            </a:r>
          </a:p>
          <a:p>
            <a:pPr algn="r"/>
            <a:r>
              <a:rPr lang="pt-BR" sz="2000" dirty="0" smtClean="0"/>
              <a:t>priscila.silva@uftm.edu.br</a:t>
            </a:r>
            <a:endParaRPr lang="pt-BR" sz="2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4405745" y="5758657"/>
            <a:ext cx="3138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2020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7117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667" y="2042298"/>
            <a:ext cx="9086497" cy="305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03" y="702398"/>
            <a:ext cx="8954997" cy="549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8" y="417053"/>
            <a:ext cx="10216726" cy="286171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262" y="3644538"/>
            <a:ext cx="10445117" cy="252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304420"/>
            <a:ext cx="8334103" cy="63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0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496373"/>
            <a:ext cx="10515600" cy="1325563"/>
          </a:xfrm>
        </p:spPr>
        <p:txBody>
          <a:bodyPr/>
          <a:lstStyle/>
          <a:p>
            <a:pPr algn="ctr"/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obrigada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633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AULA 05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Exercícios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8253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5828" y="590838"/>
            <a:ext cx="11428829" cy="565320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u="sng" dirty="0" smtClean="0">
                <a:sym typeface="Symbol" panose="05050102010706020507" pitchFamily="18" charset="2"/>
              </a:rPr>
              <a:t>Exercício 01</a:t>
            </a:r>
            <a:r>
              <a:rPr lang="pt-BR" dirty="0" smtClean="0">
                <a:sym typeface="Symbol" panose="05050102010706020507" pitchFamily="18" charset="2"/>
              </a:rPr>
              <a:t>:</a:t>
            </a:r>
          </a:p>
          <a:p>
            <a:pPr marL="0" indent="0" algn="just">
              <a:buNone/>
            </a:pPr>
            <a:r>
              <a:rPr lang="pt-BR" dirty="0" smtClean="0">
                <a:effectLst/>
                <a:sym typeface="Symbol" panose="05050102010706020507" pitchFamily="18" charset="2"/>
              </a:rPr>
              <a:t>Produção de óxido de etileno a partir de etileno e O</a:t>
            </a:r>
            <a:r>
              <a:rPr lang="pt-BR" baseline="-25000" dirty="0" smtClean="0">
                <a:effectLst/>
                <a:sym typeface="Symbol" panose="05050102010706020507" pitchFamily="18" charset="2"/>
              </a:rPr>
              <a:t>2</a:t>
            </a:r>
            <a:r>
              <a:rPr lang="pt-BR" dirty="0" smtClean="0">
                <a:effectLst/>
                <a:sym typeface="Symbol" panose="05050102010706020507" pitchFamily="18" charset="2"/>
              </a:rPr>
              <a:t> ocorre segundo a reação:</a:t>
            </a:r>
          </a:p>
          <a:p>
            <a:pPr marL="0" indent="0" algn="ctr">
              <a:buNone/>
            </a:pPr>
            <a:r>
              <a:rPr lang="pt-BR" dirty="0" smtClean="0">
                <a:sym typeface="Symbol" panose="05050102010706020507" pitchFamily="18" charset="2"/>
              </a:rPr>
              <a:t>C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H</a:t>
            </a:r>
            <a:r>
              <a:rPr lang="pt-BR" baseline="-25000" dirty="0" smtClean="0">
                <a:sym typeface="Symbol" panose="05050102010706020507" pitchFamily="18" charset="2"/>
              </a:rPr>
              <a:t>4</a:t>
            </a:r>
            <a:r>
              <a:rPr lang="pt-BR" dirty="0" smtClean="0">
                <a:sym typeface="Symbol" panose="05050102010706020507" pitchFamily="18" charset="2"/>
              </a:rPr>
              <a:t> + ½ O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  C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H</a:t>
            </a:r>
            <a:r>
              <a:rPr lang="pt-BR" baseline="-25000" dirty="0" smtClean="0">
                <a:sym typeface="Symbol" panose="05050102010706020507" pitchFamily="18" charset="2"/>
              </a:rPr>
              <a:t>4</a:t>
            </a:r>
            <a:r>
              <a:rPr lang="pt-BR" dirty="0" smtClean="0">
                <a:sym typeface="Symbol" panose="05050102010706020507" pitchFamily="18" charset="2"/>
              </a:rPr>
              <a:t>O</a:t>
            </a:r>
          </a:p>
          <a:p>
            <a:pPr marL="0" indent="0" algn="just">
              <a:buNone/>
            </a:pPr>
            <a:r>
              <a:rPr lang="pt-BR" dirty="0" smtClean="0">
                <a:sym typeface="Symbol" panose="05050102010706020507" pitchFamily="18" charset="2"/>
              </a:rPr>
              <a:t>O reator deverá operar a 270°C e 1,5 atm. Devido a elevada temperatura do processo, a seguinte reação secundária oxida o etileno:</a:t>
            </a:r>
          </a:p>
          <a:p>
            <a:pPr marL="0" indent="0" algn="ctr">
              <a:buNone/>
            </a:pPr>
            <a:r>
              <a:rPr lang="pt-BR" dirty="0" smtClean="0">
                <a:sym typeface="Symbol" panose="05050102010706020507" pitchFamily="18" charset="2"/>
              </a:rPr>
              <a:t>C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H</a:t>
            </a:r>
            <a:r>
              <a:rPr lang="pt-BR" baseline="-25000" dirty="0" smtClean="0">
                <a:sym typeface="Symbol" panose="05050102010706020507" pitchFamily="18" charset="2"/>
              </a:rPr>
              <a:t>4</a:t>
            </a:r>
            <a:r>
              <a:rPr lang="pt-BR" dirty="0" smtClean="0">
                <a:sym typeface="Symbol" panose="05050102010706020507" pitchFamily="18" charset="2"/>
              </a:rPr>
              <a:t> + 3 O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  2 CO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 + 2 H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O</a:t>
            </a:r>
          </a:p>
          <a:p>
            <a:pPr marL="0" indent="0" algn="just">
              <a:buNone/>
            </a:pPr>
            <a:r>
              <a:rPr lang="pt-BR" dirty="0" smtClean="0">
                <a:sym typeface="Symbol" panose="05050102010706020507" pitchFamily="18" charset="2"/>
              </a:rPr>
              <a:t>Alimentação: 5% mol de etileno</a:t>
            </a:r>
          </a:p>
          <a:p>
            <a:pPr marL="0" indent="0" algn="just">
              <a:buNone/>
            </a:pPr>
            <a:r>
              <a:rPr lang="pt-BR" dirty="0">
                <a:sym typeface="Symbol" panose="05050102010706020507" pitchFamily="18" charset="2"/>
              </a:rPr>
              <a:t>	</a:t>
            </a:r>
            <a:r>
              <a:rPr lang="pt-BR" dirty="0" smtClean="0">
                <a:sym typeface="Symbol" panose="05050102010706020507" pitchFamily="18" charset="2"/>
              </a:rPr>
              <a:t>	  95% mol de </a:t>
            </a:r>
            <a:r>
              <a:rPr lang="pt-BR" dirty="0" err="1" smtClean="0">
                <a:sym typeface="Symbol" panose="05050102010706020507" pitchFamily="18" charset="2"/>
              </a:rPr>
              <a:t>air</a:t>
            </a:r>
            <a:endParaRPr lang="pt-BR" dirty="0" smtClean="0">
              <a:sym typeface="Symbol" panose="05050102010706020507" pitchFamily="18" charset="2"/>
            </a:endParaRPr>
          </a:p>
          <a:p>
            <a:pPr marL="0" indent="0" algn="just">
              <a:buNone/>
            </a:pPr>
            <a:r>
              <a:rPr lang="pt-BR" dirty="0" smtClean="0">
                <a:sym typeface="Symbol" panose="05050102010706020507" pitchFamily="18" charset="2"/>
              </a:rPr>
              <a:t>Espera-se converter 50% do etileno a óxido de etileno e 40% a CO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 e H</a:t>
            </a:r>
            <a:r>
              <a:rPr lang="pt-BR" baseline="-25000" dirty="0" smtClean="0">
                <a:sym typeface="Symbol" panose="05050102010706020507" pitchFamily="18" charset="2"/>
              </a:rPr>
              <a:t>2</a:t>
            </a:r>
            <a:r>
              <a:rPr lang="pt-BR" dirty="0" smtClean="0">
                <a:sym typeface="Symbol" panose="05050102010706020507" pitchFamily="18" charset="2"/>
              </a:rPr>
              <a:t>O. Calcule a composição na saída do reator.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57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548640" y="1476102"/>
            <a:ext cx="1089442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Então: </a:t>
            </a:r>
            <a:r>
              <a:rPr lang="pt-BR" sz="2400" u="sng" dirty="0" smtClean="0"/>
              <a:t>Base de Cálculo</a:t>
            </a:r>
            <a:r>
              <a:rPr lang="pt-BR" sz="2400" dirty="0" smtClean="0"/>
              <a:t>: Alimentação: </a:t>
            </a:r>
            <a:r>
              <a:rPr lang="pt-BR" sz="2400" b="1" dirty="0" smtClean="0">
                <a:solidFill>
                  <a:srgbClr val="FF0000"/>
                </a:solidFill>
              </a:rPr>
              <a:t>1 mol de etileno</a:t>
            </a:r>
          </a:p>
          <a:p>
            <a:endParaRPr lang="pt-BR" sz="2400" dirty="0"/>
          </a:p>
          <a:p>
            <a:pPr algn="ctr"/>
            <a:r>
              <a:rPr lang="pt-BR" sz="2400" dirty="0" smtClean="0"/>
              <a:t>1 mol ------5% </a:t>
            </a:r>
          </a:p>
          <a:p>
            <a:pPr algn="ctr"/>
            <a:r>
              <a:rPr lang="pt-BR" sz="2400" dirty="0" smtClean="0"/>
              <a:t>   X  ----------95%</a:t>
            </a:r>
          </a:p>
          <a:p>
            <a:pPr algn="ctr"/>
            <a:r>
              <a:rPr lang="pt-BR" sz="2400" dirty="0" smtClean="0"/>
              <a:t>X=19 mols de </a:t>
            </a:r>
            <a:r>
              <a:rPr lang="pt-BR" sz="2400" dirty="0" err="1" smtClean="0"/>
              <a:t>air</a:t>
            </a:r>
            <a:endParaRPr lang="pt-BR" sz="2400" dirty="0" smtClean="0"/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19 mols de </a:t>
            </a:r>
            <a:r>
              <a:rPr lang="pt-BR" sz="2400" dirty="0" err="1"/>
              <a:t>air</a:t>
            </a:r>
            <a:r>
              <a:rPr lang="pt-BR" sz="2400" dirty="0"/>
              <a:t>--------100</a:t>
            </a:r>
            <a:r>
              <a:rPr lang="pt-BR" sz="2400" dirty="0" smtClean="0"/>
              <a:t>%</a:t>
            </a:r>
          </a:p>
          <a:p>
            <a:pPr algn="ctr"/>
            <a:r>
              <a:rPr lang="pt-BR" sz="2400" dirty="0" smtClean="0"/>
              <a:t>                     Y ----------------21% O</a:t>
            </a:r>
            <a:r>
              <a:rPr lang="pt-BR" sz="2400" baseline="-25000" dirty="0" smtClean="0"/>
              <a:t>2</a:t>
            </a:r>
          </a:p>
          <a:p>
            <a:pPr algn="ctr"/>
            <a:r>
              <a:rPr lang="pt-BR" sz="2400" dirty="0" smtClean="0"/>
              <a:t>                Y=</a:t>
            </a:r>
            <a:r>
              <a:rPr lang="pt-BR" sz="2400" b="1" dirty="0" smtClean="0">
                <a:solidFill>
                  <a:srgbClr val="FF0000"/>
                </a:solidFill>
              </a:rPr>
              <a:t>3,99</a:t>
            </a:r>
            <a:r>
              <a:rPr lang="pt-BR" sz="2400" dirty="0" smtClean="0"/>
              <a:t> mols de O</a:t>
            </a:r>
            <a:r>
              <a:rPr lang="pt-BR" sz="2400" baseline="-25000" dirty="0" smtClean="0"/>
              <a:t>2</a:t>
            </a:r>
          </a:p>
          <a:p>
            <a:pPr algn="ctr"/>
            <a:r>
              <a:rPr lang="pt-BR" sz="2400" dirty="0" smtClean="0"/>
              <a:t>             Assim, teremos </a:t>
            </a:r>
            <a:r>
              <a:rPr lang="pt-BR" sz="2400" b="1" dirty="0" smtClean="0">
                <a:solidFill>
                  <a:srgbClr val="FF0000"/>
                </a:solidFill>
              </a:rPr>
              <a:t>15,01</a:t>
            </a:r>
            <a:r>
              <a:rPr lang="pt-BR" sz="2400" dirty="0" smtClean="0"/>
              <a:t> mols de N</a:t>
            </a:r>
            <a:r>
              <a:rPr lang="pt-BR" sz="2400" baseline="-25000" dirty="0" smtClean="0"/>
              <a:t>2</a:t>
            </a:r>
            <a:endParaRPr lang="pt-BR" sz="2400" baseline="-250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790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471697"/>
              </p:ext>
            </p:extLst>
          </p:nvPr>
        </p:nvGraphicFramePr>
        <p:xfrm>
          <a:off x="1418041" y="1229122"/>
          <a:ext cx="92934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1">
                  <a:extLst>
                    <a:ext uri="{9D8B030D-6E8A-4147-A177-3AD203B41FA5}">
                      <a16:colId xmlns:a16="http://schemas.microsoft.com/office/drawing/2014/main" val="3113615358"/>
                    </a:ext>
                  </a:extLst>
                </a:gridCol>
                <a:gridCol w="809897">
                  <a:extLst>
                    <a:ext uri="{9D8B030D-6E8A-4147-A177-3AD203B41FA5}">
                      <a16:colId xmlns:a16="http://schemas.microsoft.com/office/drawing/2014/main" val="2589435811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2940502961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25426381"/>
                    </a:ext>
                  </a:extLst>
                </a:gridCol>
                <a:gridCol w="4924698">
                  <a:extLst>
                    <a:ext uri="{9D8B030D-6E8A-4147-A177-3AD203B41FA5}">
                      <a16:colId xmlns:a16="http://schemas.microsoft.com/office/drawing/2014/main" val="2904119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Espécie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Início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Reação 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Reação 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Final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4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dirty="0" smtClean="0"/>
                        <a:t>H</a:t>
                      </a:r>
                      <a:r>
                        <a:rPr lang="pt-BR" baseline="-25000" dirty="0" smtClean="0"/>
                        <a:t>4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-X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-X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1-X</a:t>
                      </a:r>
                      <a:r>
                        <a:rPr lang="pt-BR" baseline="-25000" dirty="0" smtClean="0"/>
                        <a:t>1</a:t>
                      </a:r>
                      <a:r>
                        <a:rPr lang="pt-BR" dirty="0" smtClean="0"/>
                        <a:t>-X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dirty="0" smtClean="0"/>
                        <a:t>=1-0,5-0,4=0,1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59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dirty="0" smtClean="0"/>
                        <a:t>H</a:t>
                      </a:r>
                      <a:r>
                        <a:rPr lang="pt-BR" baseline="-25000" dirty="0" smtClean="0"/>
                        <a:t>4</a:t>
                      </a:r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X</a:t>
                      </a:r>
                      <a:r>
                        <a:rPr lang="pt-BR" baseline="-25000" dirty="0" smtClean="0"/>
                        <a:t>1</a:t>
                      </a:r>
                      <a:r>
                        <a:rPr lang="pt-BR" dirty="0" smtClean="0"/>
                        <a:t>=0,5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85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H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dirty="0" smtClean="0"/>
                        <a:t>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2X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2X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dirty="0" smtClean="0"/>
                        <a:t>=2.(0,4)=0,8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38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CO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2X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2X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dirty="0" smtClean="0"/>
                        <a:t>=2.(0,4)=0,8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7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15,01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---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15,01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33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O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3,99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-1/2 X</a:t>
                      </a:r>
                      <a:r>
                        <a:rPr lang="pt-BR" baseline="-25000" dirty="0" smtClean="0"/>
                        <a:t>1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-3X</a:t>
                      </a:r>
                      <a:r>
                        <a:rPr lang="pt-BR" baseline="-25000" dirty="0" smtClean="0"/>
                        <a:t>2</a:t>
                      </a:r>
                      <a:endParaRPr lang="pt-B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3,99-(1/2X</a:t>
                      </a:r>
                      <a:r>
                        <a:rPr lang="pt-BR" baseline="-25000" dirty="0" smtClean="0"/>
                        <a:t>1</a:t>
                      </a:r>
                      <a:r>
                        <a:rPr lang="pt-BR" baseline="0" dirty="0" smtClean="0"/>
                        <a:t> )</a:t>
                      </a:r>
                      <a:r>
                        <a:rPr lang="pt-BR" dirty="0" smtClean="0"/>
                        <a:t>-(3X</a:t>
                      </a:r>
                      <a:r>
                        <a:rPr lang="pt-BR" baseline="-25000" dirty="0" smtClean="0"/>
                        <a:t>2</a:t>
                      </a:r>
                      <a:r>
                        <a:rPr lang="pt-BR" baseline="0" dirty="0" smtClean="0"/>
                        <a:t>)</a:t>
                      </a:r>
                      <a:r>
                        <a:rPr lang="pt-BR" dirty="0" smtClean="0"/>
                        <a:t>=3,99-(0,5.0,5)-(3.0,4)=2,54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12962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423851" y="404947"/>
            <a:ext cx="9196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ym typeface="Symbol" panose="05050102010706020507" pitchFamily="18" charset="2"/>
              </a:rPr>
              <a:t>C</a:t>
            </a:r>
            <a:r>
              <a:rPr lang="pt-BR" sz="2400" baseline="-25000" dirty="0">
                <a:sym typeface="Symbol" panose="05050102010706020507" pitchFamily="18" charset="2"/>
              </a:rPr>
              <a:t>2</a:t>
            </a:r>
            <a:r>
              <a:rPr lang="pt-BR" sz="2400" dirty="0">
                <a:sym typeface="Symbol" panose="05050102010706020507" pitchFamily="18" charset="2"/>
              </a:rPr>
              <a:t>H</a:t>
            </a:r>
            <a:r>
              <a:rPr lang="pt-BR" sz="2400" baseline="-25000" dirty="0">
                <a:sym typeface="Symbol" panose="05050102010706020507" pitchFamily="18" charset="2"/>
              </a:rPr>
              <a:t>4</a:t>
            </a:r>
            <a:r>
              <a:rPr lang="pt-BR" sz="2400" dirty="0">
                <a:sym typeface="Symbol" panose="05050102010706020507" pitchFamily="18" charset="2"/>
              </a:rPr>
              <a:t> + ½ O</a:t>
            </a:r>
            <a:r>
              <a:rPr lang="pt-BR" sz="2400" baseline="-25000" dirty="0">
                <a:sym typeface="Symbol" panose="05050102010706020507" pitchFamily="18" charset="2"/>
              </a:rPr>
              <a:t>2</a:t>
            </a:r>
            <a:r>
              <a:rPr lang="pt-BR" sz="2400" dirty="0">
                <a:sym typeface="Symbol" panose="05050102010706020507" pitchFamily="18" charset="2"/>
              </a:rPr>
              <a:t>  </a:t>
            </a:r>
            <a:r>
              <a:rPr lang="pt-BR" sz="2400" dirty="0" smtClean="0">
                <a:sym typeface="Symbol" panose="05050102010706020507" pitchFamily="18" charset="2"/>
              </a:rPr>
              <a:t>C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 smtClean="0">
                <a:sym typeface="Symbol" panose="05050102010706020507" pitchFamily="18" charset="2"/>
              </a:rPr>
              <a:t>4</a:t>
            </a:r>
            <a:r>
              <a:rPr lang="pt-BR" sz="2400" dirty="0" smtClean="0">
                <a:sym typeface="Symbol" panose="05050102010706020507" pitchFamily="18" charset="2"/>
              </a:rPr>
              <a:t>O     (X</a:t>
            </a:r>
            <a:r>
              <a:rPr lang="pt-BR" sz="2400" baseline="-25000" dirty="0" smtClean="0">
                <a:sym typeface="Symbol" panose="05050102010706020507" pitchFamily="18" charset="2"/>
              </a:rPr>
              <a:t>1</a:t>
            </a:r>
            <a:r>
              <a:rPr lang="pt-BR" sz="2400" dirty="0" smtClean="0">
                <a:sym typeface="Symbol" panose="05050102010706020507" pitchFamily="18" charset="2"/>
              </a:rPr>
              <a:t>)</a:t>
            </a:r>
          </a:p>
          <a:p>
            <a:pPr algn="ctr"/>
            <a:r>
              <a:rPr lang="pt-BR" sz="2400" dirty="0">
                <a:sym typeface="Symbol" panose="05050102010706020507" pitchFamily="18" charset="2"/>
              </a:rPr>
              <a:t>C</a:t>
            </a:r>
            <a:r>
              <a:rPr lang="pt-BR" sz="2400" baseline="-25000" dirty="0">
                <a:sym typeface="Symbol" panose="05050102010706020507" pitchFamily="18" charset="2"/>
              </a:rPr>
              <a:t>2</a:t>
            </a:r>
            <a:r>
              <a:rPr lang="pt-BR" sz="2400" dirty="0">
                <a:sym typeface="Symbol" panose="05050102010706020507" pitchFamily="18" charset="2"/>
              </a:rPr>
              <a:t>H</a:t>
            </a:r>
            <a:r>
              <a:rPr lang="pt-BR" sz="2400" baseline="-25000" dirty="0">
                <a:sym typeface="Symbol" panose="05050102010706020507" pitchFamily="18" charset="2"/>
              </a:rPr>
              <a:t>4</a:t>
            </a:r>
            <a:r>
              <a:rPr lang="pt-BR" sz="2400" dirty="0">
                <a:sym typeface="Symbol" panose="05050102010706020507" pitchFamily="18" charset="2"/>
              </a:rPr>
              <a:t> + 3 O</a:t>
            </a:r>
            <a:r>
              <a:rPr lang="pt-BR" sz="2400" baseline="-25000" dirty="0">
                <a:sym typeface="Symbol" panose="05050102010706020507" pitchFamily="18" charset="2"/>
              </a:rPr>
              <a:t>2</a:t>
            </a:r>
            <a:r>
              <a:rPr lang="pt-BR" sz="2400" dirty="0">
                <a:sym typeface="Symbol" panose="05050102010706020507" pitchFamily="18" charset="2"/>
              </a:rPr>
              <a:t>  2 CO</a:t>
            </a:r>
            <a:r>
              <a:rPr lang="pt-BR" sz="2400" baseline="-25000" dirty="0">
                <a:sym typeface="Symbol" panose="05050102010706020507" pitchFamily="18" charset="2"/>
              </a:rPr>
              <a:t>2</a:t>
            </a:r>
            <a:r>
              <a:rPr lang="pt-BR" sz="2400" dirty="0">
                <a:sym typeface="Symbol" panose="05050102010706020507" pitchFamily="18" charset="2"/>
              </a:rPr>
              <a:t> + 2 </a:t>
            </a:r>
            <a:r>
              <a:rPr lang="pt-BR" sz="2400" dirty="0" smtClean="0">
                <a:sym typeface="Symbol" panose="05050102010706020507" pitchFamily="18" charset="2"/>
              </a:rPr>
              <a:t>H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O    (X</a:t>
            </a:r>
            <a:r>
              <a:rPr lang="pt-BR" sz="2400" baseline="-25000" dirty="0" smtClean="0">
                <a:sym typeface="Symbol" panose="05050102010706020507" pitchFamily="18" charset="2"/>
              </a:rPr>
              <a:t>2</a:t>
            </a:r>
            <a:r>
              <a:rPr lang="pt-BR" sz="2400" dirty="0" smtClean="0">
                <a:sym typeface="Symbol" panose="05050102010706020507" pitchFamily="18" charset="2"/>
              </a:rPr>
              <a:t>)</a:t>
            </a:r>
            <a:endParaRPr lang="pt-BR" sz="2400" dirty="0"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893599" y="4375082"/>
                <a:ext cx="2776080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0,1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19,75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=0,00506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9" y="4375082"/>
                <a:ext cx="2776080" cy="6420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906660" y="5002100"/>
                <a:ext cx="2771271" cy="647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19,75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253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660" y="5002100"/>
                <a:ext cx="2771271" cy="647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971979" y="5602993"/>
                <a:ext cx="2570191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19,75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405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79" y="5602993"/>
                <a:ext cx="2570191" cy="6420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4786338" y="4309765"/>
                <a:ext cx="2546851" cy="6420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19,75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405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38" y="4309765"/>
                <a:ext cx="2546851" cy="6420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ângulo 10"/>
              <p:cNvSpPr/>
              <p:nvPr/>
            </p:nvSpPr>
            <p:spPr>
              <a:xfrm>
                <a:off x="4760212" y="4923724"/>
                <a:ext cx="2190984" cy="647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15,01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19,75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pt-BR" i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Retâ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12" y="4923724"/>
                <a:ext cx="2190984" cy="6476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ângulo 11"/>
              <p:cNvSpPr/>
              <p:nvPr/>
            </p:nvSpPr>
            <p:spPr>
              <a:xfrm>
                <a:off x="4786338" y="5589930"/>
                <a:ext cx="2187778" cy="6476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2,54</m:t>
                          </m:r>
                        </m:num>
                        <m:den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19,75</m:t>
                          </m:r>
                        </m:den>
                      </m:f>
                      <m:r>
                        <a:rPr lang="pt-BR" i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13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Retâ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338" y="5589930"/>
                <a:ext cx="2187778" cy="6476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aixaDeTexto 12"/>
          <p:cNvSpPr txBox="1"/>
          <p:nvPr/>
        </p:nvSpPr>
        <p:spPr>
          <a:xfrm>
            <a:off x="5773783" y="3825002"/>
            <a:ext cx="4937757" cy="369332"/>
          </a:xfrm>
          <a:prstGeom prst="rect">
            <a:avLst/>
          </a:prstGeom>
          <a:solidFill>
            <a:srgbClr val="FF0000"/>
          </a:solidFill>
          <a:ln w="381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N</a:t>
            </a:r>
            <a:r>
              <a:rPr lang="pt-BR" b="1" baseline="-25000" dirty="0"/>
              <a:t>T</a:t>
            </a:r>
            <a:r>
              <a:rPr lang="pt-BR" b="1" dirty="0"/>
              <a:t>= </a:t>
            </a:r>
            <a:r>
              <a:rPr lang="pt-BR" b="1" dirty="0" smtClean="0"/>
              <a:t>19,75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82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470263" y="548636"/>
            <a:ext cx="108421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/>
              <a:t>Exercício 2</a:t>
            </a:r>
            <a:r>
              <a:rPr lang="pt-BR" sz="2400" dirty="0" smtClean="0"/>
              <a:t>: </a:t>
            </a:r>
            <a:r>
              <a:rPr lang="pt-BR" sz="2400" dirty="0"/>
              <a:t>O íon I- é oxidado pelo peróxido de hidrogênio H</a:t>
            </a:r>
            <a:r>
              <a:rPr lang="pt-BR" sz="2400" baseline="-25000" dirty="0"/>
              <a:t>2</a:t>
            </a:r>
            <a:r>
              <a:rPr lang="pt-BR" sz="2400" dirty="0"/>
              <a:t>O</a:t>
            </a:r>
            <a:r>
              <a:rPr lang="pt-BR" sz="2400" baseline="-25000" dirty="0"/>
              <a:t>2 </a:t>
            </a:r>
            <a:r>
              <a:rPr lang="pt-BR" sz="2400" dirty="0"/>
              <a:t>em ambiente ácido a íon I</a:t>
            </a:r>
            <a:r>
              <a:rPr lang="pt-BR" sz="2400" baseline="-25000" dirty="0"/>
              <a:t>3</a:t>
            </a:r>
            <a:r>
              <a:rPr lang="pt-BR" sz="2400" baseline="30000" dirty="0"/>
              <a:t>-</a:t>
            </a:r>
            <a:endParaRPr lang="pt-BR" sz="2400" dirty="0"/>
          </a:p>
          <a:p>
            <a:pPr algn="ctr"/>
            <a:r>
              <a:rPr lang="pt-BR" sz="2400" dirty="0"/>
              <a:t>3I</a:t>
            </a:r>
            <a:r>
              <a:rPr lang="pt-BR" sz="2400" baseline="30000" dirty="0"/>
              <a:t>-</a:t>
            </a:r>
            <a:r>
              <a:rPr lang="pt-BR" sz="2400" dirty="0"/>
              <a:t> + H</a:t>
            </a:r>
            <a:r>
              <a:rPr lang="pt-BR" sz="2400" baseline="-25000" dirty="0"/>
              <a:t>2</a:t>
            </a:r>
            <a:r>
              <a:rPr lang="pt-BR" sz="2400" dirty="0"/>
              <a:t>O</a:t>
            </a:r>
            <a:r>
              <a:rPr lang="pt-BR" sz="2400" baseline="-25000" dirty="0"/>
              <a:t>2</a:t>
            </a:r>
            <a:r>
              <a:rPr lang="pt-BR" sz="2400" dirty="0"/>
              <a:t> + 2H</a:t>
            </a:r>
            <a:r>
              <a:rPr lang="pt-BR" sz="2400" baseline="30000" dirty="0"/>
              <a:t>+</a:t>
            </a:r>
            <a:r>
              <a:rPr lang="pt-BR" sz="2400" dirty="0"/>
              <a:t> </a:t>
            </a:r>
            <a:r>
              <a:rPr lang="pt-BR" sz="2400" dirty="0">
                <a:sym typeface="Symbol" panose="05050102010706020507" pitchFamily="18" charset="2"/>
              </a:rPr>
              <a:t></a:t>
            </a:r>
            <a:r>
              <a:rPr lang="pt-BR" sz="2400" dirty="0"/>
              <a:t> I</a:t>
            </a:r>
            <a:r>
              <a:rPr lang="pt-BR" sz="2400" baseline="-25000" dirty="0"/>
              <a:t>3</a:t>
            </a:r>
            <a:r>
              <a:rPr lang="pt-BR" sz="2400" baseline="30000" dirty="0"/>
              <a:t>-</a:t>
            </a:r>
            <a:r>
              <a:rPr lang="pt-BR" sz="2400" dirty="0"/>
              <a:t> + 2H</a:t>
            </a:r>
            <a:r>
              <a:rPr lang="pt-BR" sz="2400" baseline="-25000" dirty="0"/>
              <a:t>2</a:t>
            </a:r>
            <a:r>
              <a:rPr lang="pt-BR" sz="2400" dirty="0"/>
              <a:t>O</a:t>
            </a:r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Uma série de experimentos foi conduzida para determinar a velocidade inicial de formação do I</a:t>
            </a:r>
            <a:r>
              <a:rPr lang="pt-BR" sz="2400" baseline="-25000" dirty="0"/>
              <a:t>3</a:t>
            </a:r>
            <a:r>
              <a:rPr lang="pt-BR" sz="2400" baseline="30000" dirty="0"/>
              <a:t>-</a:t>
            </a:r>
            <a:r>
              <a:rPr lang="pt-BR" sz="2400" dirty="0"/>
              <a:t>, com valores das concentrações iniciais dos diversos reagentes. Determine a ordem de reação em relação aos três reagentes e o valor numérico da constante cinética K. Os dados experimentais obtidos são reportados na tabela abaixo</a:t>
            </a:r>
          </a:p>
        </p:txBody>
      </p:sp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21261"/>
              </p:ext>
            </p:extLst>
          </p:nvPr>
        </p:nvGraphicFramePr>
        <p:xfrm>
          <a:off x="2179954" y="3898150"/>
          <a:ext cx="7708627" cy="2241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1580">
                  <a:extLst>
                    <a:ext uri="{9D8B030D-6E8A-4147-A177-3AD203B41FA5}">
                      <a16:colId xmlns:a16="http://schemas.microsoft.com/office/drawing/2014/main" val="1106515628"/>
                    </a:ext>
                  </a:extLst>
                </a:gridCol>
                <a:gridCol w="1541580">
                  <a:extLst>
                    <a:ext uri="{9D8B030D-6E8A-4147-A177-3AD203B41FA5}">
                      <a16:colId xmlns:a16="http://schemas.microsoft.com/office/drawing/2014/main" val="1448309290"/>
                    </a:ext>
                  </a:extLst>
                </a:gridCol>
                <a:gridCol w="1541580">
                  <a:extLst>
                    <a:ext uri="{9D8B030D-6E8A-4147-A177-3AD203B41FA5}">
                      <a16:colId xmlns:a16="http://schemas.microsoft.com/office/drawing/2014/main" val="835335781"/>
                    </a:ext>
                  </a:extLst>
                </a:gridCol>
                <a:gridCol w="1541580">
                  <a:extLst>
                    <a:ext uri="{9D8B030D-6E8A-4147-A177-3AD203B41FA5}">
                      <a16:colId xmlns:a16="http://schemas.microsoft.com/office/drawing/2014/main" val="673107861"/>
                    </a:ext>
                  </a:extLst>
                </a:gridCol>
                <a:gridCol w="1542307">
                  <a:extLst>
                    <a:ext uri="{9D8B030D-6E8A-4147-A177-3AD203B41FA5}">
                      <a16:colId xmlns:a16="http://schemas.microsoft.com/office/drawing/2014/main" val="888248015"/>
                    </a:ext>
                  </a:extLst>
                </a:gridCol>
              </a:tblGrid>
              <a:tr h="448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Experimento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C</a:t>
                      </a:r>
                      <a:r>
                        <a:rPr lang="pt-BR" sz="1800" baseline="-25000" dirty="0">
                          <a:effectLst/>
                        </a:rPr>
                        <a:t>I-</a:t>
                      </a:r>
                      <a:r>
                        <a:rPr lang="pt-BR" sz="1800" dirty="0">
                          <a:effectLst/>
                        </a:rPr>
                        <a:t> (mol.L</a:t>
                      </a:r>
                      <a:r>
                        <a:rPr lang="pt-BR" sz="1800" baseline="30000" dirty="0">
                          <a:effectLst/>
                        </a:rPr>
                        <a:t>-1</a:t>
                      </a:r>
                      <a:r>
                        <a:rPr lang="pt-BR" sz="1800" dirty="0">
                          <a:effectLst/>
                        </a:rPr>
                        <a:t>)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</a:t>
                      </a:r>
                      <a:r>
                        <a:rPr lang="pt-BR" sz="1800" baseline="-25000">
                          <a:effectLst/>
                        </a:rPr>
                        <a:t>H2O2</a:t>
                      </a:r>
                      <a:r>
                        <a:rPr lang="pt-BR" sz="1800">
                          <a:effectLst/>
                        </a:rPr>
                        <a:t> (mol.L</a:t>
                      </a:r>
                      <a:r>
                        <a:rPr lang="pt-BR" sz="1800" baseline="30000">
                          <a:effectLst/>
                        </a:rPr>
                        <a:t>-1</a:t>
                      </a:r>
                      <a:r>
                        <a:rPr lang="pt-BR" sz="1800">
                          <a:effectLst/>
                        </a:rPr>
                        <a:t>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C</a:t>
                      </a:r>
                      <a:r>
                        <a:rPr lang="pt-BR" sz="1800" baseline="-25000">
                          <a:effectLst/>
                        </a:rPr>
                        <a:t>H+</a:t>
                      </a:r>
                      <a:r>
                        <a:rPr lang="pt-BR" sz="1800">
                          <a:effectLst/>
                        </a:rPr>
                        <a:t> (mol.L</a:t>
                      </a:r>
                      <a:r>
                        <a:rPr lang="pt-BR" sz="1800" baseline="30000">
                          <a:effectLst/>
                        </a:rPr>
                        <a:t>-1</a:t>
                      </a:r>
                      <a:r>
                        <a:rPr lang="pt-BR" sz="1800">
                          <a:effectLst/>
                        </a:rPr>
                        <a:t>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r</a:t>
                      </a:r>
                      <a:r>
                        <a:rPr lang="pt-BR" sz="1800" baseline="-25000">
                          <a:effectLst/>
                        </a:rPr>
                        <a:t>o</a:t>
                      </a:r>
                      <a:r>
                        <a:rPr lang="pt-BR" sz="1800">
                          <a:effectLst/>
                        </a:rPr>
                        <a:t> (mol.L</a:t>
                      </a:r>
                      <a:r>
                        <a:rPr lang="pt-BR" sz="1800" baseline="30000">
                          <a:effectLst/>
                        </a:rPr>
                        <a:t>-1</a:t>
                      </a:r>
                      <a:r>
                        <a:rPr lang="pt-BR" sz="1800">
                          <a:effectLst/>
                        </a:rPr>
                        <a:t>.s</a:t>
                      </a:r>
                      <a:r>
                        <a:rPr lang="pt-BR" sz="1800" baseline="30000">
                          <a:effectLst/>
                        </a:rPr>
                        <a:t>-1</a:t>
                      </a:r>
                      <a:r>
                        <a:rPr lang="pt-BR" sz="1800">
                          <a:effectLst/>
                        </a:rPr>
                        <a:t>)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2703602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0,010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0,010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0,00050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1,15.10</a:t>
                      </a:r>
                      <a:r>
                        <a:rPr lang="pt-BR" sz="1800" baseline="30000">
                          <a:effectLst/>
                        </a:rPr>
                        <a:t>-6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1913287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0,020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0,00050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2,30.10</a:t>
                      </a:r>
                      <a:r>
                        <a:rPr lang="pt-BR" sz="1800" baseline="30000">
                          <a:effectLst/>
                        </a:rPr>
                        <a:t>-6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7399767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3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0,020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0,010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0,00050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2,30.10</a:t>
                      </a:r>
                      <a:r>
                        <a:rPr lang="pt-BR" sz="1800" baseline="30000">
                          <a:effectLst/>
                        </a:rPr>
                        <a:t>-6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718250"/>
                  </a:ext>
                </a:extLst>
              </a:tr>
              <a:tr h="44827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4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effectLst/>
                        </a:rPr>
                        <a:t>0,010</a:t>
                      </a:r>
                      <a:endParaRPr lang="pt-B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0,0010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effectLst/>
                        </a:rPr>
                        <a:t>1,15.10</a:t>
                      </a:r>
                      <a:r>
                        <a:rPr lang="pt-BR" sz="1800" baseline="30000" dirty="0">
                          <a:effectLst/>
                        </a:rPr>
                        <a:t>-6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1581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7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97" y="1031965"/>
            <a:ext cx="10331374" cy="44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6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94" y="1371599"/>
            <a:ext cx="11150755" cy="404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6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470263" y="1463037"/>
            <a:ext cx="108421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u="sng" dirty="0" smtClean="0"/>
              <a:t>Exercício </a:t>
            </a:r>
            <a:r>
              <a:rPr lang="pt-BR" sz="2400" b="1" u="sng" dirty="0"/>
              <a:t>3</a:t>
            </a:r>
            <a:r>
              <a:rPr lang="pt-BR" sz="2400" dirty="0" smtClean="0"/>
              <a:t>: A reação em fase gasosa</a:t>
            </a:r>
            <a:endParaRPr lang="pt-BR" sz="2400" dirty="0"/>
          </a:p>
          <a:p>
            <a:pPr algn="ctr"/>
            <a:r>
              <a:rPr lang="pt-BR" sz="2400" dirty="0" smtClean="0"/>
              <a:t>A + 1/2B</a:t>
            </a:r>
            <a:r>
              <a:rPr lang="pt-BR" sz="2400" dirty="0" smtClean="0">
                <a:sym typeface="Symbol" panose="05050102010706020507" pitchFamily="18" charset="2"/>
              </a:rPr>
              <a:t></a:t>
            </a:r>
            <a:r>
              <a:rPr lang="pt-BR" sz="2400" dirty="0" smtClean="0"/>
              <a:t> C</a:t>
            </a:r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É conduzida de forma isotérmica. A alimentação é composta por 60% de A e 40% de B em base molar, a uma pressão igual a 10,2 </a:t>
            </a:r>
            <a:r>
              <a:rPr lang="pt-BR" sz="2400" dirty="0" err="1" smtClean="0"/>
              <a:t>atm</a:t>
            </a:r>
            <a:r>
              <a:rPr lang="pt-BR" sz="2400" dirty="0" smtClean="0"/>
              <a:t> e 250°C.</a:t>
            </a:r>
          </a:p>
          <a:p>
            <a:pPr algn="just"/>
            <a:r>
              <a:rPr lang="pt-BR" sz="2400" dirty="0" smtClean="0"/>
              <a:t>a) Construa a tabela completa dessa reação.</a:t>
            </a:r>
          </a:p>
          <a:p>
            <a:pPr algn="just"/>
            <a:r>
              <a:rPr lang="pt-BR" sz="2400" dirty="0" smtClean="0"/>
              <a:t>b)Calcule a concentração de cada composto envolvido quando a conversão de A é de 40%</a:t>
            </a:r>
          </a:p>
          <a:p>
            <a:pPr algn="just"/>
            <a:r>
              <a:rPr lang="pt-BR" sz="2400" dirty="0" smtClean="0"/>
              <a:t>c) Calcule a concentração de cada composto </a:t>
            </a:r>
            <a:r>
              <a:rPr lang="pt-BR" sz="2400" dirty="0"/>
              <a:t>envolvido quando a conversão de </a:t>
            </a:r>
            <a:r>
              <a:rPr lang="pt-BR" sz="2400" dirty="0" smtClean="0"/>
              <a:t>B </a:t>
            </a:r>
            <a:r>
              <a:rPr lang="pt-BR" sz="2400" dirty="0"/>
              <a:t>é de </a:t>
            </a:r>
            <a:r>
              <a:rPr lang="pt-BR" sz="2400" dirty="0" smtClean="0"/>
              <a:t>50</a:t>
            </a:r>
            <a:r>
              <a:rPr lang="pt-BR" sz="24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910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441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Symbol</vt:lpstr>
      <vt:lpstr>Times New Roman</vt:lpstr>
      <vt:lpstr>Tema do Office</vt:lpstr>
      <vt:lpstr>Apresentação do PowerPoint</vt:lpstr>
      <vt:lpstr>AULA 05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</dc:creator>
  <cp:lastModifiedBy>Priscila</cp:lastModifiedBy>
  <cp:revision>101</cp:revision>
  <dcterms:created xsi:type="dcterms:W3CDTF">2020-06-09T12:59:46Z</dcterms:created>
  <dcterms:modified xsi:type="dcterms:W3CDTF">2020-07-05T14:40:20Z</dcterms:modified>
</cp:coreProperties>
</file>