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70" r:id="rId7"/>
    <p:sldId id="274" r:id="rId8"/>
    <p:sldId id="277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32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6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99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93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07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12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78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94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65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90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88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AB6C-F86E-4D1E-9D4E-66CB2F0234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16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2" y="255695"/>
            <a:ext cx="11554690" cy="646197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327561" y="3075712"/>
            <a:ext cx="7751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CINÉTICA QUÍMICA E CÁLCULO DE REATORES </a:t>
            </a:r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pt-BR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202873" y="706582"/>
            <a:ext cx="7917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UNIVERSIDADE FEDERAL DO TRIÂNGULO MINEIRO</a:t>
            </a:r>
          </a:p>
          <a:p>
            <a:pPr algn="ctr"/>
            <a:r>
              <a:rPr lang="pt-BR" sz="2800" dirty="0" smtClean="0"/>
              <a:t>ENGENHARIA QUÍMICA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19949" y="5112326"/>
            <a:ext cx="7751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/>
              <a:t>Prof. Priscila Pereira Silva</a:t>
            </a:r>
          </a:p>
          <a:p>
            <a:pPr algn="r"/>
            <a:r>
              <a:rPr lang="pt-BR" sz="2000" dirty="0" smtClean="0"/>
              <a:t>priscila.silva@uftm.edu.br</a:t>
            </a:r>
            <a:endParaRPr lang="pt-BR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405745" y="5758657"/>
            <a:ext cx="3138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2020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711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AULA 06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Equação de </a:t>
            </a:r>
            <a:r>
              <a:rPr lang="pt-BR" sz="2800" dirty="0" err="1" smtClean="0"/>
              <a:t>Arrhenius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825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5828" y="590838"/>
            <a:ext cx="11428829" cy="565320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b="1" u="sng" dirty="0" smtClean="0">
                <a:sym typeface="Symbol" panose="05050102010706020507" pitchFamily="18" charset="2"/>
              </a:rPr>
              <a:t>Variação da constante de equilíbrio com a temperatura</a:t>
            </a:r>
            <a:r>
              <a:rPr lang="pt-BR" dirty="0" smtClean="0">
                <a:sym typeface="Symbol" panose="05050102010706020507" pitchFamily="18" charset="2"/>
              </a:rPr>
              <a:t>:</a:t>
            </a:r>
          </a:p>
          <a:p>
            <a:pPr marL="0" indent="0" algn="just">
              <a:buNone/>
            </a:pPr>
            <a:endParaRPr lang="pt-BR" dirty="0" smtClean="0">
              <a:effectLst/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pt-B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K=f(T)</a:t>
            </a:r>
          </a:p>
          <a:p>
            <a:pPr marL="0" indent="0" algn="ctr">
              <a:buNone/>
            </a:pPr>
            <a:endParaRPr lang="pt-BR" dirty="0" smtClean="0">
              <a:sym typeface="Symbol" panose="05050102010706020507" pitchFamily="18" charset="2"/>
            </a:endParaRPr>
          </a:p>
          <a:p>
            <a:pPr marL="0" indent="0" algn="ctr">
              <a:buNone/>
            </a:pPr>
            <a:r>
              <a:rPr lang="pt-BR" dirty="0" smtClean="0">
                <a:sym typeface="Symbol" panose="05050102010706020507" pitchFamily="18" charset="2"/>
              </a:rPr>
              <a:t>Pela equação de </a:t>
            </a:r>
            <a:r>
              <a:rPr lang="pt-BR" dirty="0" err="1" smtClean="0">
                <a:sym typeface="Symbol" panose="05050102010706020507" pitchFamily="18" charset="2"/>
              </a:rPr>
              <a:t>Arrhenius</a:t>
            </a:r>
            <a:r>
              <a:rPr lang="pt-BR" dirty="0" smtClean="0">
                <a:sym typeface="Symbol" panose="05050102010706020507" pitchFamily="18" charset="2"/>
              </a:rPr>
              <a:t>: K= </a:t>
            </a:r>
            <a:r>
              <a:rPr lang="pt-BR" dirty="0" err="1" smtClean="0">
                <a:sym typeface="Symbol" panose="05050102010706020507" pitchFamily="18" charset="2"/>
              </a:rPr>
              <a:t>A.exp</a:t>
            </a:r>
            <a:r>
              <a:rPr lang="pt-BR" dirty="0" smtClean="0">
                <a:sym typeface="Symbol" panose="05050102010706020507" pitchFamily="18" charset="2"/>
              </a:rPr>
              <a:t>(-</a:t>
            </a:r>
            <a:r>
              <a:rPr lang="pt-BR" dirty="0" err="1" smtClean="0">
                <a:sym typeface="Symbol" panose="05050102010706020507" pitchFamily="18" charset="2"/>
              </a:rPr>
              <a:t>Ea</a:t>
            </a:r>
            <a:r>
              <a:rPr lang="pt-BR" dirty="0" smtClean="0">
                <a:sym typeface="Symbol" panose="05050102010706020507" pitchFamily="18" charset="2"/>
              </a:rPr>
              <a:t>/RT)</a:t>
            </a:r>
            <a:endParaRPr lang="pt-BR" dirty="0" smtClean="0">
              <a:effectLst/>
              <a:sym typeface="Symbol" panose="05050102010706020507" pitchFamily="18" charset="2"/>
            </a:endParaRPr>
          </a:p>
          <a:p>
            <a:pPr marL="0" indent="0" algn="just">
              <a:buNone/>
            </a:pPr>
            <a:endParaRPr lang="pt-BR" dirty="0" smtClean="0">
              <a:sym typeface="Symbol" panose="05050102010706020507" pitchFamily="18" charset="2"/>
            </a:endParaRPr>
          </a:p>
          <a:p>
            <a:pPr marL="0" indent="0" algn="just">
              <a:buNone/>
            </a:pPr>
            <a:r>
              <a:rPr lang="pt-BR" dirty="0" smtClean="0">
                <a:sym typeface="Symbol" panose="05050102010706020507" pitchFamily="18" charset="2"/>
              </a:rPr>
              <a:t>A: Fator </a:t>
            </a:r>
            <a:r>
              <a:rPr lang="pt-BR" dirty="0" err="1" smtClean="0">
                <a:sym typeface="Symbol" panose="05050102010706020507" pitchFamily="18" charset="2"/>
              </a:rPr>
              <a:t>pré</a:t>
            </a:r>
            <a:r>
              <a:rPr lang="pt-BR" dirty="0" smtClean="0">
                <a:sym typeface="Symbol" panose="05050102010706020507" pitchFamily="18" charset="2"/>
              </a:rPr>
              <a:t>-exponencial</a:t>
            </a:r>
          </a:p>
          <a:p>
            <a:pPr marL="0" indent="0" algn="just">
              <a:buNone/>
            </a:pPr>
            <a:r>
              <a:rPr lang="pt-BR" dirty="0" err="1" smtClean="0">
                <a:sym typeface="Symbol" panose="05050102010706020507" pitchFamily="18" charset="2"/>
              </a:rPr>
              <a:t>Ea</a:t>
            </a:r>
            <a:r>
              <a:rPr lang="pt-BR" dirty="0" smtClean="0">
                <a:sym typeface="Symbol" panose="05050102010706020507" pitchFamily="18" charset="2"/>
              </a:rPr>
              <a:t>: Energia de Ativação</a:t>
            </a:r>
          </a:p>
          <a:p>
            <a:pPr marL="0" indent="0" algn="just">
              <a:buNone/>
            </a:pPr>
            <a:r>
              <a:rPr lang="pt-BR" dirty="0" smtClean="0">
                <a:sym typeface="Symbol" panose="05050102010706020507" pitchFamily="18" charset="2"/>
              </a:rPr>
              <a:t>R: Constante dos gases ideais</a:t>
            </a:r>
          </a:p>
          <a:p>
            <a:pPr marL="0" indent="0" algn="just">
              <a:buNone/>
            </a:pPr>
            <a:r>
              <a:rPr lang="pt-BR" dirty="0" smtClean="0">
                <a:sym typeface="Symbol" panose="05050102010706020507" pitchFamily="18" charset="2"/>
              </a:rPr>
              <a:t>T: Temperatura Absoluta</a:t>
            </a:r>
          </a:p>
          <a:p>
            <a:pPr marL="0" indent="0" algn="just">
              <a:buNone/>
            </a:pPr>
            <a:endParaRPr lang="pt-BR" dirty="0">
              <a:sym typeface="Symbol" panose="05050102010706020507" pitchFamily="18" charset="2"/>
            </a:endParaRPr>
          </a:p>
          <a:p>
            <a:pPr marL="0" indent="0" algn="just">
              <a:buNone/>
            </a:pPr>
            <a:r>
              <a:rPr lang="pt-BR" dirty="0" smtClean="0">
                <a:sym typeface="Symbol" panose="05050102010706020507" pitchFamily="18" charset="2"/>
              </a:rPr>
              <a:t> 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57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8640" y="744581"/>
            <a:ext cx="1089442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smtClean="0">
                <a:solidFill>
                  <a:srgbClr val="FF0000"/>
                </a:solidFill>
              </a:rPr>
              <a:t>A partir da obtenção do K em uma determinada temperatura (T1), poderemos encontrar em outra temperatura (T2)</a:t>
            </a:r>
          </a:p>
          <a:p>
            <a:endParaRPr lang="pt-BR" sz="2400" dirty="0"/>
          </a:p>
          <a:p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995936" y="2245405"/>
                <a:ext cx="2048894" cy="6167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𝐸𝑎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36" y="2245405"/>
                <a:ext cx="2048894" cy="6167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5077933" y="2105560"/>
                <a:ext cx="2036134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𝑙𝑛𝐴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𝐸𝑎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𝑅𝑇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933" y="2105560"/>
                <a:ext cx="2036134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5077933" y="3124462"/>
                <a:ext cx="2041456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𝑙𝑛𝐴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𝐸𝑎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𝑅𝑇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933" y="3124462"/>
                <a:ext cx="2041456" cy="609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1017706" y="3142385"/>
                <a:ext cx="2130391" cy="6167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𝐸𝑎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06" y="3142385"/>
                <a:ext cx="2130391" cy="6167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/>
          <p:cNvCxnSpPr/>
          <p:nvPr/>
        </p:nvCxnSpPr>
        <p:spPr>
          <a:xfrm flipV="1">
            <a:off x="3265714" y="2547257"/>
            <a:ext cx="1658983" cy="1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3263369" y="3459312"/>
            <a:ext cx="1658983" cy="1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ave Direita 9"/>
          <p:cNvSpPr/>
          <p:nvPr/>
        </p:nvSpPr>
        <p:spPr>
          <a:xfrm>
            <a:off x="7385538" y="2314241"/>
            <a:ext cx="717453" cy="1158134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8412480" y="2475485"/>
            <a:ext cx="956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 smtClean="0"/>
              <a:t>-</a:t>
            </a:r>
            <a:endParaRPr lang="pt-B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9210751" y="2552255"/>
                <a:ext cx="2351798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pt-BR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𝐸𝑎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𝑅𝑇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pt-BR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𝐸𝑎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𝑅𝑇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751" y="2552255"/>
                <a:ext cx="2351798" cy="656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9330796" y="4295721"/>
                <a:ext cx="2336794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𝐸𝑎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796" y="4295721"/>
                <a:ext cx="2336794" cy="6580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eta para Baixo 17"/>
          <p:cNvSpPr/>
          <p:nvPr/>
        </p:nvSpPr>
        <p:spPr>
          <a:xfrm>
            <a:off x="10297550" y="3388972"/>
            <a:ext cx="576775" cy="836409"/>
          </a:xfrm>
          <a:prstGeom prst="downArrow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Cima 19"/>
          <p:cNvSpPr/>
          <p:nvPr/>
        </p:nvSpPr>
        <p:spPr>
          <a:xfrm>
            <a:off x="10339756" y="5059418"/>
            <a:ext cx="622998" cy="866089"/>
          </a:xfrm>
          <a:prstGeom prst="upArrow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9453489" y="5939575"/>
            <a:ext cx="2395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MUITO IMPORTANTE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0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70263" y="548636"/>
            <a:ext cx="10842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u="sng" dirty="0" smtClean="0"/>
              <a:t>Exercício 1</a:t>
            </a:r>
            <a:r>
              <a:rPr lang="pt-BR" sz="2400" dirty="0" smtClean="0"/>
              <a:t>: Uma reação do tipo –</a:t>
            </a:r>
            <a:r>
              <a:rPr lang="pt-BR" sz="2400" dirty="0" err="1" smtClean="0"/>
              <a:t>r</a:t>
            </a:r>
            <a:r>
              <a:rPr lang="pt-BR" sz="2400" baseline="-25000" dirty="0" err="1" smtClean="0"/>
              <a:t>A</a:t>
            </a:r>
            <a:r>
              <a:rPr lang="pt-BR" sz="2400" dirty="0" smtClean="0"/>
              <a:t>=KCa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 foi realizada entre temperaturas  de 20 a 80°C e K foi medida:</a:t>
            </a:r>
            <a:endParaRPr lang="pt-BR" sz="2400" dirty="0"/>
          </a:p>
          <a:p>
            <a:pPr algn="just"/>
            <a:endParaRPr lang="pt-BR" sz="2400" dirty="0" smtClean="0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54715"/>
              </p:ext>
            </p:extLst>
          </p:nvPr>
        </p:nvGraphicFramePr>
        <p:xfrm>
          <a:off x="1149528" y="1912592"/>
          <a:ext cx="10019214" cy="1289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9981">
                  <a:extLst>
                    <a:ext uri="{9D8B030D-6E8A-4147-A177-3AD203B41FA5}">
                      <a16:colId xmlns:a16="http://schemas.microsoft.com/office/drawing/2014/main" val="1106515628"/>
                    </a:ext>
                  </a:extLst>
                </a:gridCol>
                <a:gridCol w="1054231">
                  <a:extLst>
                    <a:ext uri="{9D8B030D-6E8A-4147-A177-3AD203B41FA5}">
                      <a16:colId xmlns:a16="http://schemas.microsoft.com/office/drawing/2014/main" val="1448309290"/>
                    </a:ext>
                  </a:extLst>
                </a:gridCol>
                <a:gridCol w="1452164">
                  <a:extLst>
                    <a:ext uri="{9D8B030D-6E8A-4147-A177-3AD203B41FA5}">
                      <a16:colId xmlns:a16="http://schemas.microsoft.com/office/drawing/2014/main" val="835335781"/>
                    </a:ext>
                  </a:extLst>
                </a:gridCol>
                <a:gridCol w="1363801">
                  <a:extLst>
                    <a:ext uri="{9D8B030D-6E8A-4147-A177-3AD203B41FA5}">
                      <a16:colId xmlns:a16="http://schemas.microsoft.com/office/drawing/2014/main" val="673107861"/>
                    </a:ext>
                  </a:extLst>
                </a:gridCol>
                <a:gridCol w="1282784">
                  <a:extLst>
                    <a:ext uri="{9D8B030D-6E8A-4147-A177-3AD203B41FA5}">
                      <a16:colId xmlns:a16="http://schemas.microsoft.com/office/drawing/2014/main" val="888248015"/>
                    </a:ext>
                  </a:extLst>
                </a:gridCol>
                <a:gridCol w="1242274">
                  <a:extLst>
                    <a:ext uri="{9D8B030D-6E8A-4147-A177-3AD203B41FA5}">
                      <a16:colId xmlns:a16="http://schemas.microsoft.com/office/drawing/2014/main" val="4114194316"/>
                    </a:ext>
                  </a:extLst>
                </a:gridCol>
                <a:gridCol w="1147754">
                  <a:extLst>
                    <a:ext uri="{9D8B030D-6E8A-4147-A177-3AD203B41FA5}">
                      <a16:colId xmlns:a16="http://schemas.microsoft.com/office/drawing/2014/main" val="1770848880"/>
                    </a:ext>
                  </a:extLst>
                </a:gridCol>
                <a:gridCol w="1026225">
                  <a:extLst>
                    <a:ext uri="{9D8B030D-6E8A-4147-A177-3AD203B41FA5}">
                      <a16:colId xmlns:a16="http://schemas.microsoft.com/office/drawing/2014/main" val="2871271837"/>
                    </a:ext>
                  </a:extLst>
                </a:gridCol>
              </a:tblGrid>
              <a:tr h="4482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</a:rPr>
                        <a:t>K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(L/</a:t>
                      </a:r>
                      <a:r>
                        <a:rPr lang="pt-BR" sz="24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mol.s</a:t>
                      </a:r>
                      <a:r>
                        <a:rPr lang="pt-B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0,0001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0,000335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0,00141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0,00306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0,00813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0,0211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0,0501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2703602"/>
                  </a:ext>
                </a:extLst>
              </a:tr>
              <a:tr h="4482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T(°C)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pt-BR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91328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995936" y="4074208"/>
                <a:ext cx="2048894" cy="6167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𝐸𝑎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36" y="4074208"/>
                <a:ext cx="2048894" cy="6167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5179417" y="4044898"/>
                <a:ext cx="2036134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𝑙𝑛𝐴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𝐸𝑎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𝑅𝑇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417" y="4044898"/>
                <a:ext cx="2036134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ta para a Direita 2"/>
          <p:cNvSpPr/>
          <p:nvPr/>
        </p:nvSpPr>
        <p:spPr>
          <a:xfrm>
            <a:off x="3826415" y="4185138"/>
            <a:ext cx="718457" cy="376391"/>
          </a:xfrm>
          <a:prstGeom prst="rightArrow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5500466" y="4645937"/>
            <a:ext cx="0" cy="68572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6229646" y="4671725"/>
            <a:ext cx="0" cy="68572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846274" y="4683445"/>
            <a:ext cx="0" cy="68572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331656" y="5373858"/>
            <a:ext cx="32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Y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693873" y="5399646"/>
            <a:ext cx="52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ax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072553" y="5397298"/>
            <a:ext cx="32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17" name="Seta para a Direita 16"/>
          <p:cNvSpPr/>
          <p:nvPr/>
        </p:nvSpPr>
        <p:spPr>
          <a:xfrm>
            <a:off x="7903701" y="4224996"/>
            <a:ext cx="718457" cy="376391"/>
          </a:xfrm>
          <a:prstGeom prst="rightArrow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8707898" y="4182792"/>
            <a:ext cx="2771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Y= </a:t>
            </a:r>
            <a:r>
              <a:rPr lang="pt-BR" sz="2400" dirty="0" err="1" smtClean="0"/>
              <a:t>ax</a:t>
            </a:r>
            <a:r>
              <a:rPr lang="pt-BR" sz="2400" dirty="0" smtClean="0"/>
              <a:t> + b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85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28468" y="520502"/>
            <a:ext cx="1046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Assim, nesse exercício: Y=</a:t>
            </a:r>
            <a:r>
              <a:rPr lang="pt-BR" sz="2400" dirty="0" err="1" smtClean="0"/>
              <a:t>lnK</a:t>
            </a:r>
            <a:r>
              <a:rPr lang="pt-BR" sz="2400" dirty="0" smtClean="0"/>
              <a:t>; X=1/T sendo T em K</a:t>
            </a:r>
            <a:endParaRPr lang="pt-BR" sz="24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00902"/>
              </p:ext>
            </p:extLst>
          </p:nvPr>
        </p:nvGraphicFramePr>
        <p:xfrm>
          <a:off x="901329" y="1233323"/>
          <a:ext cx="10245304" cy="2545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2701">
                  <a:extLst>
                    <a:ext uri="{9D8B030D-6E8A-4147-A177-3AD203B41FA5}">
                      <a16:colId xmlns:a16="http://schemas.microsoft.com/office/drawing/2014/main" val="1106515628"/>
                    </a:ext>
                  </a:extLst>
                </a:gridCol>
                <a:gridCol w="1576200">
                  <a:extLst>
                    <a:ext uri="{9D8B030D-6E8A-4147-A177-3AD203B41FA5}">
                      <a16:colId xmlns:a16="http://schemas.microsoft.com/office/drawing/2014/main" val="1448309290"/>
                    </a:ext>
                  </a:extLst>
                </a:gridCol>
                <a:gridCol w="1082030">
                  <a:extLst>
                    <a:ext uri="{9D8B030D-6E8A-4147-A177-3AD203B41FA5}">
                      <a16:colId xmlns:a16="http://schemas.microsoft.com/office/drawing/2014/main" val="835335781"/>
                    </a:ext>
                  </a:extLst>
                </a:gridCol>
                <a:gridCol w="1299299">
                  <a:extLst>
                    <a:ext uri="{9D8B030D-6E8A-4147-A177-3AD203B41FA5}">
                      <a16:colId xmlns:a16="http://schemas.microsoft.com/office/drawing/2014/main" val="673107861"/>
                    </a:ext>
                  </a:extLst>
                </a:gridCol>
                <a:gridCol w="1311731">
                  <a:extLst>
                    <a:ext uri="{9D8B030D-6E8A-4147-A177-3AD203B41FA5}">
                      <a16:colId xmlns:a16="http://schemas.microsoft.com/office/drawing/2014/main" val="888248015"/>
                    </a:ext>
                  </a:extLst>
                </a:gridCol>
                <a:gridCol w="1270307">
                  <a:extLst>
                    <a:ext uri="{9D8B030D-6E8A-4147-A177-3AD203B41FA5}">
                      <a16:colId xmlns:a16="http://schemas.microsoft.com/office/drawing/2014/main" val="4114194316"/>
                    </a:ext>
                  </a:extLst>
                </a:gridCol>
                <a:gridCol w="1173654">
                  <a:extLst>
                    <a:ext uri="{9D8B030D-6E8A-4147-A177-3AD203B41FA5}">
                      <a16:colId xmlns:a16="http://schemas.microsoft.com/office/drawing/2014/main" val="1770848880"/>
                    </a:ext>
                  </a:extLst>
                </a:gridCol>
                <a:gridCol w="1049382">
                  <a:extLst>
                    <a:ext uri="{9D8B030D-6E8A-4147-A177-3AD203B41FA5}">
                      <a16:colId xmlns:a16="http://schemas.microsoft.com/office/drawing/2014/main" val="2871271837"/>
                    </a:ext>
                  </a:extLst>
                </a:gridCol>
              </a:tblGrid>
              <a:tr h="6320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</a:rPr>
                        <a:t>K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(L/</a:t>
                      </a:r>
                      <a:r>
                        <a:rPr lang="pt-BR" sz="20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mol.s</a:t>
                      </a: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0,0001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0,000335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0,00141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0,00306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0,00813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0,0211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0,0501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2703602"/>
                  </a:ext>
                </a:extLst>
              </a:tr>
              <a:tr h="4041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Ln</a:t>
                      </a: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-9,21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-8,00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-6,56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-5,79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-4,81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-3,86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-2,99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4952545"/>
                  </a:ext>
                </a:extLst>
              </a:tr>
              <a:tr h="4041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T(°C)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913287"/>
                  </a:ext>
                </a:extLst>
              </a:tr>
              <a:tr h="4041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 (K)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293,15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303,15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313,15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323,15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333,15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343,15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353,15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0174513"/>
                  </a:ext>
                </a:extLst>
              </a:tr>
              <a:tr h="63203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1/T</a:t>
                      </a:r>
                      <a:endParaRPr lang="pt-B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3,41.10</a:t>
                      </a:r>
                      <a:r>
                        <a:rPr lang="pt-BR" sz="20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</a:t>
                      </a:r>
                      <a:endParaRPr lang="pt-BR" sz="2000" baseline="30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3,30.10</a:t>
                      </a:r>
                      <a:r>
                        <a:rPr lang="pt-BR" sz="20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3,19.10</a:t>
                      </a:r>
                      <a:r>
                        <a:rPr lang="pt-BR" sz="20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3,09.10</a:t>
                      </a:r>
                      <a:r>
                        <a:rPr lang="pt-BR" sz="20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3,0.10</a:t>
                      </a:r>
                      <a:r>
                        <a:rPr lang="pt-BR" sz="20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2,91.10</a:t>
                      </a:r>
                      <a:r>
                        <a:rPr lang="pt-BR" sz="20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2,83.10</a:t>
                      </a:r>
                      <a:r>
                        <a:rPr lang="pt-BR" sz="2000" baseline="30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968285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129247" y="4062546"/>
            <a:ext cx="7903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Calculadora: Linearização: y = -10599 X + 27,01      R</a:t>
            </a:r>
            <a:r>
              <a:rPr lang="pt-BR" sz="2400" baseline="30000" dirty="0" smtClean="0"/>
              <a:t>2</a:t>
            </a:r>
            <a:r>
              <a:rPr lang="pt-BR" sz="2400" dirty="0" smtClean="0"/>
              <a:t>=0,997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4389123" y="4767936"/>
            <a:ext cx="4715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</a:t>
            </a:r>
            <a:r>
              <a:rPr lang="pt-BR" sz="2400" dirty="0" err="1" smtClean="0"/>
              <a:t>Ea</a:t>
            </a:r>
            <a:r>
              <a:rPr lang="pt-BR" sz="2400" dirty="0" smtClean="0"/>
              <a:t>/R = -10599</a:t>
            </a:r>
          </a:p>
          <a:p>
            <a:r>
              <a:rPr lang="pt-BR" sz="2400" dirty="0" err="1" smtClean="0"/>
              <a:t>Ea</a:t>
            </a:r>
            <a:r>
              <a:rPr lang="pt-BR" sz="2400" dirty="0" smtClean="0"/>
              <a:t> = 10599 . (8,3144 J/</a:t>
            </a:r>
            <a:r>
              <a:rPr lang="pt-BR" sz="2400" dirty="0" err="1" smtClean="0"/>
              <a:t>mol.K</a:t>
            </a:r>
            <a:r>
              <a:rPr lang="pt-BR" sz="2400" dirty="0" smtClean="0"/>
              <a:t>)</a:t>
            </a:r>
          </a:p>
          <a:p>
            <a:r>
              <a:rPr lang="pt-BR" sz="2400" dirty="0" err="1" smtClean="0"/>
              <a:t>Ea</a:t>
            </a:r>
            <a:r>
              <a:rPr lang="pt-BR" sz="2400" dirty="0" smtClean="0"/>
              <a:t> = 88124,33 J/mol</a:t>
            </a:r>
          </a:p>
          <a:p>
            <a:r>
              <a:rPr lang="pt-BR" sz="2400" dirty="0" err="1" smtClean="0"/>
              <a:t>Ea</a:t>
            </a:r>
            <a:r>
              <a:rPr lang="pt-BR" sz="2400" dirty="0" smtClean="0"/>
              <a:t> = 88 Kj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376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70263" y="548636"/>
            <a:ext cx="10842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u="sng" dirty="0" smtClean="0"/>
              <a:t>Exercício 2</a:t>
            </a:r>
            <a:r>
              <a:rPr lang="pt-BR" sz="2400" dirty="0" smtClean="0"/>
              <a:t>: A energia de ativação de certa reação é de 9,32 . 10</a:t>
            </a:r>
            <a:r>
              <a:rPr lang="pt-BR" sz="2400" baseline="30000" dirty="0" smtClean="0"/>
              <a:t>4</a:t>
            </a:r>
            <a:r>
              <a:rPr lang="pt-BR" sz="2400" dirty="0" smtClean="0"/>
              <a:t> J.Mol</a:t>
            </a:r>
            <a:r>
              <a:rPr lang="pt-BR" sz="2400" baseline="30000" dirty="0" smtClean="0"/>
              <a:t>-1</a:t>
            </a:r>
            <a:r>
              <a:rPr lang="pt-BR" sz="2400" dirty="0" smtClean="0"/>
              <a:t>, temperatura de 27°C e constante cinética igual a 1,25 . 10</a:t>
            </a:r>
            <a:r>
              <a:rPr lang="pt-BR" sz="2400" baseline="30000" dirty="0" smtClean="0"/>
              <a:t>-2</a:t>
            </a:r>
            <a:r>
              <a:rPr lang="pt-BR" sz="2400" dirty="0" smtClean="0"/>
              <a:t> L.mol</a:t>
            </a:r>
            <a:r>
              <a:rPr lang="pt-BR" sz="2400" baseline="30000" dirty="0" smtClean="0"/>
              <a:t>-1</a:t>
            </a:r>
            <a:r>
              <a:rPr lang="pt-BR" sz="2400" dirty="0" smtClean="0"/>
              <a:t>.s</a:t>
            </a:r>
            <a:r>
              <a:rPr lang="pt-BR" sz="2400" baseline="30000" dirty="0" smtClean="0"/>
              <a:t>-1</a:t>
            </a:r>
            <a:r>
              <a:rPr lang="pt-BR" sz="2400" dirty="0" smtClean="0"/>
              <a:t>.</a:t>
            </a:r>
          </a:p>
          <a:p>
            <a:pPr marL="457200" indent="-457200" algn="just">
              <a:buAutoNum type="alphaLcParenR"/>
            </a:pPr>
            <a:r>
              <a:rPr lang="pt-BR" sz="2400" dirty="0" smtClean="0"/>
              <a:t>Calcule a constante cinética a 127°C</a:t>
            </a:r>
          </a:p>
          <a:p>
            <a:pPr marL="457200" indent="-457200" algn="just">
              <a:buAutoNum type="alphaLcParenR"/>
            </a:pPr>
            <a:r>
              <a:rPr lang="pt-BR" sz="2400" dirty="0" smtClean="0"/>
              <a:t>A que temperatura K é 3,50 . 10</a:t>
            </a:r>
            <a:r>
              <a:rPr lang="pt-BR" sz="2400" baseline="30000" dirty="0" smtClean="0"/>
              <a:t>-2</a:t>
            </a:r>
            <a:r>
              <a:rPr lang="pt-BR" sz="2400" dirty="0" smtClean="0"/>
              <a:t> mol.L</a:t>
            </a:r>
            <a:r>
              <a:rPr lang="pt-BR" sz="2400" baseline="30000" dirty="0" smtClean="0"/>
              <a:t>-1</a:t>
            </a:r>
            <a:r>
              <a:rPr lang="pt-BR" sz="2400" dirty="0" smtClean="0"/>
              <a:t>.s</a:t>
            </a:r>
            <a:r>
              <a:rPr lang="pt-BR" sz="2400" baseline="30000" dirty="0" smtClean="0"/>
              <a:t>-1</a:t>
            </a:r>
            <a:r>
              <a:rPr lang="pt-BR" sz="2400" dirty="0" smtClean="0"/>
              <a:t>.</a:t>
            </a:r>
            <a:endParaRPr lang="pt-BR" sz="2400" dirty="0"/>
          </a:p>
          <a:p>
            <a:pPr algn="just"/>
            <a:r>
              <a:rPr lang="pt-BR" sz="2400" dirty="0" smtClean="0"/>
              <a:t>Dados: R=8,314 J/</a:t>
            </a:r>
            <a:r>
              <a:rPr lang="pt-BR" sz="2400" dirty="0" err="1" smtClean="0"/>
              <a:t>mol.K</a:t>
            </a:r>
            <a:endParaRPr lang="pt-BR" sz="24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336" y="3177615"/>
            <a:ext cx="8382363" cy="254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658983" y="600891"/>
            <a:ext cx="8987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+mj-lt"/>
              </a:rPr>
              <a:t>b) </a:t>
            </a:r>
            <a:r>
              <a:rPr lang="pt-BR" sz="2800" dirty="0">
                <a:latin typeface="+mj-lt"/>
              </a:rPr>
              <a:t>A que temperatura K é 3,50 . 10</a:t>
            </a:r>
            <a:r>
              <a:rPr lang="pt-BR" sz="2800" baseline="30000" dirty="0">
                <a:latin typeface="+mj-lt"/>
              </a:rPr>
              <a:t>-2</a:t>
            </a:r>
            <a:r>
              <a:rPr lang="pt-BR" sz="2800" dirty="0">
                <a:latin typeface="+mj-lt"/>
              </a:rPr>
              <a:t> mol.L</a:t>
            </a:r>
            <a:r>
              <a:rPr lang="pt-BR" sz="2800" baseline="30000" dirty="0">
                <a:latin typeface="+mj-lt"/>
              </a:rPr>
              <a:t>-1</a:t>
            </a:r>
            <a:r>
              <a:rPr lang="pt-BR" sz="2800" dirty="0">
                <a:latin typeface="+mj-lt"/>
              </a:rPr>
              <a:t>.s</a:t>
            </a:r>
            <a:r>
              <a:rPr lang="pt-BR" sz="2800" baseline="30000" dirty="0">
                <a:latin typeface="+mj-lt"/>
              </a:rPr>
              <a:t>-1</a:t>
            </a:r>
            <a:r>
              <a:rPr lang="pt-BR" sz="2800" dirty="0" smtClean="0">
                <a:latin typeface="+mj-lt"/>
              </a:rPr>
              <a:t>.</a:t>
            </a:r>
            <a:endParaRPr lang="pt-BR" sz="2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/>
              <p:cNvSpPr/>
              <p:nvPr/>
            </p:nvSpPr>
            <p:spPr>
              <a:xfrm>
                <a:off x="4608221" y="2052756"/>
                <a:ext cx="2975558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𝐸𝑎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221" y="2052756"/>
                <a:ext cx="2975558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/>
              <p:cNvSpPr/>
              <p:nvPr/>
            </p:nvSpPr>
            <p:spPr>
              <a:xfrm>
                <a:off x="3888953" y="3147215"/>
                <a:ext cx="4414093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3,50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1,25.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−9,32.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8,314</m:t>
                              </m:r>
                            </m:den>
                          </m:f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i="0">
                                      <a:latin typeface="Cambria Math" panose="02040503050406030204" pitchFamily="18" charset="0"/>
                                    </a:rPr>
                                    <m:t>300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53" y="3147215"/>
                <a:ext cx="4414093" cy="720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/>
              <p:cNvSpPr/>
              <p:nvPr/>
            </p:nvSpPr>
            <p:spPr>
              <a:xfrm>
                <a:off x="4897438" y="4550625"/>
                <a:ext cx="15349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1=308,5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38" y="4550625"/>
                <a:ext cx="153497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0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496373"/>
            <a:ext cx="10515600" cy="1325563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63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317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Symbol</vt:lpstr>
      <vt:lpstr>Times New Roman</vt:lpstr>
      <vt:lpstr>Tema do Office</vt:lpstr>
      <vt:lpstr>Apresentação do PowerPoint</vt:lpstr>
      <vt:lpstr>AULA 06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</dc:creator>
  <cp:lastModifiedBy>Priscila</cp:lastModifiedBy>
  <cp:revision>117</cp:revision>
  <dcterms:created xsi:type="dcterms:W3CDTF">2020-06-09T12:59:46Z</dcterms:created>
  <dcterms:modified xsi:type="dcterms:W3CDTF">2020-07-05T21:28:02Z</dcterms:modified>
</cp:coreProperties>
</file>