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85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2" r:id="rId30"/>
    <p:sldId id="283" r:id="rId31"/>
  </p:sldIdLst>
  <p:sldSz cx="9144000" cy="5143500" type="screen16x9"/>
  <p:notesSz cx="6858000" cy="9144000"/>
  <p:embeddedFontLst>
    <p:embeddedFont>
      <p:font typeface="Abel" panose="02000506030000020004" pitchFamily="2" charset="0"/>
      <p:regular r:id="rId33"/>
    </p:embeddedFont>
    <p:embeddedFont>
      <p:font typeface="Arial Nova" panose="020B0504020202020204" pitchFamily="3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Megrim" panose="02000603000000000000" pitchFamily="2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5C3D7B-D685-40F6-A728-F40F31B30886}">
  <a:tblStyle styleId="{AD5C3D7B-D685-40F6-A728-F40F31B308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5a9d1b0a2e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5a9d1b0a2e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5a9d1b0a2e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5a9d1b0a2e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3974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009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lanets">
  <p:cSld name="BLANK_1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6" name="Google Shape;686;p11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687" name="Google Shape;687;p11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8" name="Google Shape;688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89" name="Google Shape;689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4" name="Google Shape;694;p11"/>
          <p:cNvGrpSpPr/>
          <p:nvPr/>
        </p:nvGrpSpPr>
        <p:grpSpPr>
          <a:xfrm>
            <a:off x="6777442" y="3826987"/>
            <a:ext cx="1407373" cy="1409541"/>
            <a:chOff x="7512049" y="977900"/>
            <a:chExt cx="4121150" cy="4127500"/>
          </a:xfrm>
        </p:grpSpPr>
        <p:sp>
          <p:nvSpPr>
            <p:cNvPr id="695" name="Google Shape;695;p11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6" name="Google Shape;696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7" name="Google Shape;697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3" name="Google Shape;723;p11"/>
          <p:cNvGrpSpPr/>
          <p:nvPr/>
        </p:nvGrpSpPr>
        <p:grpSpPr>
          <a:xfrm rot="-1239922">
            <a:off x="1885099" y="871332"/>
            <a:ext cx="685328" cy="399278"/>
            <a:chOff x="4376200" y="2476500"/>
            <a:chExt cx="2190750" cy="1276350"/>
          </a:xfrm>
        </p:grpSpPr>
        <p:sp>
          <p:nvSpPr>
            <p:cNvPr id="724" name="Google Shape;724;p11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11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27" name="Google Shape;727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4" name="Google Shape;734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5" name="Google Shape;735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7" name="Google Shape;747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"/>
          <p:cNvSpPr txBox="1">
            <a:spLocks noGrp="1"/>
          </p:cNvSpPr>
          <p:nvPr>
            <p:ph type="body" idx="1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>
            <a:endParaRPr/>
          </a:p>
        </p:txBody>
      </p:sp>
      <p:sp>
        <p:nvSpPr>
          <p:cNvPr id="437" name="Google Shape;437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20124D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rPr>
              <a:t>“</a:t>
            </a:r>
            <a:endParaRPr sz="9600" b="1">
              <a:solidFill>
                <a:srgbClr val="FFFFFF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sp>
        <p:nvSpPr>
          <p:cNvPr id="438" name="Google Shape;438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9" name="Google Shape;439;p4"/>
          <p:cNvGrpSpPr/>
          <p:nvPr/>
        </p:nvGrpSpPr>
        <p:grpSpPr>
          <a:xfrm>
            <a:off x="7362914" y="2717685"/>
            <a:ext cx="1307013" cy="1307013"/>
            <a:chOff x="1911350" y="374650"/>
            <a:chExt cx="1739900" cy="1739900"/>
          </a:xfrm>
        </p:grpSpPr>
        <p:sp>
          <p:nvSpPr>
            <p:cNvPr id="440" name="Google Shape;440;p4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1" name="Google Shape;441;p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42" name="Google Shape;442;p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7" name="Google Shape;447;p4"/>
          <p:cNvGrpSpPr/>
          <p:nvPr/>
        </p:nvGrpSpPr>
        <p:grpSpPr>
          <a:xfrm>
            <a:off x="646288" y="347874"/>
            <a:ext cx="621469" cy="622427"/>
            <a:chOff x="7512049" y="977900"/>
            <a:chExt cx="4121150" cy="4127500"/>
          </a:xfrm>
        </p:grpSpPr>
        <p:sp>
          <p:nvSpPr>
            <p:cNvPr id="448" name="Google Shape;448;p4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9" name="Google Shape;449;p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50" name="Google Shape;450;p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6" name="Google Shape;476;p4"/>
          <p:cNvGrpSpPr/>
          <p:nvPr/>
        </p:nvGrpSpPr>
        <p:grpSpPr>
          <a:xfrm rot="-906665">
            <a:off x="1352468" y="841866"/>
            <a:ext cx="1444582" cy="841626"/>
            <a:chOff x="4376200" y="2476500"/>
            <a:chExt cx="2190750" cy="1276350"/>
          </a:xfrm>
        </p:grpSpPr>
        <p:sp>
          <p:nvSpPr>
            <p:cNvPr id="477" name="Google Shape;477;p4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4"/>
          <p:cNvGrpSpPr/>
          <p:nvPr/>
        </p:nvGrpSpPr>
        <p:grpSpPr>
          <a:xfrm rot="1081124" flipH="1">
            <a:off x="245074" y="2998655"/>
            <a:ext cx="1423886" cy="2428297"/>
            <a:chOff x="385907" y="2954040"/>
            <a:chExt cx="2496869" cy="4258164"/>
          </a:xfrm>
        </p:grpSpPr>
        <p:sp>
          <p:nvSpPr>
            <p:cNvPr id="480" name="Google Shape;480;p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88" name="Google Shape;488;p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>
            <a:endParaRPr/>
          </a:p>
        </p:txBody>
      </p:sp>
      <p:sp>
        <p:nvSpPr>
          <p:cNvPr id="504" name="Google Shape;50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7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3" name="Google Shape;593;p7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4" name="Google Shape;594;p7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5" name="Google Shape;59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Google Shape;639;p8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40" name="Google Shape;640;p8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2" name="Google Shape;642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8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48" name="Google Shape;648;p8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6" name="Google Shape;676;p8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77" name="Google Shape;677;p8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"/>
          <p:cNvSpPr txBox="1">
            <a:spLocks noGrp="1"/>
          </p:cNvSpPr>
          <p:nvPr>
            <p:ph type="body" idx="1"/>
          </p:nvPr>
        </p:nvSpPr>
        <p:spPr>
          <a:xfrm>
            <a:off x="1487475" y="3949100"/>
            <a:ext cx="6168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81" name="Google Shape;681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xoplanet.eu/" TargetMode="External"/><Relationship Id="rId7" Type="http://schemas.openxmlformats.org/officeDocument/2006/relationships/hyperlink" Target="http://phl.upr.edu/projects/habitable-exoplanets-catalo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fa.hawaii.edu/~howard/ast241/exoplanet_properties.pdf" TargetMode="External"/><Relationship Id="rId5" Type="http://schemas.openxmlformats.org/officeDocument/2006/relationships/hyperlink" Target="https://www.sfu.ca/colloquium/PDC_Top/astrobiology/discovering-exoplanets/calculating-exoplanet-properties.html" TargetMode="External"/><Relationship Id="rId4" Type="http://schemas.openxmlformats.org/officeDocument/2006/relationships/hyperlink" Target="https://exoplanetarchive.ipac.caltech.edu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Arial Nova" panose="020F0502020204030204" pitchFamily="34" charset="0"/>
                <a:cs typeface="Arial Nova" panose="020F0502020204030204" pitchFamily="34" charset="0"/>
              </a:rPr>
              <a:t>Exoplanets:</a:t>
            </a:r>
            <a:br>
              <a:rPr lang="en" b="0" dirty="0">
                <a:latin typeface="Arial Nova" panose="020F0502020204030204" pitchFamily="34" charset="0"/>
                <a:cs typeface="Arial Nova" panose="020F0502020204030204" pitchFamily="34" charset="0"/>
              </a:rPr>
            </a:br>
            <a:r>
              <a:rPr lang="en" sz="3200" b="0" dirty="0">
                <a:latin typeface="Arial Nova" panose="020F0502020204030204" pitchFamily="34" charset="0"/>
                <a:cs typeface="Arial Nova" panose="020F0502020204030204" pitchFamily="34" charset="0"/>
              </a:rPr>
              <a:t>Search for the Goldilocks Zone</a:t>
            </a:r>
            <a:br>
              <a:rPr lang="en" sz="3200" b="0" dirty="0">
                <a:latin typeface="Arial Nova" panose="020F0502020204030204" pitchFamily="34" charset="0"/>
                <a:cs typeface="Arial Nova" panose="020F0502020204030204" pitchFamily="34" charset="0"/>
              </a:rPr>
            </a:br>
            <a:br>
              <a:rPr lang="en" sz="3200" b="0" dirty="0">
                <a:latin typeface="Arial Nova" panose="020F0502020204030204" pitchFamily="34" charset="0"/>
                <a:cs typeface="Arial Nova" panose="020F0502020204030204" pitchFamily="34" charset="0"/>
              </a:rPr>
            </a:br>
            <a:r>
              <a:rPr lang="en" sz="1800" b="0" dirty="0">
                <a:latin typeface="Arial Nova" panose="020F0502020204030204" pitchFamily="34" charset="0"/>
                <a:cs typeface="Arial Nova" panose="020F0502020204030204" pitchFamily="34" charset="0"/>
              </a:rPr>
              <a:t>Isaac Kim</a:t>
            </a:r>
            <a:endParaRPr sz="3200" b="0" dirty="0">
              <a:latin typeface="Arial Nova" panose="020F0502020204030204" pitchFamily="34" charset="0"/>
              <a:cs typeface="Arial Nova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9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814" name="Google Shape;814;p19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815" name="Google Shape;815;p19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816" name="Google Shape;816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0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822" name="Google Shape;822;p20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823" name="Google Shape;823;p20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824" name="Google Shape;824;p20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1"/>
          <p:cNvSpPr txBox="1">
            <a:spLocks noGrp="1"/>
          </p:cNvSpPr>
          <p:nvPr>
            <p:ph type="title"/>
          </p:nvPr>
        </p:nvSpPr>
        <p:spPr>
          <a:xfrm>
            <a:off x="1315475" y="1347406"/>
            <a:ext cx="3297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831" name="Google Shape;831;p21"/>
          <p:cNvSpPr txBox="1">
            <a:spLocks noGrp="1"/>
          </p:cNvSpPr>
          <p:nvPr>
            <p:ph type="body" idx="1"/>
          </p:nvPr>
        </p:nvSpPr>
        <p:spPr>
          <a:xfrm>
            <a:off x="1315475" y="2070051"/>
            <a:ext cx="3297000" cy="205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832" name="Google Shape;832;p21"/>
          <p:cNvPicPr preferRelativeResize="0"/>
          <p:nvPr/>
        </p:nvPicPr>
        <p:blipFill rotWithShape="1">
          <a:blip r:embed="rId3">
            <a:alphaModFix/>
          </a:blip>
          <a:srcRect t="16666" b="16666"/>
          <a:stretch/>
        </p:blipFill>
        <p:spPr>
          <a:xfrm>
            <a:off x="4799825" y="859350"/>
            <a:ext cx="3424800" cy="3424800"/>
          </a:xfrm>
          <a:prstGeom prst="star12">
            <a:avLst>
              <a:gd name="adj" fmla="val 41130"/>
            </a:avLst>
          </a:prstGeom>
          <a:noFill/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33" name="Google Shape;833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2"/>
          <p:cNvSpPr txBox="1">
            <a:spLocks noGrp="1"/>
          </p:cNvSpPr>
          <p:nvPr>
            <p:ph type="title" idx="4294967295"/>
          </p:nvPr>
        </p:nvSpPr>
        <p:spPr>
          <a:xfrm>
            <a:off x="581025" y="720350"/>
            <a:ext cx="29574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Abel"/>
                <a:ea typeface="Abel"/>
                <a:cs typeface="Abel"/>
                <a:sym typeface="Abel"/>
              </a:rPr>
              <a:t>Want big impact?</a:t>
            </a:r>
            <a:endParaRPr b="0"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Use big image.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39" name="Google Shape;839;p2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3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845" name="Google Shape;845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846" name="Google Shape;846;p23"/>
          <p:cNvCxnSpPr>
            <a:stCxn id="847" idx="2"/>
            <a:endCxn id="848" idx="0"/>
          </p:cNvCxnSpPr>
          <p:nvPr/>
        </p:nvCxnSpPr>
        <p:spPr>
          <a:xfrm rot="-5400000" flipH="1">
            <a:off x="5169900" y="1496125"/>
            <a:ext cx="574500" cy="177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49" name="Google Shape;849;p23"/>
          <p:cNvCxnSpPr>
            <a:stCxn id="850" idx="2"/>
            <a:endCxn id="851" idx="0"/>
          </p:cNvCxnSpPr>
          <p:nvPr/>
        </p:nvCxnSpPr>
        <p:spPr>
          <a:xfrm rot="-5400000" flipH="1">
            <a:off x="286890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2" name="Google Shape;852;p23"/>
          <p:cNvCxnSpPr>
            <a:stCxn id="853" idx="0"/>
            <a:endCxn id="850" idx="2"/>
          </p:cNvCxnSpPr>
          <p:nvPr/>
        </p:nvCxnSpPr>
        <p:spPr>
          <a:xfrm rot="-5400000">
            <a:off x="202365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4" name="Google Shape;854;p23"/>
          <p:cNvCxnSpPr>
            <a:stCxn id="848" idx="2"/>
            <a:endCxn id="855" idx="0"/>
          </p:cNvCxnSpPr>
          <p:nvPr/>
        </p:nvCxnSpPr>
        <p:spPr>
          <a:xfrm rot="-5400000" flipH="1">
            <a:off x="640950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6" name="Google Shape;856;p23"/>
          <p:cNvCxnSpPr>
            <a:stCxn id="857" idx="0"/>
            <a:endCxn id="848" idx="2"/>
          </p:cNvCxnSpPr>
          <p:nvPr/>
        </p:nvCxnSpPr>
        <p:spPr>
          <a:xfrm rot="-5400000">
            <a:off x="556425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8" name="Google Shape;858;p23"/>
          <p:cNvCxnSpPr>
            <a:stCxn id="850" idx="0"/>
            <a:endCxn id="847" idx="2"/>
          </p:cNvCxnSpPr>
          <p:nvPr/>
        </p:nvCxnSpPr>
        <p:spPr>
          <a:xfrm rot="-5400000">
            <a:off x="3399600" y="1496063"/>
            <a:ext cx="574500" cy="177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847" name="Google Shape;847;p23"/>
          <p:cNvSpPr txBox="1"/>
          <p:nvPr/>
        </p:nvSpPr>
        <p:spPr>
          <a:xfrm>
            <a:off x="3802950" y="15096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0" name="Google Shape;850;p23"/>
          <p:cNvSpPr txBox="1"/>
          <p:nvPr/>
        </p:nvSpPr>
        <p:spPr>
          <a:xfrm>
            <a:off x="2032650" y="2668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48" name="Google Shape;848;p23"/>
          <p:cNvSpPr txBox="1"/>
          <p:nvPr/>
        </p:nvSpPr>
        <p:spPr>
          <a:xfrm>
            <a:off x="5573250" y="2668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5" name="Google Shape;855;p23"/>
          <p:cNvSpPr txBox="1"/>
          <p:nvPr/>
        </p:nvSpPr>
        <p:spPr>
          <a:xfrm>
            <a:off x="64185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7" name="Google Shape;857;p23"/>
          <p:cNvSpPr txBox="1"/>
          <p:nvPr/>
        </p:nvSpPr>
        <p:spPr>
          <a:xfrm>
            <a:off x="47280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1" name="Google Shape;851;p23"/>
          <p:cNvSpPr txBox="1"/>
          <p:nvPr/>
        </p:nvSpPr>
        <p:spPr>
          <a:xfrm>
            <a:off x="28779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3" name="Google Shape;853;p23"/>
          <p:cNvSpPr txBox="1"/>
          <p:nvPr/>
        </p:nvSpPr>
        <p:spPr>
          <a:xfrm>
            <a:off x="11874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4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864" name="Google Shape;864;p24"/>
          <p:cNvGraphicFramePr/>
          <p:nvPr/>
        </p:nvGraphicFramePr>
        <p:xfrm>
          <a:off x="1922650" y="1793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{AD5C3D7B-D685-40F6-A728-F40F31B30886}</a:tableStyleId>
              </a:tblPr>
              <a:tblGrid>
                <a:gridCol w="132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24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16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5" name="Google Shape;865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885" name="Google Shape;885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886" name="Google Shape;886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648000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892" name="Google Shape;892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1411308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893" name="Google Shape;893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3276893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894" name="Google Shape;894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4040201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895" name="Google Shape;895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1962447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896" name="Google Shape;896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2725755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897" name="Google Shape;897;p2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8"/>
          <p:cNvSpPr txBox="1">
            <a:spLocks noGrp="1"/>
          </p:cNvSpPr>
          <p:nvPr>
            <p:ph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903" name="Google Shape;903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904" name="Google Shape;904;p28"/>
          <p:cNvGrpSpPr/>
          <p:nvPr/>
        </p:nvGrpSpPr>
        <p:grpSpPr>
          <a:xfrm>
            <a:off x="925996" y="2367800"/>
            <a:ext cx="2349641" cy="1289700"/>
            <a:chOff x="925996" y="1986800"/>
            <a:chExt cx="2349641" cy="1289700"/>
          </a:xfrm>
        </p:grpSpPr>
        <p:sp>
          <p:nvSpPr>
            <p:cNvPr id="905" name="Google Shape;905;p28"/>
            <p:cNvSpPr txBox="1"/>
            <p:nvPr/>
          </p:nvSpPr>
          <p:spPr>
            <a:xfrm>
              <a:off x="925996" y="1986800"/>
              <a:ext cx="15216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6" name="Google Shape;906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07" name="Google Shape;907;p28"/>
          <p:cNvGrpSpPr/>
          <p:nvPr/>
        </p:nvGrpSpPr>
        <p:grpSpPr>
          <a:xfrm>
            <a:off x="5209838" y="1441350"/>
            <a:ext cx="2875362" cy="1289700"/>
            <a:chOff x="5209838" y="1060350"/>
            <a:chExt cx="2875362" cy="1289700"/>
          </a:xfrm>
        </p:grpSpPr>
        <p:sp>
          <p:nvSpPr>
            <p:cNvPr id="908" name="Google Shape;908;p28"/>
            <p:cNvSpPr txBox="1"/>
            <p:nvPr/>
          </p:nvSpPr>
          <p:spPr>
            <a:xfrm>
              <a:off x="6696500" y="1060350"/>
              <a:ext cx="13887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9" name="Google Shape;909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0" name="Google Shape;910;p28"/>
          <p:cNvGrpSpPr/>
          <p:nvPr/>
        </p:nvGrpSpPr>
        <p:grpSpPr>
          <a:xfrm>
            <a:off x="5209838" y="3401450"/>
            <a:ext cx="2849863" cy="1289700"/>
            <a:chOff x="5209838" y="3020450"/>
            <a:chExt cx="2849863" cy="1289700"/>
          </a:xfrm>
        </p:grpSpPr>
        <p:sp>
          <p:nvSpPr>
            <p:cNvPr id="911" name="Google Shape;911;p28"/>
            <p:cNvSpPr txBox="1"/>
            <p:nvPr/>
          </p:nvSpPr>
          <p:spPr>
            <a:xfrm>
              <a:off x="6696501" y="3020450"/>
              <a:ext cx="13632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2" name="Google Shape;912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3" name="Google Shape;913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914" name="Google Shape;914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7" name="Google Shape;917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8" name="Google Shape;918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21" name="Google Shape;921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24" name="Google Shape;924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6" name="Google Shape;926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Megrim"/>
                  <a:ea typeface="Megrim"/>
                  <a:cs typeface="Megrim"/>
                  <a:sym typeface="Megrim"/>
                </a:rPr>
                <a:t>03 </a:t>
              </a:r>
              <a:endParaRPr sz="16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7" name="Google Shape;927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Megrim"/>
                  <a:ea typeface="Megrim"/>
                  <a:cs typeface="Megrim"/>
                  <a:sym typeface="Megrim"/>
                </a:rPr>
                <a:t>01 </a:t>
              </a:r>
              <a:endParaRPr sz="16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8" name="Google Shape;928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Megrim"/>
                  <a:ea typeface="Megrim"/>
                  <a:cs typeface="Megrim"/>
                  <a:sym typeface="Megrim"/>
                </a:rPr>
                <a:t>02 </a:t>
              </a:r>
              <a:endParaRPr sz="16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29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934" name="Google Shape;934;p29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935" name="Google Shape;935;p29"/>
          <p:cNvSpPr txBox="1">
            <a:spLocks noGrp="1"/>
          </p:cNvSpPr>
          <p:nvPr>
            <p:ph type="body" idx="2"/>
          </p:nvPr>
        </p:nvSpPr>
        <p:spPr>
          <a:xfrm>
            <a:off x="3500601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936" name="Google Shape;936;p29"/>
          <p:cNvSpPr txBox="1">
            <a:spLocks noGrp="1"/>
          </p:cNvSpPr>
          <p:nvPr>
            <p:ph type="body" idx="3"/>
          </p:nvPr>
        </p:nvSpPr>
        <p:spPr>
          <a:xfrm>
            <a:off x="5685728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37" name="Google Shape;937;p2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938" name="Google Shape;938;p29"/>
          <p:cNvSpPr txBox="1">
            <a:spLocks noGrp="1"/>
          </p:cNvSpPr>
          <p:nvPr>
            <p:ph type="body" idx="1"/>
          </p:nvPr>
        </p:nvSpPr>
        <p:spPr>
          <a:xfrm>
            <a:off x="1315475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939" name="Google Shape;939;p29"/>
          <p:cNvSpPr txBox="1">
            <a:spLocks noGrp="1"/>
          </p:cNvSpPr>
          <p:nvPr>
            <p:ph type="body" idx="2"/>
          </p:nvPr>
        </p:nvSpPr>
        <p:spPr>
          <a:xfrm>
            <a:off x="3500601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940" name="Google Shape;940;p29"/>
          <p:cNvSpPr txBox="1">
            <a:spLocks noGrp="1"/>
          </p:cNvSpPr>
          <p:nvPr>
            <p:ph type="body" idx="3"/>
          </p:nvPr>
        </p:nvSpPr>
        <p:spPr>
          <a:xfrm>
            <a:off x="5685728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3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758" name="Google Shape;758;p13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759" name="Google Shape;759;p13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760" name="Google Shape;760;p13"/>
          <p:cNvSpPr txBox="1">
            <a:spLocks noGrp="1"/>
          </p:cNvSpPr>
          <p:nvPr>
            <p:ph type="body" idx="2"/>
          </p:nvPr>
        </p:nvSpPr>
        <p:spPr>
          <a:xfrm>
            <a:off x="1315475" y="3220125"/>
            <a:ext cx="6513000" cy="9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/>
              <a:t>More info on how to use this template at </a:t>
            </a:r>
            <a:r>
              <a:rPr lang="en" sz="1200" b="1" u="sng">
                <a:solidFill>
                  <a:schemeClr val="hlink"/>
                </a:solidFill>
                <a:hlinkClick r:id="rId4"/>
              </a:rPr>
              <a:t>www.slidescarnival.com/help-use-presentation-template</a:t>
            </a:r>
            <a:endParaRPr sz="12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761" name="Google Shape;761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0"/>
          <p:cNvSpPr txBox="1">
            <a:spLocks noGrp="1"/>
          </p:cNvSpPr>
          <p:nvPr>
            <p:ph type="body" idx="1"/>
          </p:nvPr>
        </p:nvSpPr>
        <p:spPr>
          <a:xfrm>
            <a:off x="1487475" y="4067338"/>
            <a:ext cx="6168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946" name="Google Shape;946;p3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947" name="Google Shape;947;p30"/>
          <p:cNvSpPr/>
          <p:nvPr/>
        </p:nvSpPr>
        <p:spPr>
          <a:xfrm>
            <a:off x="1116000" y="556563"/>
            <a:ext cx="6912000" cy="3411600"/>
          </a:xfrm>
          <a:prstGeom prst="roundRect">
            <a:avLst>
              <a:gd name="adj" fmla="val 1858"/>
            </a:avLst>
          </a:prstGeom>
          <a:solidFill>
            <a:schemeClr val="lt2"/>
          </a:solidFill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8" name="Google Shape;948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925" y="556575"/>
            <a:ext cx="3898147" cy="34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1"/>
          <p:cNvSpPr txBox="1">
            <a:spLocks noGrp="1"/>
          </p:cNvSpPr>
          <p:nvPr>
            <p:ph type="body" idx="4294967295"/>
          </p:nvPr>
        </p:nvSpPr>
        <p:spPr>
          <a:xfrm>
            <a:off x="1471775" y="1112400"/>
            <a:ext cx="2535900" cy="29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egrim"/>
                <a:ea typeface="Megrim"/>
                <a:cs typeface="Megrim"/>
                <a:sym typeface="Megrim"/>
              </a:rPr>
              <a:t>Mobile project</a:t>
            </a:r>
            <a:endParaRPr b="1">
              <a:latin typeface="Megrim"/>
              <a:ea typeface="Megrim"/>
              <a:cs typeface="Megrim"/>
              <a:sym typeface="Megrim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954" name="Google Shape;954;p31"/>
          <p:cNvSpPr/>
          <p:nvPr/>
        </p:nvSpPr>
        <p:spPr>
          <a:xfrm>
            <a:off x="5101843" y="1023865"/>
            <a:ext cx="1739700" cy="3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55" name="Google Shape;955;p3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956" name="Google Shape;956;p31"/>
          <p:cNvGrpSpPr/>
          <p:nvPr/>
        </p:nvGrpSpPr>
        <p:grpSpPr>
          <a:xfrm>
            <a:off x="5050523" y="666593"/>
            <a:ext cx="1836923" cy="3810143"/>
            <a:chOff x="2547150" y="238125"/>
            <a:chExt cx="2525675" cy="5238750"/>
          </a:xfrm>
        </p:grpSpPr>
        <p:sp>
          <p:nvSpPr>
            <p:cNvPr id="957" name="Google Shape;95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2"/>
          <p:cNvSpPr/>
          <p:nvPr/>
        </p:nvSpPr>
        <p:spPr>
          <a:xfrm>
            <a:off x="4902569" y="1076772"/>
            <a:ext cx="2259000" cy="29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66" name="Google Shape;966;p3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967" name="Google Shape;967;p32"/>
          <p:cNvGrpSpPr/>
          <p:nvPr/>
        </p:nvGrpSpPr>
        <p:grpSpPr>
          <a:xfrm>
            <a:off x="4846347" y="741802"/>
            <a:ext cx="2378912" cy="3670792"/>
            <a:chOff x="2112475" y="238125"/>
            <a:chExt cx="3395050" cy="5238750"/>
          </a:xfrm>
        </p:grpSpPr>
        <p:sp>
          <p:nvSpPr>
            <p:cNvPr id="968" name="Google Shape;968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32"/>
          <p:cNvSpPr txBox="1">
            <a:spLocks noGrp="1"/>
          </p:cNvSpPr>
          <p:nvPr>
            <p:ph type="body" idx="4294967295"/>
          </p:nvPr>
        </p:nvSpPr>
        <p:spPr>
          <a:xfrm>
            <a:off x="1471775" y="1112400"/>
            <a:ext cx="2535900" cy="29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egrim"/>
                <a:ea typeface="Megrim"/>
                <a:cs typeface="Megrim"/>
                <a:sym typeface="Megrim"/>
              </a:rPr>
              <a:t>Tablet project</a:t>
            </a:r>
            <a:endParaRPr b="1">
              <a:latin typeface="Megrim"/>
              <a:ea typeface="Megrim"/>
              <a:cs typeface="Megrim"/>
              <a:sym typeface="Megrim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3"/>
          <p:cNvSpPr/>
          <p:nvPr/>
        </p:nvSpPr>
        <p:spPr>
          <a:xfrm>
            <a:off x="4267750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3"/>
          <p:cNvSpPr/>
          <p:nvPr/>
        </p:nvSpPr>
        <p:spPr>
          <a:xfrm>
            <a:off x="4429075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79" name="Google Shape;979;p3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980" name="Google Shape;980;p33"/>
          <p:cNvSpPr txBox="1">
            <a:spLocks noGrp="1"/>
          </p:cNvSpPr>
          <p:nvPr>
            <p:ph type="body" idx="4294967295"/>
          </p:nvPr>
        </p:nvSpPr>
        <p:spPr>
          <a:xfrm>
            <a:off x="481175" y="1112400"/>
            <a:ext cx="2535900" cy="29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egrim"/>
                <a:ea typeface="Megrim"/>
                <a:cs typeface="Megrim"/>
                <a:sym typeface="Megrim"/>
              </a:rPr>
              <a:t>Desktop project</a:t>
            </a:r>
            <a:endParaRPr b="1">
              <a:latin typeface="Megrim"/>
              <a:ea typeface="Megrim"/>
              <a:cs typeface="Megrim"/>
              <a:sym typeface="Megrim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  <a:effectLst/>
      </p:bgPr>
    </p:bg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986" name="Google Shape;986;p34"/>
          <p:cNvSpPr txBox="1">
            <a:spLocks noGrp="1"/>
          </p:cNvSpPr>
          <p:nvPr>
            <p:ph type="ctrTitle" idx="4294967295"/>
          </p:nvPr>
        </p:nvSpPr>
        <p:spPr>
          <a:xfrm>
            <a:off x="1777825" y="2664560"/>
            <a:ext cx="5588400" cy="54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987" name="Google Shape;987;p34"/>
          <p:cNvSpPr txBox="1">
            <a:spLocks noGrp="1"/>
          </p:cNvSpPr>
          <p:nvPr>
            <p:ph type="subTitle" idx="4294967295"/>
          </p:nvPr>
        </p:nvSpPr>
        <p:spPr>
          <a:xfrm>
            <a:off x="1777825" y="3229349"/>
            <a:ext cx="5588400" cy="12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ANY QUESTIONS?</a:t>
            </a:r>
            <a:endParaRPr sz="18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grpSp>
        <p:nvGrpSpPr>
          <p:cNvPr id="988" name="Google Shape;988;p34"/>
          <p:cNvGrpSpPr/>
          <p:nvPr/>
        </p:nvGrpSpPr>
        <p:grpSpPr>
          <a:xfrm>
            <a:off x="3905321" y="916984"/>
            <a:ext cx="1333358" cy="1333477"/>
            <a:chOff x="570875" y="4322250"/>
            <a:chExt cx="443300" cy="443325"/>
          </a:xfrm>
        </p:grpSpPr>
        <p:sp>
          <p:nvSpPr>
            <p:cNvPr id="989" name="Google Shape;989;p3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998" name="Google Shape;998;p3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999" name="Google Shape;999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Works Cited</a:t>
            </a:r>
            <a:endParaRPr dirty="0"/>
          </a:p>
        </p:txBody>
      </p:sp>
      <p:sp>
        <p:nvSpPr>
          <p:cNvPr id="1005" name="Google Shape;1005;p36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sz="1800" dirty="0"/>
              <a:t>The Extrasolar Planets </a:t>
            </a:r>
            <a:r>
              <a:rPr lang="en-US" sz="1800" dirty="0" err="1"/>
              <a:t>Encycopledia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http://exoplanet.eu/</a:t>
            </a:r>
            <a:endParaRPr lang="en-US" sz="1800" dirty="0"/>
          </a:p>
          <a:p>
            <a:pPr lvl="0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sz="1800" dirty="0"/>
              <a:t>NASA Exoplanet Archive </a:t>
            </a:r>
            <a:r>
              <a:rPr lang="en-US" sz="1800" dirty="0">
                <a:hlinkClick r:id="rId4"/>
              </a:rPr>
              <a:t>https://exoplanetarchive.ipac.caltech.edu/</a:t>
            </a:r>
            <a:endParaRPr lang="en-US" sz="1800" dirty="0"/>
          </a:p>
          <a:p>
            <a:pPr lvl="0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sz="1800" dirty="0">
                <a:hlinkClick r:id="rId5"/>
              </a:rPr>
              <a:t>https://www.sfu.ca/colloquium/PDC_Top/astrobiology/discovering-exoplanets/calculating-exoplanet-properties.html</a:t>
            </a:r>
            <a:endParaRPr lang="en-US" sz="1800" dirty="0"/>
          </a:p>
          <a:p>
            <a:pPr lvl="0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sz="1800" dirty="0">
                <a:hlinkClick r:id="rId6"/>
              </a:rPr>
              <a:t>http://ifa.hawaii.edu/~howard/ast241/exoplanet_properties.pdf</a:t>
            </a:r>
            <a:endParaRPr lang="en-US" sz="1800" dirty="0"/>
          </a:p>
          <a:p>
            <a:pPr lvl="0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sz="1800" dirty="0"/>
              <a:t>The Habitable Exoplanets Catalog </a:t>
            </a:r>
            <a:r>
              <a:rPr lang="en-US" sz="1800" dirty="0">
                <a:hlinkClick r:id="rId7"/>
              </a:rPr>
              <a:t>http://phl.upr.edu/projects/habitable-exoplanets-catalog</a:t>
            </a:r>
            <a:endParaRPr lang="en-US" sz="1800" dirty="0"/>
          </a:p>
          <a:p>
            <a:pPr lvl="0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US" sz="1800" i="1" dirty="0"/>
              <a:t>Dependence of Exoplanets on Host Stars’ Metallicity and Mass </a:t>
            </a:r>
            <a:r>
              <a:rPr lang="en-US" sz="1800" dirty="0"/>
              <a:t>Shigeru Ida1,2,∗) and D. N. C. Lin2 1Earth and Planetary Science, Tokyo Institute of Technology, Tokyo 152-8551</a:t>
            </a:r>
          </a:p>
        </p:txBody>
      </p:sp>
      <p:sp>
        <p:nvSpPr>
          <p:cNvPr id="1007" name="Google Shape;1007;p3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7"/>
          <p:cNvSpPr txBox="1">
            <a:spLocks noGrp="1"/>
          </p:cNvSpPr>
          <p:nvPr>
            <p:ph type="title" idx="4294967295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1013" name="Google Shape;1013;p3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1014" name="Google Shape;1014;p37"/>
          <p:cNvGrpSpPr/>
          <p:nvPr/>
        </p:nvGrpSpPr>
        <p:grpSpPr>
          <a:xfrm>
            <a:off x="3080615" y="2136917"/>
            <a:ext cx="1596706" cy="1596706"/>
            <a:chOff x="1911350" y="374650"/>
            <a:chExt cx="1739900" cy="1739900"/>
          </a:xfrm>
        </p:grpSpPr>
        <p:sp>
          <p:nvSpPr>
            <p:cNvPr id="1015" name="Google Shape;1015;p3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6" name="Google Shape;1016;p3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1017" name="Google Shape;1017;p3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3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3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2" name="Google Shape;1022;p37"/>
          <p:cNvGrpSpPr/>
          <p:nvPr/>
        </p:nvGrpSpPr>
        <p:grpSpPr>
          <a:xfrm>
            <a:off x="5113802" y="2220122"/>
            <a:ext cx="1481553" cy="1483836"/>
            <a:chOff x="7512049" y="977900"/>
            <a:chExt cx="4121150" cy="4127500"/>
          </a:xfrm>
        </p:grpSpPr>
        <p:sp>
          <p:nvSpPr>
            <p:cNvPr id="1023" name="Google Shape;1023;p3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4" name="Google Shape;1024;p3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1025" name="Google Shape;1025;p3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3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3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3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3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3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3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3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3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3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1" name="Google Shape;1051;p37"/>
          <p:cNvGrpSpPr/>
          <p:nvPr/>
        </p:nvGrpSpPr>
        <p:grpSpPr>
          <a:xfrm>
            <a:off x="263721" y="2145047"/>
            <a:ext cx="2583332" cy="1505072"/>
            <a:chOff x="4376200" y="2476500"/>
            <a:chExt cx="2190750" cy="1276350"/>
          </a:xfrm>
        </p:grpSpPr>
        <p:sp>
          <p:nvSpPr>
            <p:cNvPr id="1052" name="Google Shape;1052;p3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37"/>
          <p:cNvGrpSpPr/>
          <p:nvPr/>
        </p:nvGrpSpPr>
        <p:grpSpPr>
          <a:xfrm>
            <a:off x="6281542" y="2143932"/>
            <a:ext cx="2599241" cy="4432749"/>
            <a:chOff x="385907" y="2954040"/>
            <a:chExt cx="2496869" cy="4258164"/>
          </a:xfrm>
        </p:grpSpPr>
        <p:sp>
          <p:nvSpPr>
            <p:cNvPr id="1055" name="Google Shape;1055;p37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2" name="Google Shape;1062;p37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1063" name="Google Shape;1063;p37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5" name="Google Shape;1075;p37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7"/>
          <p:cNvSpPr txBox="1">
            <a:spLocks noGrp="1"/>
          </p:cNvSpPr>
          <p:nvPr>
            <p:ph type="title" idx="4294967295"/>
          </p:nvPr>
        </p:nvSpPr>
        <p:spPr>
          <a:xfrm>
            <a:off x="1315500" y="158055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Works Cited</a:t>
            </a:r>
            <a:endParaRPr dirty="0"/>
          </a:p>
        </p:txBody>
      </p:sp>
      <p:sp>
        <p:nvSpPr>
          <p:cNvPr id="1013" name="Google Shape;1013;p3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1014" name="Google Shape;1014;p37"/>
          <p:cNvGrpSpPr/>
          <p:nvPr/>
        </p:nvGrpSpPr>
        <p:grpSpPr>
          <a:xfrm>
            <a:off x="3080615" y="2136917"/>
            <a:ext cx="1596706" cy="1596706"/>
            <a:chOff x="1911350" y="374650"/>
            <a:chExt cx="1739900" cy="1739900"/>
          </a:xfrm>
        </p:grpSpPr>
        <p:sp>
          <p:nvSpPr>
            <p:cNvPr id="1015" name="Google Shape;1015;p3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6" name="Google Shape;1016;p3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1017" name="Google Shape;1017;p3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3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3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2" name="Google Shape;1022;p37"/>
          <p:cNvGrpSpPr/>
          <p:nvPr/>
        </p:nvGrpSpPr>
        <p:grpSpPr>
          <a:xfrm>
            <a:off x="5113802" y="2220122"/>
            <a:ext cx="1481553" cy="1483836"/>
            <a:chOff x="7512049" y="977900"/>
            <a:chExt cx="4121150" cy="4127500"/>
          </a:xfrm>
        </p:grpSpPr>
        <p:sp>
          <p:nvSpPr>
            <p:cNvPr id="1023" name="Google Shape;1023;p3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4" name="Google Shape;1024;p3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1025" name="Google Shape;1025;p3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3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3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3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3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3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3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3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3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3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1" name="Google Shape;1051;p37"/>
          <p:cNvGrpSpPr/>
          <p:nvPr/>
        </p:nvGrpSpPr>
        <p:grpSpPr>
          <a:xfrm>
            <a:off x="263721" y="2145047"/>
            <a:ext cx="2583332" cy="1505072"/>
            <a:chOff x="4376200" y="2476500"/>
            <a:chExt cx="2190750" cy="1276350"/>
          </a:xfrm>
        </p:grpSpPr>
        <p:sp>
          <p:nvSpPr>
            <p:cNvPr id="1052" name="Google Shape;1052;p3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37"/>
          <p:cNvGrpSpPr/>
          <p:nvPr/>
        </p:nvGrpSpPr>
        <p:grpSpPr>
          <a:xfrm>
            <a:off x="6281542" y="2143932"/>
            <a:ext cx="2599241" cy="4432749"/>
            <a:chOff x="385907" y="2954040"/>
            <a:chExt cx="2496869" cy="4258164"/>
          </a:xfrm>
        </p:grpSpPr>
        <p:sp>
          <p:nvSpPr>
            <p:cNvPr id="1055" name="Google Shape;1055;p37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2" name="Google Shape;1062;p37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1063" name="Google Shape;1063;p37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5" name="Google Shape;1075;p37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063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1081" name="Google Shape;1081;p3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82" name="Google Shape;1082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3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89" name="Google Shape;1089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3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92" name="Google Shape;1092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3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6" name="Google Shape;1096;p3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97" name="Google Shape;1097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3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101" name="Google Shape;1101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3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3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107" name="Google Shape;1107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3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128" name="Google Shape;1128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131" name="Google Shape;1131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3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135" name="Google Shape;1135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3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139" name="Google Shape;1139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3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7" name="Google Shape;1147;p3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148" name="Google Shape;1148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3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151" name="Google Shape;1151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3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154" name="Google Shape;1154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3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57" name="Google Shape;1157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3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60" name="Google Shape;1160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3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65" name="Google Shape;1165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68" name="Google Shape;1168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3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3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73" name="Google Shape;1173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3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76" name="Google Shape;1176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3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82" name="Google Shape;1182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3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85" name="Google Shape;1185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3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91" name="Google Shape;1191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3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97" name="Google Shape;1197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1" name="Google Shape;1201;p3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3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3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205" name="Google Shape;1205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208" name="Google Shape;1208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211" name="Google Shape;1211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215" name="Google Shape;1215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3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218" name="Google Shape;1218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224" name="Google Shape;1224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6" name="Google Shape;1226;p3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8" name="Google Shape;1228;p3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229" name="Google Shape;1229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3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232" name="Google Shape;1232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4" name="Google Shape;1234;p3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5" name="Google Shape;1235;p3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236" name="Google Shape;1236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239" name="Google Shape;1239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2" name="Google Shape;1242;p3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3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4" name="Google Shape;1244;p3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245" name="Google Shape;1245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248" name="Google Shape;1248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3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253" name="Google Shape;1253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3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57" name="Google Shape;1257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3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60" name="Google Shape;1260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3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64" name="Google Shape;1264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3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70" name="Google Shape;1270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3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73" name="Google Shape;1273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8" name="Google Shape;1278;p3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9" name="Google Shape;1279;p3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80" name="Google Shape;1280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3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83" name="Google Shape;1283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7" name="Google Shape;1287;p3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3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89" name="Google Shape;1289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3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93" name="Google Shape;1293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3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9" name="Google Shape;1299;p3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300" name="Google Shape;1300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3" name="Google Shape;1303;p3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1304;p3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305" name="Google Shape;1305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8" name="Google Shape;1308;p3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9" name="Google Shape;1309;p3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310" name="Google Shape;1310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5" name="Google Shape;1315;p3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316" name="Google Shape;1316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3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320" name="Google Shape;1320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3" name="Google Shape;1323;p3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324" name="Google Shape;1324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3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330" name="Google Shape;1330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3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336" name="Google Shape;1336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339" name="Google Shape;1339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5" name="Google Shape;1345;p3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6" name="Google Shape;1346;p3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347" name="Google Shape;1347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353" name="Google Shape;1353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355" name="Google Shape;1355;p3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3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57" name="Google Shape;1357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9" name="Google Shape;1359;p3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0" name="Google Shape;1360;p3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61" name="Google Shape;1361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3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3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  <a:effectLst/>
      </p:bgPr>
    </p:bg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4"/>
          <p:cNvSpPr txBox="1">
            <a:spLocks noGrp="1"/>
          </p:cNvSpPr>
          <p:nvPr>
            <p:ph type="ctrTitle" idx="4294967295"/>
          </p:nvPr>
        </p:nvSpPr>
        <p:spPr>
          <a:xfrm>
            <a:off x="1777825" y="2664560"/>
            <a:ext cx="5588400" cy="54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767" name="Google Shape;767;p14"/>
          <p:cNvSpPr txBox="1">
            <a:spLocks noGrp="1"/>
          </p:cNvSpPr>
          <p:nvPr>
            <p:ph type="subTitle" idx="4294967295"/>
          </p:nvPr>
        </p:nvSpPr>
        <p:spPr>
          <a:xfrm>
            <a:off x="1777825" y="3229349"/>
            <a:ext cx="5588400" cy="12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I AM </a:t>
            </a:r>
            <a:r>
              <a:rPr lang="en-US" sz="1800" b="1" dirty="0"/>
              <a:t>ISAAC KIM</a:t>
            </a:r>
            <a:endParaRPr sz="18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I am here because I love to give presentations. 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me at @username</a:t>
            </a:r>
            <a:endParaRPr sz="1800" b="1" dirty="0"/>
          </a:p>
        </p:txBody>
      </p:sp>
      <p:pic>
        <p:nvPicPr>
          <p:cNvPr id="768" name="Google Shape;768;p14"/>
          <p:cNvPicPr preferRelativeResize="0"/>
          <p:nvPr/>
        </p:nvPicPr>
        <p:blipFill rotWithShape="1">
          <a:blip r:embed="rId3">
            <a:alphaModFix/>
          </a:blip>
          <a:srcRect t="2546" b="30786"/>
          <a:stretch/>
        </p:blipFill>
        <p:spPr>
          <a:xfrm>
            <a:off x="3547950" y="460975"/>
            <a:ext cx="2048100" cy="2048100"/>
          </a:xfrm>
          <a:prstGeom prst="star12">
            <a:avLst>
              <a:gd name="adj" fmla="val 42597"/>
            </a:avLst>
          </a:prstGeom>
          <a:noFill/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69" name="Google Shape;769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Abel"/>
                <a:ea typeface="Abel"/>
                <a:cs typeface="Abel"/>
                <a:sym typeface="Abel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70" name="Google Shape;1370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6"/>
                </a:solidFill>
              </a:rPr>
              <a:t>😉</a:t>
            </a:r>
            <a:endParaRPr sz="9600">
              <a:solidFill>
                <a:schemeClr val="accent6"/>
              </a:solidFill>
            </a:endParaRPr>
          </a:p>
        </p:txBody>
      </p:sp>
      <p:sp>
        <p:nvSpPr>
          <p:cNvPr id="1371" name="Google Shape;1371;p3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372" name="Google Shape;1372;p39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74" name="Google Shape;874;p25"/>
          <p:cNvSpPr/>
          <p:nvPr/>
        </p:nvSpPr>
        <p:spPr>
          <a:xfrm>
            <a:off x="1905150" y="23547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5"/>
          <p:cNvSpPr/>
          <p:nvPr/>
        </p:nvSpPr>
        <p:spPr>
          <a:xfrm>
            <a:off x="3227000" y="36025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5"/>
          <p:cNvSpPr/>
          <p:nvPr/>
        </p:nvSpPr>
        <p:spPr>
          <a:xfrm>
            <a:off x="4046150" y="218325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5"/>
          <p:cNvSpPr/>
          <p:nvPr/>
        </p:nvSpPr>
        <p:spPr>
          <a:xfrm>
            <a:off x="6288775" y="25473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5"/>
          <p:cNvSpPr/>
          <p:nvPr/>
        </p:nvSpPr>
        <p:spPr>
          <a:xfrm>
            <a:off x="4615550" y="3816275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5"/>
          <p:cNvSpPr/>
          <p:nvPr/>
        </p:nvSpPr>
        <p:spPr>
          <a:xfrm>
            <a:off x="6889900" y="39422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0D5CB-B39F-F548-ACA6-972E2295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857250"/>
            <a:ext cx="6096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5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Transition headline</a:t>
            </a:r>
          </a:p>
        </p:txBody>
      </p:sp>
      <p:sp>
        <p:nvSpPr>
          <p:cNvPr id="775" name="Google Shape;775;p15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6"/>
          <p:cNvSpPr txBox="1">
            <a:spLocks noGrp="1"/>
          </p:cNvSpPr>
          <p:nvPr>
            <p:ph type="body" idx="1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Inspirational Space Quote Here</a:t>
            </a:r>
            <a:endParaRPr dirty="0"/>
          </a:p>
        </p:txBody>
      </p:sp>
      <p:sp>
        <p:nvSpPr>
          <p:cNvPr id="781" name="Google Shape;78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Background</a:t>
            </a:r>
            <a:endParaRPr dirty="0"/>
          </a:p>
        </p:txBody>
      </p:sp>
      <p:sp>
        <p:nvSpPr>
          <p:cNvPr id="787" name="Google Shape;787;p17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-US" dirty="0"/>
              <a:t>The search for exoplanets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-US" dirty="0"/>
              <a:t>Transit Method of Detection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-US" dirty="0"/>
              <a:t>Goldilocks Zone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788" name="Google Shape;788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74" name="Google Shape;874;p25"/>
          <p:cNvSpPr/>
          <p:nvPr/>
        </p:nvSpPr>
        <p:spPr>
          <a:xfrm>
            <a:off x="1905150" y="23547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5"/>
          <p:cNvSpPr/>
          <p:nvPr/>
        </p:nvSpPr>
        <p:spPr>
          <a:xfrm>
            <a:off x="3227000" y="36025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5"/>
          <p:cNvSpPr/>
          <p:nvPr/>
        </p:nvSpPr>
        <p:spPr>
          <a:xfrm>
            <a:off x="4046150" y="218325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5"/>
          <p:cNvSpPr/>
          <p:nvPr/>
        </p:nvSpPr>
        <p:spPr>
          <a:xfrm>
            <a:off x="6288775" y="25473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5"/>
          <p:cNvSpPr/>
          <p:nvPr/>
        </p:nvSpPr>
        <p:spPr>
          <a:xfrm>
            <a:off x="4615550" y="3816275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5"/>
          <p:cNvSpPr/>
          <p:nvPr/>
        </p:nvSpPr>
        <p:spPr>
          <a:xfrm>
            <a:off x="6889900" y="39422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D1EB8-990D-B042-9781-B157A0030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85725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4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8"/>
          <p:cNvSpPr txBox="1">
            <a:spLocks noGrp="1"/>
          </p:cNvSpPr>
          <p:nvPr>
            <p:ph type="ctrTitle" idx="4294967295"/>
          </p:nvPr>
        </p:nvSpPr>
        <p:spPr>
          <a:xfrm>
            <a:off x="1972275" y="2269150"/>
            <a:ext cx="5199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Objective</a:t>
            </a:r>
            <a:endParaRPr sz="4800" dirty="0"/>
          </a:p>
        </p:txBody>
      </p:sp>
      <p:sp>
        <p:nvSpPr>
          <p:cNvPr id="794" name="Google Shape;794;p18"/>
          <p:cNvSpPr txBox="1">
            <a:spLocks noGrp="1"/>
          </p:cNvSpPr>
          <p:nvPr>
            <p:ph type="subTitle" idx="4294967295"/>
          </p:nvPr>
        </p:nvSpPr>
        <p:spPr>
          <a:xfrm>
            <a:off x="2331648" y="3498863"/>
            <a:ext cx="5199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Predict Exoplanet Radius from other measurable features</a:t>
            </a:r>
            <a:endParaRPr dirty="0"/>
          </a:p>
        </p:txBody>
      </p:sp>
      <p:sp>
        <p:nvSpPr>
          <p:cNvPr id="795" name="Google Shape;795;p18"/>
          <p:cNvSpPr/>
          <p:nvPr/>
        </p:nvSpPr>
        <p:spPr>
          <a:xfrm>
            <a:off x="4826426" y="2260175"/>
            <a:ext cx="282701" cy="2699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18"/>
          <p:cNvGrpSpPr/>
          <p:nvPr/>
        </p:nvGrpSpPr>
        <p:grpSpPr>
          <a:xfrm>
            <a:off x="4475766" y="744273"/>
            <a:ext cx="1211100" cy="1211378"/>
            <a:chOff x="6654650" y="3665275"/>
            <a:chExt cx="409100" cy="409125"/>
          </a:xfrm>
        </p:grpSpPr>
        <p:sp>
          <p:nvSpPr>
            <p:cNvPr id="797" name="Google Shape;797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18"/>
          <p:cNvGrpSpPr/>
          <p:nvPr/>
        </p:nvGrpSpPr>
        <p:grpSpPr>
          <a:xfrm rot="1056887">
            <a:off x="3308317" y="1696535"/>
            <a:ext cx="800125" cy="800199"/>
            <a:chOff x="570875" y="4322250"/>
            <a:chExt cx="443300" cy="443325"/>
          </a:xfrm>
        </p:grpSpPr>
        <p:sp>
          <p:nvSpPr>
            <p:cNvPr id="800" name="Google Shape;80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4" name="Google Shape;804;p18"/>
          <p:cNvSpPr/>
          <p:nvPr/>
        </p:nvSpPr>
        <p:spPr>
          <a:xfrm rot="2466666">
            <a:off x="3398186" y="979197"/>
            <a:ext cx="392752" cy="3750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18"/>
          <p:cNvSpPr/>
          <p:nvPr/>
        </p:nvSpPr>
        <p:spPr>
          <a:xfrm rot="-1609554">
            <a:off x="3972581" y="1215154"/>
            <a:ext cx="282641" cy="2698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8"/>
          <p:cNvSpPr/>
          <p:nvPr/>
        </p:nvSpPr>
        <p:spPr>
          <a:xfrm rot="2926242">
            <a:off x="5686362" y="1428967"/>
            <a:ext cx="211682" cy="202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8"/>
          <p:cNvSpPr/>
          <p:nvPr/>
        </p:nvSpPr>
        <p:spPr>
          <a:xfrm rot="-1609469">
            <a:off x="4506598" y="604169"/>
            <a:ext cx="190702" cy="1820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1008</Words>
  <Application>Microsoft Macintosh PowerPoint</Application>
  <PresentationFormat>On-screen Show (16:9)</PresentationFormat>
  <Paragraphs>162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 Nova</vt:lpstr>
      <vt:lpstr>Abel</vt:lpstr>
      <vt:lpstr>Megrim</vt:lpstr>
      <vt:lpstr>Calibri</vt:lpstr>
      <vt:lpstr>Arial</vt:lpstr>
      <vt:lpstr>Iris template</vt:lpstr>
      <vt:lpstr>Exoplanets: Search for the Goldilocks Zone  Isaac Kim</vt:lpstr>
      <vt:lpstr>Instructions for use</vt:lpstr>
      <vt:lpstr>Hello!</vt:lpstr>
      <vt:lpstr>PowerPoint Presentation</vt:lpstr>
      <vt:lpstr>1. Transition headline</vt:lpstr>
      <vt:lpstr>PowerPoint Presentation</vt:lpstr>
      <vt:lpstr>Background</vt:lpstr>
      <vt:lpstr>PowerPoint Presentation</vt:lpstr>
      <vt:lpstr>Objective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Works Cited</vt:lpstr>
      <vt:lpstr>Extra graphics</vt:lpstr>
      <vt:lpstr>Works Cited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Isaac Kim</cp:lastModifiedBy>
  <cp:revision>9</cp:revision>
  <dcterms:modified xsi:type="dcterms:W3CDTF">2019-07-18T17:34:59Z</dcterms:modified>
</cp:coreProperties>
</file>