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EicU4ZeptLyBCbm+p25JslLH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19" Type="http://schemas.openxmlformats.org/officeDocument/2006/relationships/font" Target="fonts/Oswald-regular.fntdata"/><Relationship Id="rId18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408231a6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a408231a6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408231a6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408231a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408231a6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408231a6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Target audience: Internet users (Main medium that misinformation spreads in)(How many times have we seen unreliable newspapers?)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Type of misinformation to target: Websites (Main source of misinformation online)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408231a6_1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a408231a6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408231a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408231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POFMA: regulation imposed by the singapore government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education of the public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REAL WIN WORTH ITTTTTTTTTTTTTTTTT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408231a6_1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408231a6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408231a6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408231a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408231a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408231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</a:rPr>
              <a:t>Concerned about how Covid-19 can affect his child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SG" sz="1600">
                <a:solidFill>
                  <a:schemeClr val="dk1"/>
                </a:solidFill>
              </a:rPr>
              <a:t>Needs/ Concerns: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, needs to know if his sources of news are reliable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Concerned about his child’s health and growth of his child during the pandemic period, having to do most activities at home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Has less time than before to keep up with the news, and needs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SG" sz="1600">
                <a:solidFill>
                  <a:schemeClr val="dk1"/>
                </a:solidFill>
              </a:rPr>
              <a:t>Challenges: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Unable to discern between reliable and shady articles on the internet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Unsure of what advice to follow to keep his child healthy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408231a6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408231a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Haziq is using the internet, sees an article that catches his eye,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this might cause him to become a victim of fake news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a408231a6_1_4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8a408231a6_1_4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8a408231a6_1_4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8a408231a6_1_4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8a408231a6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8a408231a6_1_46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8a408231a6_1_4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g8a408231a6_1_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8a408231a6_1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408231a6_1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a408231a6_1_10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8a408231a6_1_10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8a408231a6_1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8a408231a6_1_14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8a408231a6_1_1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8a408231a6_1_14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8a408231a6_1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8a408231a6_1_19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8a408231a6_1_1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8a408231a6_1_19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8a408231a6_1_19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8a408231a6_1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a408231a6_1_25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8a408231a6_1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8a408231a6_1_28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8a408231a6_1_28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8a408231a6_1_28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8a408231a6_1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a408231a6_1_33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8a408231a6_1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a408231a6_1_36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8a408231a6_1_36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8a408231a6_1_36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8a408231a6_1_36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8a408231a6_1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8a408231a6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a408231a6_1_4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8a408231a6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a408231a6_1_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8a408231a6_1_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○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■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●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○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■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●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Sans Pro"/>
              <a:buChar char="○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Sans Pro"/>
              <a:buChar char="■"/>
              <a:defRPr sz="1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8a408231a6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SG"/>
              <a:t>INKREDIBLE: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SG" sz="3600"/>
              <a:t>Case 1.3: Helping readers judge the credibility of media</a:t>
            </a:r>
            <a:endParaRPr sz="36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 sz="3600"/>
              <a:t>TEAM F: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 sz="3000"/>
              <a:t>Isaac Ng; Emily Law; Chu Jeng Kuen;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SG" sz="3000"/>
              <a:t>Nicholas Andika; Hoon Wei Ting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408231a6_1_15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Journey Map (After)</a:t>
            </a:r>
            <a:endParaRPr/>
          </a:p>
        </p:txBody>
      </p:sp>
      <p:sp>
        <p:nvSpPr>
          <p:cNvPr id="132" name="Google Shape;132;g8a408231a6_1_159"/>
          <p:cNvSpPr/>
          <p:nvPr/>
        </p:nvSpPr>
        <p:spPr>
          <a:xfrm>
            <a:off x="1539325" y="177510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Haziq reads an article online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g8a408231a6_1_159"/>
          <p:cNvSpPr/>
          <p:nvPr/>
        </p:nvSpPr>
        <p:spPr>
          <a:xfrm>
            <a:off x="1539325" y="294642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Scans through article comments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g8a408231a6_1_159"/>
          <p:cNvSpPr/>
          <p:nvPr/>
        </p:nvSpPr>
        <p:spPr>
          <a:xfrm>
            <a:off x="1539325" y="411775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not analyse reliability and credibility of article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g8a408231a6_1_159"/>
          <p:cNvSpPr/>
          <p:nvPr/>
        </p:nvSpPr>
        <p:spPr>
          <a:xfrm>
            <a:off x="1539325" y="528907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Decides whether he accepts the information presented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g8a408231a6_1_159"/>
          <p:cNvSpPr/>
          <p:nvPr/>
        </p:nvSpPr>
        <p:spPr>
          <a:xfrm>
            <a:off x="7151975" y="177510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Makes use of </a:t>
            </a:r>
            <a:r>
              <a:rPr b="1"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inkredible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g8a408231a6_1_159"/>
          <p:cNvSpPr/>
          <p:nvPr/>
        </p:nvSpPr>
        <p:spPr>
          <a:xfrm>
            <a:off x="7151975" y="294642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Reads simple overview of other readers’ opinions on the article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g8a408231a6_1_159"/>
          <p:cNvSpPr/>
          <p:nvPr/>
        </p:nvSpPr>
        <p:spPr>
          <a:xfrm>
            <a:off x="7151975" y="411775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Verified label is displayed if article is reliable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g8a408231a6_1_159"/>
          <p:cNvSpPr/>
          <p:nvPr/>
        </p:nvSpPr>
        <p:spPr>
          <a:xfrm>
            <a:off x="7151975" y="528907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Easily confirms article’s information is acceptable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Google Shape;140;g8a408231a6_1_159"/>
          <p:cNvCxnSpPr>
            <a:stCxn id="132" idx="3"/>
            <a:endCxn id="136" idx="1"/>
          </p:cNvCxnSpPr>
          <p:nvPr/>
        </p:nvCxnSpPr>
        <p:spPr>
          <a:xfrm>
            <a:off x="5040025" y="2213400"/>
            <a:ext cx="211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8a408231a6_1_159"/>
          <p:cNvCxnSpPr>
            <a:stCxn id="136" idx="2"/>
            <a:endCxn id="137" idx="0"/>
          </p:cNvCxnSpPr>
          <p:nvPr/>
        </p:nvCxnSpPr>
        <p:spPr>
          <a:xfrm>
            <a:off x="8902325" y="2651700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8a408231a6_1_159"/>
          <p:cNvCxnSpPr>
            <a:stCxn id="137" idx="2"/>
            <a:endCxn id="138" idx="0"/>
          </p:cNvCxnSpPr>
          <p:nvPr/>
        </p:nvCxnSpPr>
        <p:spPr>
          <a:xfrm>
            <a:off x="8902325" y="3823025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8a408231a6_1_159"/>
          <p:cNvCxnSpPr>
            <a:endCxn id="139" idx="0"/>
          </p:cNvCxnSpPr>
          <p:nvPr/>
        </p:nvCxnSpPr>
        <p:spPr>
          <a:xfrm>
            <a:off x="8902325" y="4994475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408231a6_1_104"/>
          <p:cNvSpPr txBox="1"/>
          <p:nvPr>
            <p:ph type="title"/>
          </p:nvPr>
        </p:nvSpPr>
        <p:spPr>
          <a:xfrm>
            <a:off x="662100" y="705150"/>
            <a:ext cx="10867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/>
              <a:t>Mission Statement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Provide better </a:t>
            </a:r>
            <a:r>
              <a:rPr lang="en-SG">
                <a:solidFill>
                  <a:schemeClr val="accent6"/>
                </a:solidFill>
              </a:rPr>
              <a:t>clarity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to the </a:t>
            </a:r>
            <a:r>
              <a:rPr lang="en-SG">
                <a:solidFill>
                  <a:schemeClr val="accent6"/>
                </a:solidFill>
              </a:rPr>
              <a:t>credibility</a:t>
            </a:r>
            <a:r>
              <a:rPr lang="en-SG"/>
              <a:t> </a:t>
            </a:r>
            <a:r>
              <a:rPr lang="en-SG"/>
              <a:t>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news found online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408231a6_1_108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Problem Statement</a:t>
            </a:r>
            <a:endParaRPr/>
          </a:p>
        </p:txBody>
      </p:sp>
      <p:sp>
        <p:nvSpPr>
          <p:cNvPr id="74" name="Google Shape;74;g8a408231a6_1_10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/>
              <a:t>How might we better manage the rising tide of misinformation that is threatening to drown the nation?</a:t>
            </a:r>
            <a:endParaRPr b="1"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Considerations: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Target audience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Type of misinformation to target</a:t>
            </a:r>
            <a:endParaRPr/>
          </a:p>
        </p:txBody>
      </p:sp>
      <p:sp>
        <p:nvSpPr>
          <p:cNvPr id="75" name="Google Shape;75;g8a408231a6_1_108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Original and Considerations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408231a6_1_123"/>
          <p:cNvSpPr txBox="1"/>
          <p:nvPr>
            <p:ph type="title"/>
          </p:nvPr>
        </p:nvSpPr>
        <p:spPr>
          <a:xfrm>
            <a:off x="662100" y="705150"/>
            <a:ext cx="10867800" cy="5447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/>
              <a:t>Problem </a:t>
            </a:r>
            <a:r>
              <a:rPr lang="en-SG" sz="3600"/>
              <a:t>Statement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000"/>
              <a:t>How might we equip users with the ability to </a:t>
            </a:r>
            <a:r>
              <a:rPr lang="en-SG" sz="6000">
                <a:solidFill>
                  <a:schemeClr val="accent6"/>
                </a:solidFill>
              </a:rPr>
              <a:t>judge the credibility of media</a:t>
            </a:r>
            <a:r>
              <a:rPr lang="en-SG" sz="6000"/>
              <a:t> they consume, in order to </a:t>
            </a:r>
            <a:r>
              <a:rPr lang="en-SG" sz="6000">
                <a:solidFill>
                  <a:schemeClr val="accent6"/>
                </a:solidFill>
              </a:rPr>
              <a:t>minimise the impact of fake news</a:t>
            </a:r>
            <a:r>
              <a:rPr lang="en-SG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408231a6_2_0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POFMA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Twitter fact-check labels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Education</a:t>
            </a:r>
            <a:endParaRPr/>
          </a:p>
        </p:txBody>
      </p:sp>
      <p:sp>
        <p:nvSpPr>
          <p:cNvPr id="86" name="Google Shape;86;g8a408231a6_2_0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Existing Solutions</a:t>
            </a:r>
            <a:endParaRPr/>
          </a:p>
        </p:txBody>
      </p:sp>
      <p:pic>
        <p:nvPicPr>
          <p:cNvPr id="87" name="Google Shape;87;g8a408231a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801" y="946576"/>
            <a:ext cx="3130000" cy="176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8a408231a6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221" y="1958434"/>
            <a:ext cx="2847976" cy="351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8a408231a6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725" y="3629807"/>
            <a:ext cx="4051450" cy="269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408231a6_1_17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Our Solution: Inkredible</a:t>
            </a:r>
            <a:endParaRPr/>
          </a:p>
        </p:txBody>
      </p:sp>
      <p:sp>
        <p:nvSpPr>
          <p:cNvPr id="95" name="Google Shape;95;g8a408231a6_1_179"/>
          <p:cNvSpPr txBox="1"/>
          <p:nvPr>
            <p:ph idx="1" type="body"/>
          </p:nvPr>
        </p:nvSpPr>
        <p:spPr>
          <a:xfrm>
            <a:off x="1789600" y="1958425"/>
            <a:ext cx="99867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Description: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An incredible web extension to verify the credibility of web pages the users visit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SG"/>
              <a:t>Features: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SG"/>
              <a:t>Verified label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SG"/>
              <a:t>Shows that a website is a verified source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SG"/>
              <a:t>Shows source of verification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SG"/>
              <a:t>Split comments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SG"/>
              <a:t>Shows opposing points of 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SG"/>
              <a:t>Fact vs Opinion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SG"/>
              <a:t>Shows facts from opinions</a:t>
            </a:r>
            <a:endParaRPr/>
          </a:p>
        </p:txBody>
      </p:sp>
      <p:pic>
        <p:nvPicPr>
          <p:cNvPr id="96" name="Google Shape;96;g8a408231a6_1_179"/>
          <p:cNvPicPr preferRelativeResize="0"/>
          <p:nvPr/>
        </p:nvPicPr>
        <p:blipFill rotWithShape="1">
          <a:blip r:embed="rId3">
            <a:alphaModFix/>
          </a:blip>
          <a:srcRect b="24535" l="15320" r="17248" t="11118"/>
          <a:stretch/>
        </p:blipFill>
        <p:spPr>
          <a:xfrm>
            <a:off x="760975" y="2200825"/>
            <a:ext cx="651300" cy="62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8a408231a6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408231a6_0_4"/>
          <p:cNvSpPr txBox="1"/>
          <p:nvPr>
            <p:ph idx="1" type="body"/>
          </p:nvPr>
        </p:nvSpPr>
        <p:spPr>
          <a:xfrm>
            <a:off x="4794150" y="1958425"/>
            <a:ext cx="6982200" cy="413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Haziq, 30, Male, Engineer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New father of a 1 year-old daughter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Avid consumer of news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Hectic lifestyle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SG"/>
              <a:t>Needs/ Concerns: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How Covid-19 can affect his child’s health and growth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SG"/>
              <a:t>Needs an efficient and fast way to know which article is reliable</a:t>
            </a:r>
            <a:endParaRPr/>
          </a:p>
        </p:txBody>
      </p:sp>
      <p:sp>
        <p:nvSpPr>
          <p:cNvPr id="107" name="Google Shape;107;g8a408231a6_0_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Persona</a:t>
            </a:r>
            <a:endParaRPr/>
          </a:p>
        </p:txBody>
      </p:sp>
      <p:pic>
        <p:nvPicPr>
          <p:cNvPr descr="Kuala Lumpur is said to be locked in an unofficial rivalry… | Flickr" id="108" name="Google Shape;108;g8a408231a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25" y="1996800"/>
            <a:ext cx="3849375" cy="25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8a408231a6_0_4"/>
          <p:cNvSpPr txBox="1"/>
          <p:nvPr/>
        </p:nvSpPr>
        <p:spPr>
          <a:xfrm>
            <a:off x="4225700" y="63002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8a408231a6_0_4"/>
          <p:cNvSpPr txBox="1"/>
          <p:nvPr/>
        </p:nvSpPr>
        <p:spPr>
          <a:xfrm>
            <a:off x="4794150" y="142592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a408231a6_1_147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Journey Map (Before)</a:t>
            </a:r>
            <a:endParaRPr/>
          </a:p>
        </p:txBody>
      </p:sp>
      <p:sp>
        <p:nvSpPr>
          <p:cNvPr id="116" name="Google Shape;116;g8a408231a6_1_147"/>
          <p:cNvSpPr/>
          <p:nvPr/>
        </p:nvSpPr>
        <p:spPr>
          <a:xfrm>
            <a:off x="1539325" y="177510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Haziq reads an article online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g8a408231a6_1_147"/>
          <p:cNvSpPr/>
          <p:nvPr/>
        </p:nvSpPr>
        <p:spPr>
          <a:xfrm>
            <a:off x="1539325" y="294642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Scans through article comments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g8a408231a6_1_147"/>
          <p:cNvSpPr/>
          <p:nvPr/>
        </p:nvSpPr>
        <p:spPr>
          <a:xfrm>
            <a:off x="1539325" y="411775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not analyse reliability and credibility of article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g8a408231a6_1_147"/>
          <p:cNvSpPr/>
          <p:nvPr/>
        </p:nvSpPr>
        <p:spPr>
          <a:xfrm>
            <a:off x="1539325" y="528907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Decides whether he accepts the information presented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g8a408231a6_1_147"/>
          <p:cNvSpPr/>
          <p:nvPr/>
        </p:nvSpPr>
        <p:spPr>
          <a:xfrm>
            <a:off x="7151975" y="177510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Makes use of </a:t>
            </a:r>
            <a:r>
              <a:rPr b="1"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inkredible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g8a408231a6_1_147"/>
          <p:cNvSpPr/>
          <p:nvPr/>
        </p:nvSpPr>
        <p:spPr>
          <a:xfrm>
            <a:off x="7151975" y="294642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Reads simple overview of other readers’ opinions on the article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g8a408231a6_1_147"/>
          <p:cNvSpPr/>
          <p:nvPr/>
        </p:nvSpPr>
        <p:spPr>
          <a:xfrm>
            <a:off x="7151975" y="4117750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Verified label is displayed if article is reliable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g8a408231a6_1_147"/>
          <p:cNvSpPr/>
          <p:nvPr/>
        </p:nvSpPr>
        <p:spPr>
          <a:xfrm>
            <a:off x="7151975" y="5289075"/>
            <a:ext cx="3500700" cy="8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Easily confirms article’s information is acceptable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4" name="Google Shape;124;g8a408231a6_1_147"/>
          <p:cNvCxnSpPr>
            <a:stCxn id="116" idx="2"/>
            <a:endCxn id="117" idx="0"/>
          </p:cNvCxnSpPr>
          <p:nvPr/>
        </p:nvCxnSpPr>
        <p:spPr>
          <a:xfrm>
            <a:off x="3289675" y="2651700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8a408231a6_1_147"/>
          <p:cNvCxnSpPr>
            <a:stCxn id="117" idx="2"/>
            <a:endCxn id="118" idx="0"/>
          </p:cNvCxnSpPr>
          <p:nvPr/>
        </p:nvCxnSpPr>
        <p:spPr>
          <a:xfrm>
            <a:off x="3289675" y="3823025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8a408231a6_1_147"/>
          <p:cNvCxnSpPr>
            <a:endCxn id="119" idx="0"/>
          </p:cNvCxnSpPr>
          <p:nvPr/>
        </p:nvCxnSpPr>
        <p:spPr>
          <a:xfrm>
            <a:off x="3289675" y="4994475"/>
            <a:ext cx="0" cy="29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2020-06-23T15:08:24Z</dcterms:created>
  <dc:creator>William Siew</dc:creator>
</cp:coreProperties>
</file>