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3" d="100"/>
          <a:sy n="73" d="100"/>
        </p:scale>
        <p:origin x="426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567E-35B4-CC89-B73A-5FB11518A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F0D15-2275-7287-7080-70525B8B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064C-5F69-F498-821F-D7DBC805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447D-07D9-47F9-84E9-5257AD84140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B53A-67D3-19AF-9573-B2F8342A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DD53-E5D6-CFB0-9D55-AADAC219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0CF-484C-45C7-A91C-28D4B545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BC43-4EA4-67BD-1F89-D4955DA3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3B48B-9DA7-BCD3-EC93-82908EAFD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C5C7-634A-F887-0F83-DDC0FF55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447D-07D9-47F9-84E9-5257AD84140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11AF-62CE-E50F-5F9A-745E4D7C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939A-881A-EE8A-E687-61CB5131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0CF-484C-45C7-A91C-28D4B545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D0214-D77F-7674-194D-F5EBAE57B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827E0-A450-9224-7BD8-8FA4F7B0C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02A7-5185-1D71-06F8-32680D9B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447D-07D9-47F9-84E9-5257AD84140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20D-4E90-B11C-2332-F3026E36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451B-C8D9-29B1-3575-33F0F338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0CF-484C-45C7-A91C-28D4B545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4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1778-0D28-ADD6-050B-A0500C9E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19AA-8F86-B255-F0F4-12D13A9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A7C7-06A9-73B8-8188-06238C1F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447D-07D9-47F9-84E9-5257AD84140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AECB8-4742-4A73-5740-39335F25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35056-E6BF-C4DE-88C8-13E901E8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0CF-484C-45C7-A91C-28D4B545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3A24-14F3-58E0-8506-07FA39B3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CAFF-D131-C1EC-5494-DFF84B2CD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2C16-1202-3D3A-2C1E-C87A9824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447D-07D9-47F9-84E9-5257AD84140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889F-CDC3-2843-CEB8-2DCEF5C3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F7EB-1A64-C1C6-A2CE-3F112367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0CF-484C-45C7-A91C-28D4B545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4062-029F-A1E0-9865-B7C4E4C5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05997-EBD1-018C-57A8-AB47694C8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B8455-9DA8-CD20-FDDB-41DDD9719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B6BCB-ECD4-3839-9376-FBF4BD75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447D-07D9-47F9-84E9-5257AD84140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3B4DE-BFAC-9703-B657-A1FC2D1C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FF1A5-599F-30E8-7E42-58F478F6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0CF-484C-45C7-A91C-28D4B545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FB17-7B99-5652-22D0-9BC579AD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916B-6AA6-B6D9-53F0-80E00785D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E0540-F7D0-C1DF-B8FC-A2D72F043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78631-2424-B2DC-2404-A31F36E3A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EE605-DF65-08B0-366E-29AF5CDD8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44A87-E8CE-06B5-9E13-146CBE13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447D-07D9-47F9-84E9-5257AD84140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00825-FE41-A887-5602-B336D763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C52B4-3D4A-1651-EDCF-861B6145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0CF-484C-45C7-A91C-28D4B545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1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CE60-231A-6CEE-882F-CFD97BA8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64F55-D017-B822-EF1D-67BECD01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447D-07D9-47F9-84E9-5257AD84140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E3D86-0992-E179-B4AC-77DC1545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7FB8C-04CB-3086-1CE1-230C8D51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0CF-484C-45C7-A91C-28D4B545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D35C-1E93-B1F3-FA63-EA171F31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447D-07D9-47F9-84E9-5257AD84140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BCEC9-2764-BA0B-35B7-C33FBFFC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C861E-C4D4-4E71-4AF9-5334825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0CF-484C-45C7-A91C-28D4B545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9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C2C9-C914-38C7-787D-A1F526F7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7AFE-9657-AC6F-4765-E10362C2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87617-84BE-09A8-3D57-3A2D61820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D39CA-77EF-46F8-0314-F377EE00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447D-07D9-47F9-84E9-5257AD84140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9CE34-E1A4-B36E-7B94-0E4F57AA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331C3-E04B-5AA6-FD9A-DDC46AB4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0CF-484C-45C7-A91C-28D4B545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DD57-E7EC-23B6-84E5-BE52ED7F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83B94-2652-A891-EDC9-754DDC147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3EF8-7829-4CC3-16FE-89FFB6CBC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E8312-45FD-746A-22B5-FE042215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447D-07D9-47F9-84E9-5257AD84140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FC778-1391-2F5E-32A8-D43983DC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419F-5702-66C7-F9ED-D7B1A8D9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A0CF-484C-45C7-A91C-28D4B545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AEADA-4C20-92AC-0E7E-383D075C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A14E3-7460-F15A-6FB8-960F82943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26F3-AC8B-8B08-3097-FE97DF649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0447D-07D9-47F9-84E9-5257AD84140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5C66-6895-4257-779E-17B6763F1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68D55-3FF5-11E9-7AF9-CB87298D7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A0CF-484C-45C7-A91C-28D4B545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8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FD75-EF83-CB26-8304-501C80728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 Search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AA06C-2FFA-745B-6204-3CE9F7FE4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87EB-9DA8-72B2-F93A-52442F32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Descent/Ascent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8AE9E-297C-66C7-14F5-AC1170F80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Hill Climbing-</a:t>
                </a:r>
                <a:r>
                  <a:rPr lang="en-US" dirty="0" err="1"/>
                  <a:t>esque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Instead of enumerating children, calculate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gradient to update state: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= “step size” (step will be proportional to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How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Complex:</a:t>
                </a:r>
              </a:p>
              <a:p>
                <a:pPr lvl="2"/>
                <a:r>
                  <a:rPr lang="en-US" dirty="0"/>
                  <a:t>Vary by time</a:t>
                </a:r>
              </a:p>
              <a:p>
                <a:pPr lvl="2"/>
                <a:r>
                  <a:rPr lang="en-US" dirty="0"/>
                  <a:t>Vary by objective surface geometry</a:t>
                </a:r>
              </a:p>
              <a:p>
                <a:pPr lvl="2"/>
                <a:r>
                  <a:rPr lang="en-US" dirty="0"/>
                  <a:t>Hyperparameter?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8AE9E-297C-66C7-14F5-AC1170F80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39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CC0F-17F4-0B41-6809-DB0E1D25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FCAE3-A7C2-F547-0BCE-0C69834041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596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Setup:</a:t>
                </a:r>
              </a:p>
              <a:p>
                <a:pPr lvl="1"/>
                <a:r>
                  <a:rPr lang="en-US" dirty="0"/>
                  <a:t>Lets say instead of states,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Objective (to minimize):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What are derivatives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nary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FCAE3-A7C2-F547-0BCE-0C6983404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5964"/>
              </a:xfrm>
              <a:blipFill>
                <a:blip r:embed="rId2"/>
                <a:stretch>
                  <a:fillRect l="-812" t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EB5EF0B-E851-A53F-8A82-89685FBFA156}"/>
              </a:ext>
            </a:extLst>
          </p:cNvPr>
          <p:cNvGrpSpPr/>
          <p:nvPr/>
        </p:nvGrpSpPr>
        <p:grpSpPr>
          <a:xfrm>
            <a:off x="9336504" y="3743825"/>
            <a:ext cx="2384259" cy="2201781"/>
            <a:chOff x="9336504" y="3743825"/>
            <a:chExt cx="2384259" cy="22017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8EFAAE41-C850-870B-0765-F120C4DD2148}"/>
                    </a:ext>
                  </a:extLst>
                </p:cNvPr>
                <p:cNvSpPr/>
                <p:nvPr/>
              </p:nvSpPr>
              <p:spPr>
                <a:xfrm>
                  <a:off x="9336504" y="3743825"/>
                  <a:ext cx="733927" cy="73392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8EFAAE41-C850-870B-0765-F120C4DD21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6504" y="3743825"/>
                  <a:ext cx="733927" cy="73392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13E8CAA-FEE1-CDA1-F3A5-C84623FC6DE2}"/>
                    </a:ext>
                  </a:extLst>
                </p:cNvPr>
                <p:cNvSpPr/>
                <p:nvPr/>
              </p:nvSpPr>
              <p:spPr>
                <a:xfrm>
                  <a:off x="9336504" y="5211679"/>
                  <a:ext cx="733927" cy="73392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13E8CAA-FEE1-CDA1-F3A5-C84623FC6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6504" y="5211679"/>
                  <a:ext cx="733927" cy="73392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CC2E7FD-1458-5D40-C9C1-10B9839CD00C}"/>
                    </a:ext>
                  </a:extLst>
                </p:cNvPr>
                <p:cNvSpPr/>
                <p:nvPr/>
              </p:nvSpPr>
              <p:spPr>
                <a:xfrm>
                  <a:off x="10986836" y="4477752"/>
                  <a:ext cx="733927" cy="73392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CC2E7FD-1458-5D40-C9C1-10B9839CD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6836" y="4477752"/>
                  <a:ext cx="733927" cy="73392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86960D7-E517-3963-687F-3024C6D28585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>
              <a:off x="10070431" y="4110789"/>
              <a:ext cx="916405" cy="7339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7C88D78-DBA9-6DF7-0AB6-6C249D8FABB3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10070431" y="4844716"/>
              <a:ext cx="916405" cy="7339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84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ECFB-6404-3852-15D5-998F3D8E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Newton-Raphson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5EB9B-D854-FE2F-932A-4291C71D5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Designed for finding the roots of equations</a:t>
                </a:r>
              </a:p>
              <a:p>
                <a:pPr lvl="1"/>
                <a:r>
                  <a:rPr lang="en-US" dirty="0"/>
                  <a:t>Nice! Want to find root of gradient!</a:t>
                </a:r>
              </a:p>
              <a:p>
                <a:endParaRPr lang="en-US" dirty="0"/>
              </a:p>
              <a:p>
                <a:r>
                  <a:rPr lang="en-US" dirty="0"/>
                  <a:t>In 1d: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higher dims: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5EB9B-D854-FE2F-932A-4291C71D5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D351-8D59-16D5-B8DC-00642EB2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5D0D3-AC61-360B-2C03-CC4652302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44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Goal: move on the surface (to a goal state)</a:t>
                </a:r>
              </a:p>
              <a:p>
                <a:endParaRPr lang="en-US" dirty="0"/>
              </a:p>
              <a:p>
                <a:r>
                  <a:rPr lang="en-US" dirty="0"/>
                  <a:t>Algorithm: when at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Generate all children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select child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with “best” utility value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better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move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repeat</a:t>
                </a:r>
              </a:p>
              <a:p>
                <a:pPr lvl="1"/>
                <a:r>
                  <a:rPr lang="en-US" dirty="0"/>
                  <a:t>Else give up and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Greedy: can get stuck at local optima</a:t>
                </a:r>
              </a:p>
              <a:p>
                <a:r>
                  <a:rPr lang="en-US" dirty="0"/>
                  <a:t>Fast &amp; memory efficient:</a:t>
                </a:r>
              </a:p>
              <a:p>
                <a:pPr lvl="1"/>
                <a:r>
                  <a:rPr lang="en-US" dirty="0"/>
                  <a:t>Generally easy to move improve state early on</a:t>
                </a:r>
              </a:p>
              <a:p>
                <a:pPr lvl="1"/>
                <a:r>
                  <a:rPr lang="en-US" dirty="0"/>
                  <a:t>Only keep current state in memory</a:t>
                </a:r>
              </a:p>
              <a:p>
                <a:pPr lvl="2"/>
                <a:r>
                  <a:rPr lang="en-US" dirty="0"/>
                  <a:t>Best child search can be done with constant memory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5D0D3-AC61-360B-2C03-CC4652302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4481"/>
              </a:xfrm>
              <a:blipFill>
                <a:blip r:embed="rId2"/>
                <a:stretch>
                  <a:fillRect l="-1043" t="-2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4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5669-3ABC-4B5B-E023-323ABA61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4CC8-EF30-6B50-EF3A-11218E0B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what happens if we reach a plateau?</a:t>
            </a:r>
          </a:p>
          <a:p>
            <a:pPr lvl="1"/>
            <a:r>
              <a:rPr lang="en-US" dirty="0"/>
              <a:t>Hill Climbing will exit.</a:t>
            </a:r>
          </a:p>
          <a:p>
            <a:r>
              <a:rPr lang="en-US" dirty="0"/>
              <a:t>Allow “sideways” move on plateaus</a:t>
            </a:r>
          </a:p>
          <a:p>
            <a:pPr lvl="1"/>
            <a:r>
              <a:rPr lang="en-US" dirty="0"/>
              <a:t>Accomplished with thresholding (how to choose)</a:t>
            </a:r>
          </a:p>
          <a:p>
            <a:pPr lvl="1"/>
            <a:r>
              <a:rPr lang="en-US" dirty="0"/>
              <a:t>Accomplished probabilistically (flip a weighted coin)</a:t>
            </a:r>
          </a:p>
          <a:p>
            <a:pPr lvl="2"/>
            <a:r>
              <a:rPr lang="en-US" dirty="0"/>
              <a:t>Probability of moving can depend on “steepness” of hill before plateau</a:t>
            </a:r>
          </a:p>
          <a:p>
            <a:pPr lvl="3"/>
            <a:r>
              <a:rPr lang="en-US" dirty="0"/>
              <a:t>A version of momentum!</a:t>
            </a:r>
          </a:p>
          <a:p>
            <a:r>
              <a:rPr lang="en-US" dirty="0"/>
              <a:t>Random restarts: run multiple independent hill-climbers</a:t>
            </a:r>
          </a:p>
          <a:p>
            <a:pPr lvl="1"/>
            <a:r>
              <a:rPr lang="en-US" dirty="0"/>
              <a:t>Different random initializations </a:t>
            </a:r>
            <a:r>
              <a:rPr lang="en-US" dirty="0">
                <a:sym typeface="Wingdings" panose="05000000000000000000" pitchFamily="2" charset="2"/>
              </a:rPr>
              <a:t> different trajectories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Return the “best” solution amongst trials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0402-9FB5-AA3C-9CA5-82DCB638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9630E-3A75-7E8F-61A7-7673A064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should we go in “bad” directions?</a:t>
            </a:r>
          </a:p>
          <a:p>
            <a:pPr lvl="1"/>
            <a:r>
              <a:rPr lang="en-US" dirty="0"/>
              <a:t>Short term loss can lead to long term gain</a:t>
            </a:r>
          </a:p>
          <a:p>
            <a:r>
              <a:rPr lang="en-US" dirty="0"/>
              <a:t>Hill climbing </a:t>
            </a:r>
            <a:r>
              <a:rPr lang="en-US" dirty="0">
                <a:sym typeface="Wingdings" panose="05000000000000000000" pitchFamily="2" charset="2"/>
              </a:rPr>
              <a:t> always go in a “good” direction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Simulated Annealing: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Modify hill climbing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Instead of picking the best move, pick a move at random (a candidate)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If candidate is good, accept it (and repeat)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If candidate is not good, accept with some probability, otherwise repeat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Scale prob of accepting a bad move as function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0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B89-9A4D-AA05-E626-6E34C909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In Continuous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31DFF-BD23-FBF3-FC2C-1FFEFE60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algorithms proposed bad for continuous spaces</a:t>
            </a:r>
          </a:p>
          <a:p>
            <a:pPr lvl="1"/>
            <a:r>
              <a:rPr lang="en-US" dirty="0"/>
              <a:t>(GA for model parameters works on continuous spaces)</a:t>
            </a:r>
          </a:p>
          <a:p>
            <a:pPr lvl="1"/>
            <a:endParaRPr lang="en-US" dirty="0"/>
          </a:p>
          <a:p>
            <a:r>
              <a:rPr lang="en-US" dirty="0"/>
              <a:t>Problem: enumerating child states</a:t>
            </a:r>
          </a:p>
          <a:p>
            <a:pPr lvl="1"/>
            <a:r>
              <a:rPr lang="en-US" dirty="0"/>
              <a:t>Potential infinite!</a:t>
            </a:r>
          </a:p>
          <a:p>
            <a:pPr lvl="1"/>
            <a:endParaRPr lang="en-US" dirty="0"/>
          </a:p>
          <a:p>
            <a:r>
              <a:rPr lang="en-US" dirty="0"/>
              <a:t>Can still measure “good” and “bad” states</a:t>
            </a:r>
          </a:p>
          <a:p>
            <a:pPr lvl="1"/>
            <a:r>
              <a:rPr lang="en-US" dirty="0"/>
              <a:t>Calculus not enumeration</a:t>
            </a:r>
          </a:p>
        </p:txBody>
      </p:sp>
    </p:spTree>
    <p:extLst>
      <p:ext uri="{BB962C8B-B14F-4D97-AF65-F5344CB8AC3E}">
        <p14:creationId xmlns:p14="http://schemas.microsoft.com/office/powerpoint/2010/main" val="56619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FDF8-D2C7-616A-938B-EE53B8AE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E3508-13A1-912A-BBE5-39F06EC76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have an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which is continuous (or piecewise continuous)</a:t>
                </a:r>
              </a:p>
              <a:p>
                <a:pPr lvl="1"/>
                <a:r>
                  <a:rPr lang="en-US" dirty="0"/>
                  <a:t>Can still optimize!</a:t>
                </a:r>
              </a:p>
              <a:p>
                <a:pPr lvl="1"/>
                <a:r>
                  <a:rPr lang="en-US" dirty="0"/>
                  <a:t>For instance: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Optima can be found using 1</a:t>
                </a:r>
                <a:r>
                  <a:rPr lang="en-US" baseline="30000" dirty="0"/>
                  <a:t>st</a:t>
                </a:r>
                <a:r>
                  <a:rPr lang="en-US" dirty="0"/>
                  <a:t> (and 2</a:t>
                </a:r>
                <a:r>
                  <a:rPr lang="en-US" baseline="30000" dirty="0"/>
                  <a:t>nd</a:t>
                </a:r>
                <a:r>
                  <a:rPr lang="en-US" dirty="0"/>
                  <a:t> derivatives)</a:t>
                </a:r>
              </a:p>
              <a:p>
                <a:pPr lvl="1"/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derivative can tell us </a:t>
                </a:r>
                <a:r>
                  <a:rPr lang="en-US" b="1" dirty="0"/>
                  <a:t>where</a:t>
                </a:r>
                <a:r>
                  <a:rPr lang="en-US" dirty="0"/>
                  <a:t> optima is</a:t>
                </a:r>
              </a:p>
              <a:p>
                <a:pPr lvl="1"/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derivative can tell us </a:t>
                </a:r>
                <a:r>
                  <a:rPr lang="en-US" b="1" dirty="0"/>
                  <a:t>what kind </a:t>
                </a:r>
                <a:r>
                  <a:rPr lang="en-US" dirty="0"/>
                  <a:t>of optima it is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E3508-13A1-912A-BBE5-39F06EC76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3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0CBB-3AA0-1917-093F-8C13B1AB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in Higher Dimensions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07241-A0B8-E4CE-34A5-5B2A3F1E2B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Called a “gradient”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Algorithm:</a:t>
                </a:r>
              </a:p>
              <a:p>
                <a:pPr lvl="1"/>
                <a:r>
                  <a:rPr lang="en-US" dirty="0"/>
                  <a:t>For every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Calculate the partial derivative (differentiate with respect to that single variable)</a:t>
                </a:r>
              </a:p>
              <a:p>
                <a:pPr lvl="2"/>
                <a:r>
                  <a:rPr lang="en-US" dirty="0"/>
                  <a:t>Collect partial derivatives into a vector</a:t>
                </a:r>
              </a:p>
              <a:p>
                <a:r>
                  <a:rPr lang="en-US" dirty="0"/>
                  <a:t>Ex: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3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07241-A0B8-E4CE-34A5-5B2A3F1E2B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1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EFD0-95B5-C59F-BA82-9B879A92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&amp; Gradient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22128-9EF4-0659-1DAA-BD1E63180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What is the derivative of: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gradient of: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4−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𝑥𝑦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22128-9EF4-0659-1DAA-BD1E63180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928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86A9-3417-F8AC-BF05-A5C87B6A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&amp;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AB74-70E1-C87E-5B77-486AA809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Sometimes:</a:t>
            </a:r>
          </a:p>
          <a:p>
            <a:pPr lvl="1"/>
            <a:r>
              <a:rPr lang="en-US" dirty="0"/>
              <a:t>We can set the derivative to 0 and solve (rare!)</a:t>
            </a:r>
          </a:p>
          <a:p>
            <a:pPr lvl="1"/>
            <a:r>
              <a:rPr lang="en-US" dirty="0"/>
              <a:t>Formula we get </a:t>
            </a:r>
            <a:r>
              <a:rPr lang="en-US" dirty="0">
                <a:sym typeface="Wingdings" panose="05000000000000000000" pitchFamily="2" charset="2"/>
              </a:rPr>
              <a:t>is called a closed form solution</a:t>
            </a:r>
          </a:p>
          <a:p>
            <a:pPr lvl="1"/>
            <a:r>
              <a:rPr lang="en-US" b="1" i="1" u="sng" dirty="0">
                <a:sym typeface="Wingdings" panose="05000000000000000000" pitchFamily="2" charset="2"/>
              </a:rPr>
              <a:t>Super </a:t>
            </a:r>
            <a:r>
              <a:rPr lang="en-US" b="1" i="1" u="sng" dirty="0" err="1">
                <a:sym typeface="Wingdings" panose="05000000000000000000" pitchFamily="2" charset="2"/>
              </a:rPr>
              <a:t>super</a:t>
            </a:r>
            <a:r>
              <a:rPr lang="en-US" b="1" i="1" u="sng" dirty="0">
                <a:sym typeface="Wingdings" panose="05000000000000000000" pitchFamily="2" charset="2"/>
              </a:rPr>
              <a:t> </a:t>
            </a:r>
            <a:r>
              <a:rPr lang="en-US" b="1" i="1" u="sng" dirty="0" err="1">
                <a:sym typeface="Wingdings" panose="05000000000000000000" pitchFamily="2" charset="2"/>
              </a:rPr>
              <a:t>super</a:t>
            </a:r>
            <a:r>
              <a:rPr lang="en-US" b="1" i="1" u="sng" dirty="0">
                <a:sym typeface="Wingdings" panose="05000000000000000000" pitchFamily="2" charset="2"/>
              </a:rPr>
              <a:t> </a:t>
            </a:r>
            <a:r>
              <a:rPr lang="en-US" b="1" i="1" u="sng" dirty="0" err="1">
                <a:sym typeface="Wingdings" panose="05000000000000000000" pitchFamily="2" charset="2"/>
              </a:rPr>
              <a:t>super</a:t>
            </a:r>
            <a:r>
              <a:rPr lang="en-US" b="1" i="1" u="sng" dirty="0">
                <a:sym typeface="Wingdings" panose="05000000000000000000" pitchFamily="2" charset="2"/>
              </a:rPr>
              <a:t> </a:t>
            </a:r>
            <a:r>
              <a:rPr lang="en-US" b="1" i="1" u="sng" dirty="0" err="1">
                <a:sym typeface="Wingdings" panose="05000000000000000000" pitchFamily="2" charset="2"/>
              </a:rPr>
              <a:t>super</a:t>
            </a:r>
            <a:r>
              <a:rPr lang="en-US" b="1" i="1" u="sng" dirty="0">
                <a:sym typeface="Wingdings" panose="05000000000000000000" pitchFamily="2" charset="2"/>
              </a:rPr>
              <a:t> rare</a:t>
            </a:r>
            <a:endParaRPr lang="en-US" b="1" i="1" u="sng" dirty="0"/>
          </a:p>
          <a:p>
            <a:endParaRPr lang="en-US" dirty="0"/>
          </a:p>
          <a:p>
            <a:r>
              <a:rPr lang="en-US" dirty="0"/>
              <a:t>What if we can’t get a closed form solution?</a:t>
            </a:r>
          </a:p>
          <a:p>
            <a:pPr lvl="1"/>
            <a:r>
              <a:rPr lang="en-US" dirty="0"/>
              <a:t>Derivative + gradient always points towards local maximums</a:t>
            </a:r>
          </a:p>
          <a:p>
            <a:pPr lvl="1"/>
            <a:r>
              <a:rPr lang="en-US" dirty="0"/>
              <a:t>Continuous hill climbing?</a:t>
            </a:r>
          </a:p>
          <a:p>
            <a:pPr lvl="2"/>
            <a:r>
              <a:rPr lang="en-US" dirty="0"/>
              <a:t>Called gradient descent/ascent</a:t>
            </a:r>
          </a:p>
        </p:txBody>
      </p:sp>
    </p:spTree>
    <p:extLst>
      <p:ext uri="{BB962C8B-B14F-4D97-AF65-F5344CB8AC3E}">
        <p14:creationId xmlns:p14="http://schemas.microsoft.com/office/powerpoint/2010/main" val="66230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656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Local Search II</vt:lpstr>
      <vt:lpstr>Hill Climbing</vt:lpstr>
      <vt:lpstr>Hill Climbing</vt:lpstr>
      <vt:lpstr>Simulated Annealing</vt:lpstr>
      <vt:lpstr>Local Search In Continuous Spaces</vt:lpstr>
      <vt:lpstr>Derivatives</vt:lpstr>
      <vt:lpstr>Derivatives in Higher Dimensions</vt:lpstr>
      <vt:lpstr>Derivative &amp; Gradient Practice</vt:lpstr>
      <vt:lpstr>Derivatives &amp; Gradients</vt:lpstr>
      <vt:lpstr>Gradient Descent/Ascent</vt:lpstr>
      <vt:lpstr>Gradient Practice</vt:lpstr>
      <vt:lpstr>Newton-Raphson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Search II</dc:title>
  <dc:creator>andrew</dc:creator>
  <cp:lastModifiedBy>andrew</cp:lastModifiedBy>
  <cp:revision>16</cp:revision>
  <dcterms:created xsi:type="dcterms:W3CDTF">2023-02-06T21:10:58Z</dcterms:created>
  <dcterms:modified xsi:type="dcterms:W3CDTF">2023-02-06T23:12:33Z</dcterms:modified>
</cp:coreProperties>
</file>