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4" d="100"/>
          <a:sy n="74" d="100"/>
        </p:scale>
        <p:origin x="168" y="-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Wood" userId="7c7f2825bfc03f2d" providerId="LiveId" clId="{70B94CF1-5424-4B68-AACD-9B1065A5AFC6}"/>
    <pc:docChg chg="modSld">
      <pc:chgData name="Andrew Wood" userId="7c7f2825bfc03f2d" providerId="LiveId" clId="{70B94CF1-5424-4B68-AACD-9B1065A5AFC6}" dt="2023-11-13T18:15:16.036" v="0" actId="14100"/>
      <pc:docMkLst>
        <pc:docMk/>
      </pc:docMkLst>
      <pc:sldChg chg="modSp mod">
        <pc:chgData name="Andrew Wood" userId="7c7f2825bfc03f2d" providerId="LiveId" clId="{70B94CF1-5424-4B68-AACD-9B1065A5AFC6}" dt="2023-11-13T18:15:16.036" v="0" actId="14100"/>
        <pc:sldMkLst>
          <pc:docMk/>
          <pc:sldMk cId="3158780215" sldId="263"/>
        </pc:sldMkLst>
        <pc:spChg chg="mod">
          <ac:chgData name="Andrew Wood" userId="7c7f2825bfc03f2d" providerId="LiveId" clId="{70B94CF1-5424-4B68-AACD-9B1065A5AFC6}" dt="2023-11-13T18:15:16.036" v="0" actId="14100"/>
          <ac:spMkLst>
            <pc:docMk/>
            <pc:sldMk cId="3158780215" sldId="263"/>
            <ac:spMk id="4" creationId="{7677ED7F-CC4E-8D64-71AB-2D4299ED99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9A30-56FC-EEE7-AAC1-542D8EB08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DFDB5-90B7-08F0-F198-B4369C037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4E0F3-8B35-E8D4-0B72-02855FB4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D2E2-452E-480A-B7A9-CD1DD231DAC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E65AC-2918-C636-E53C-5E9DE8D3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230B6-7434-ACA3-D795-04D5E8C7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10F2-3E57-4437-97AF-4A87D51A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5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4C85-8F68-16F1-6263-6031A24E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97005-8619-FD2A-7E80-3D7D8743B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FDF15-7DBD-D230-8CA3-AABD6795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D2E2-452E-480A-B7A9-CD1DD231DAC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834F6-53F8-B27B-525A-E93AC772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232D8-91B3-07E2-50C2-5398D168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10F2-3E57-4437-97AF-4A87D51A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0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480A4-5B78-AF62-A9A5-D5D9342A2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367FE-DCC3-E77E-2824-9ECD0EDA6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DA162-B563-04E7-2D0B-F8A15591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D2E2-452E-480A-B7A9-CD1DD231DAC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1BF27-13C3-6283-CF26-C1BFDADD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CC45C-B0EE-723A-E938-8AD04B50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10F2-3E57-4437-97AF-4A87D51A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2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BCEB-2598-6952-C964-D811B940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0C14A-0E78-C5AF-3170-033109C51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86D7B-EDAC-FE7A-9A22-7A0343C6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D2E2-452E-480A-B7A9-CD1DD231DAC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A387D-74B2-3D7B-72A6-552326124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658CB-2F69-1415-BF82-61A48E77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10F2-3E57-4437-97AF-4A87D51A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4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B7E1-3103-44CD-AFEE-F9104D79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FFED6-CE3D-EE70-CB4E-CF1AB2D99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ED433-35E4-4167-387D-EAC65604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D2E2-452E-480A-B7A9-CD1DD231DAC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71608-3F3C-65DE-A778-B5D4E6F2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3767F-39E4-950C-99BA-D4E28EA9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10F2-3E57-4437-97AF-4A87D51A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9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02C3-9C43-DDEB-D682-36F30E30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E9DF5-EB3C-E39D-016C-52D97E275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BCAC7-7651-6897-77F6-39D45B319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DC5F3-EA2E-543E-F6C6-A0E605F4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D2E2-452E-480A-B7A9-CD1DD231DAC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7C13B-A0BB-8215-E3A9-1B2F2C06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BF59C-15DD-8DDA-EC94-72AE195C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10F2-3E57-4437-97AF-4A87D51A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2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B959-2F59-D840-A58A-42530C5DA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08396-F3C7-E51E-170D-CC9B49753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44EEC-E1A1-B22D-83B5-F81046B9B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A8E79-F6EF-D537-0BF2-14215F550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DD4580-9A79-668D-68A4-C576EFB6D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663F2B-F245-2EA7-C67E-D6FE4DF3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D2E2-452E-480A-B7A9-CD1DD231DAC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6CC88-3F02-52B2-45A2-BD48AA3F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3B4218-BBBF-DCE3-C90D-FA7B85D4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10F2-3E57-4437-97AF-4A87D51A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B9DD-FF65-44CD-6063-AB5AF92F4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0C9CB-3A05-50A3-51AD-22207BE2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D2E2-452E-480A-B7A9-CD1DD231DAC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CF94B-92EF-1990-A728-F04BB02E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7F2B7-6933-DFF4-EC4B-0897B7C9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10F2-3E57-4437-97AF-4A87D51A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7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092AB-8EA7-7FE1-4A44-CB9E058A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D2E2-452E-480A-B7A9-CD1DD231DAC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AF9712-5591-28D4-48A4-681597D3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152CE-CE6B-6631-B3E1-2E273D71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10F2-3E57-4437-97AF-4A87D51A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9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37E0-8AEE-F900-45B0-1452FA70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F369B-AE34-7AAB-847C-3D7499FBF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BF2DE-8758-9CD4-46F1-21BAA72FB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3168-9200-5852-E999-F65A9DF1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D2E2-452E-480A-B7A9-CD1DD231DAC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3B1E5-E8E2-42D2-95F4-93AFC4BF3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75E64-CEE3-E33B-6B82-A8128F4F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10F2-3E57-4437-97AF-4A87D51A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2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6BA7-69F1-BC54-EB90-1CF68F6F8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16A3E-1680-4E54-5E5D-825EDE65E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26AD4-0869-19AA-C9FF-5B7E15852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2DD7B-8FFC-D37A-663C-B1ECC6D91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D2E2-452E-480A-B7A9-CD1DD231DAC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9F393-4EEA-A976-9319-54E2AA66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EE798-7552-B259-9FA0-A9EAACF2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10F2-3E57-4437-97AF-4A87D51A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3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3B1D3-87E0-6630-AA47-D04ACBE0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5DA9A-808C-DF49-133A-C126B87E1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B1CD4-2DB1-3840-7130-8E7E1CCBF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9D2E2-452E-480A-B7A9-CD1DD231DAC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6336C-7008-89C6-6027-644A0BAC7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E98EA-FCD5-C5C4-1FDB-81A0472CF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C10F2-3E57-4437-97AF-4A87D51A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5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1.png"/><Relationship Id="rId7" Type="http://schemas.openxmlformats.org/officeDocument/2006/relationships/image" Target="../media/image9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3.png"/><Relationship Id="rId9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7CC4-DD2A-7A2E-CFBE-8A8EFBD05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Policy Learning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8F399-6F9F-EC2F-7794-0DB46A69D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94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5722-6245-91AC-7DD7-6E0BFB8A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CC6676-366E-50E1-B48C-5F0E2C1B17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Start with some </a:t>
                </a:r>
                <a:r>
                  <a:rPr lang="en-US" dirty="0">
                    <a:solidFill>
                      <a:srgbClr val="FF0000"/>
                    </a:solidFill>
                  </a:rPr>
                  <a:t>initial policy </a:t>
                </a:r>
                <a:r>
                  <a:rPr lang="en-US" dirty="0"/>
                  <a:t>(can be chosen at random)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Alternate</a:t>
                </a:r>
                <a:r>
                  <a:rPr lang="en-US" dirty="0"/>
                  <a:t> between two steps:</a:t>
                </a:r>
              </a:p>
              <a:p>
                <a:pPr lvl="1"/>
                <a:r>
                  <a:rPr lang="en-US" dirty="0"/>
                  <a:t>Policy </a:t>
                </a:r>
                <a:r>
                  <a:rPr lang="en-US" dirty="0">
                    <a:solidFill>
                      <a:srgbClr val="FF0000"/>
                    </a:solidFill>
                  </a:rPr>
                  <a:t>evaluation</a:t>
                </a:r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Policy </a:t>
                </a:r>
                <a:r>
                  <a:rPr lang="en-US" dirty="0">
                    <a:solidFill>
                      <a:srgbClr val="FF0000"/>
                    </a:solidFill>
                  </a:rPr>
                  <a:t>improvement</a:t>
                </a:r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Calculate new MEU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using one-step lookahead (bellman equation)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Terminate when policy improvement </a:t>
                </a:r>
                <a:r>
                  <a:rPr lang="en-US" dirty="0">
                    <a:sym typeface="Wingdings" panose="05000000000000000000" pitchFamily="2" charset="2"/>
                  </a:rPr>
                  <a:t> no changes in utility values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Utility values converge </a:t>
                </a:r>
                <a:r>
                  <a:rPr lang="en-US" dirty="0">
                    <a:sym typeface="Wingdings" panose="05000000000000000000" pitchFamily="2" charset="2"/>
                  </a:rPr>
                  <a:t>between iterations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CC6676-366E-50E1-B48C-5F0E2C1B17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31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67EA-C5EC-C2AD-D466-02B40355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Evaluation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BF847-DCA6-9613-E247-83193CE2FA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39091"/>
                <a:ext cx="10515600" cy="478299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Don’t need to solve bellman equations (value iteration)</a:t>
                </a:r>
              </a:p>
              <a:p>
                <a:pPr lvl="1"/>
                <a:r>
                  <a:rPr lang="en-US" dirty="0"/>
                  <a:t>We know the policy! Action is already decided!</a:t>
                </a:r>
              </a:p>
              <a:p>
                <a:endParaRPr lang="en-US" dirty="0"/>
              </a:p>
              <a:p>
                <a:r>
                  <a:rPr lang="en-US" dirty="0"/>
                  <a:t>Run the policy!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Simplified bellman equation </a:t>
                </a:r>
                <a:r>
                  <a:rPr lang="en-US" dirty="0"/>
                  <a:t>(no max…action is chosen)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Set of linear equations! Can solve (with solver)!</a:t>
                </a:r>
              </a:p>
              <a:p>
                <a:pPr lvl="1"/>
                <a:r>
                  <a:rPr lang="en-US" dirty="0"/>
                  <a:t>For big state spaces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/>
                  <a:t>sometimes faster to solve iteratively (do this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times):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BF847-DCA6-9613-E247-83193CE2FA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39091"/>
                <a:ext cx="10515600" cy="4782993"/>
              </a:xfrm>
              <a:blipFill>
                <a:blip r:embed="rId2"/>
                <a:stretch>
                  <a:fillRect l="-1043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8A9DC97-9101-63AF-B9BF-43E7B1E77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652" y="3950027"/>
            <a:ext cx="7306695" cy="1086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F3A034-0166-B69B-B118-45343D44D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022" y="5805563"/>
            <a:ext cx="6757313" cy="10524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DB8A1E-4326-79CF-2090-0F1A85E882E4}"/>
              </a:ext>
            </a:extLst>
          </p:cNvPr>
          <p:cNvSpPr txBox="1"/>
          <p:nvPr/>
        </p:nvSpPr>
        <p:spPr>
          <a:xfrm>
            <a:off x="8419239" y="5175058"/>
            <a:ext cx="26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Called </a:t>
            </a:r>
            <a:r>
              <a:rPr lang="en-US" dirty="0">
                <a:solidFill>
                  <a:srgbClr val="FF0000"/>
                </a:solidFill>
              </a:rPr>
              <a:t>simplified value </a:t>
            </a:r>
            <a:r>
              <a:rPr lang="en-US" dirty="0" err="1">
                <a:solidFill>
                  <a:srgbClr val="FF0000"/>
                </a:solidFill>
              </a:rPr>
              <a:t>iter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14EB20-1946-B86D-8612-BBC0930FA292}"/>
              </a:ext>
            </a:extLst>
          </p:cNvPr>
          <p:cNvSpPr txBox="1"/>
          <p:nvPr/>
        </p:nvSpPr>
        <p:spPr>
          <a:xfrm>
            <a:off x="332300" y="6422084"/>
            <a:ext cx="32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Policy </a:t>
            </a:r>
            <a:r>
              <a:rPr lang="en-US" dirty="0" err="1"/>
              <a:t>iter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modified policy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iter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28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E434E61-BB66-9BC0-1F14-25AA0F3FB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06" y="5487682"/>
            <a:ext cx="4210638" cy="4286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E8269C5-9103-EE85-D9F2-1857F7ED1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06" y="4745440"/>
            <a:ext cx="6373114" cy="7716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445F57-633D-9D79-BEC2-D239E9E2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Policy Iteration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DC39B8-A14C-4D85-510F-34484EFC5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09" y="1290582"/>
            <a:ext cx="6811326" cy="400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951104-263C-183B-A49A-CC89017D4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09" y="1605420"/>
            <a:ext cx="10326541" cy="400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054639-E18D-FF69-0399-896BD60AEA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709" y="1944074"/>
            <a:ext cx="8973802" cy="752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57A6B6-7CEA-BD6A-37BC-A8F6AF7570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106" y="2654666"/>
            <a:ext cx="1190791" cy="3524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F4C3BE-548E-61A3-8612-BB0CF9D940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106" y="3007140"/>
            <a:ext cx="5687219" cy="4096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2B66CC-584F-EF2C-394F-885DDDCB0C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0106" y="3355731"/>
            <a:ext cx="3153215" cy="3715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782803-C568-592A-2CD1-EFFB58845D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0106" y="3734960"/>
            <a:ext cx="3686689" cy="3238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219D23-C73B-D080-EEFF-3986C6BD69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0106" y="4058855"/>
            <a:ext cx="9888330" cy="7335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22CBF6F-0478-DAC9-6CCE-077A5A05DA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6625" y="5931302"/>
            <a:ext cx="2505425" cy="74305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3712C2C-2E91-5906-EABF-A52F000EB8F2}"/>
              </a:ext>
            </a:extLst>
          </p:cNvPr>
          <p:cNvSpPr txBox="1"/>
          <p:nvPr/>
        </p:nvSpPr>
        <p:spPr>
          <a:xfrm>
            <a:off x="6305977" y="3047440"/>
            <a:ext cx="199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Recalculate utilities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2F122DA-DDCD-2DCE-3EC2-50AF63D3B4F8}"/>
              </a:ext>
            </a:extLst>
          </p:cNvPr>
          <p:cNvGrpSpPr/>
          <p:nvPr/>
        </p:nvGrpSpPr>
        <p:grpSpPr>
          <a:xfrm>
            <a:off x="10282575" y="3727258"/>
            <a:ext cx="1997164" cy="2113103"/>
            <a:chOff x="10282575" y="3727258"/>
            <a:chExt cx="1997164" cy="2113103"/>
          </a:xfrm>
        </p:grpSpPr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7735D441-9043-D76A-6184-F2B33527B667}"/>
                </a:ext>
              </a:extLst>
            </p:cNvPr>
            <p:cNvSpPr/>
            <p:nvPr/>
          </p:nvSpPr>
          <p:spPr>
            <a:xfrm>
              <a:off x="10282575" y="3727258"/>
              <a:ext cx="436553" cy="2113103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7647791-5AAF-6CCA-ED89-BC5AA76E1619}"/>
                </a:ext>
              </a:extLst>
            </p:cNvPr>
            <p:cNvSpPr txBox="1"/>
            <p:nvPr/>
          </p:nvSpPr>
          <p:spPr>
            <a:xfrm>
              <a:off x="10553946" y="4467226"/>
              <a:ext cx="17257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Check if policy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needs to 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755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35E0-7C8C-8ED0-72CB-F7110471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1EF5F-DBC5-C1C1-8A15-F17E17B62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practice, we don’t need to fix our algorithm</a:t>
            </a:r>
          </a:p>
          <a:p>
            <a:pPr lvl="1"/>
            <a:r>
              <a:rPr lang="en-US" dirty="0"/>
              <a:t>Operate on </a:t>
            </a:r>
            <a:r>
              <a:rPr lang="en-US" dirty="0">
                <a:solidFill>
                  <a:srgbClr val="FF0000"/>
                </a:solidFill>
              </a:rPr>
              <a:t>subsets of states</a:t>
            </a:r>
            <a:r>
              <a:rPr lang="en-US" dirty="0"/>
              <a:t> at a time (rather than all of them at once)</a:t>
            </a:r>
          </a:p>
          <a:p>
            <a:pPr lvl="1"/>
            <a:r>
              <a:rPr lang="en-US" dirty="0"/>
              <a:t>Within a single iteration:</a:t>
            </a:r>
          </a:p>
          <a:p>
            <a:pPr lvl="2"/>
            <a:r>
              <a:rPr lang="en-US" dirty="0"/>
              <a:t>Pick any </a:t>
            </a:r>
            <a:r>
              <a:rPr lang="en-US" dirty="0">
                <a:solidFill>
                  <a:srgbClr val="FF0000"/>
                </a:solidFill>
              </a:rPr>
              <a:t>subset of states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Apply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either kind of updating </a:t>
            </a:r>
            <a:r>
              <a:rPr lang="en-US" dirty="0"/>
              <a:t>(policy improvement / simplified value iteration)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Algorithm is called </a:t>
            </a:r>
            <a:r>
              <a:rPr lang="en-US" dirty="0">
                <a:solidFill>
                  <a:srgbClr val="FF0000"/>
                </a:solidFill>
              </a:rPr>
              <a:t>asynchronous policy iteration</a:t>
            </a:r>
          </a:p>
          <a:p>
            <a:pPr lvl="1"/>
            <a:r>
              <a:rPr lang="en-US" dirty="0"/>
              <a:t>How to pick subset?</a:t>
            </a:r>
          </a:p>
          <a:p>
            <a:pPr lvl="2"/>
            <a:r>
              <a:rPr lang="en-US" dirty="0"/>
              <a:t>Heuristics!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Focus on subsets which are likely to be reached by a good policy</a:t>
            </a:r>
          </a:p>
        </p:txBody>
      </p:sp>
    </p:spTree>
    <p:extLst>
      <p:ext uri="{BB962C8B-B14F-4D97-AF65-F5344CB8AC3E}">
        <p14:creationId xmlns:p14="http://schemas.microsoft.com/office/powerpoint/2010/main" val="153555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96EE-7ED9-5EDB-20EE-33F12CD5A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from Last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7A00F6-59B7-0877-BB68-106DEF4ED5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661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World is stochastic</a:t>
                </a:r>
              </a:p>
              <a:p>
                <a:pPr lvl="1"/>
                <a:r>
                  <a:rPr lang="en-US" dirty="0"/>
                  <a:t>Plans mean nothing now</a:t>
                </a:r>
              </a:p>
              <a:p>
                <a:pPr lvl="1"/>
                <a:r>
                  <a:rPr lang="en-US" dirty="0"/>
                  <a:t>Transition model is probabilistic</a:t>
                </a:r>
              </a:p>
              <a:p>
                <a:pPr lvl="2"/>
                <a:r>
                  <a:rPr lang="en-US" dirty="0"/>
                  <a:t>Markovian assumption</a:t>
                </a:r>
              </a:p>
              <a:p>
                <a:endParaRPr lang="en-US" dirty="0"/>
              </a:p>
              <a:p>
                <a:r>
                  <a:rPr lang="en-US" dirty="0"/>
                  <a:t>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 map from states to actions</a:t>
                </a:r>
              </a:p>
              <a:p>
                <a:pPr lvl="1"/>
                <a:r>
                  <a:rPr lang="en-US" dirty="0"/>
                  <a:t>Optimal policy (from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Infinite horizon = no move budget </a:t>
                </a:r>
                <a:r>
                  <a:rPr lang="en-US" dirty="0">
                    <a:sym typeface="Wingdings" panose="05000000000000000000" pitchFamily="2" charset="2"/>
                  </a:rPr>
                  <a:t> optimal policy is stationary</a:t>
                </a:r>
                <a:endParaRPr lang="en-US" dirty="0"/>
              </a:p>
              <a:p>
                <a:pPr lvl="1"/>
                <a:r>
                  <a:rPr lang="en-US" dirty="0"/>
                  <a:t>Infinite horizon + discounted rewards </a:t>
                </a:r>
                <a:r>
                  <a:rPr lang="en-US" dirty="0">
                    <a:sym typeface="Wingdings" panose="05000000000000000000" pitchFamily="2" charset="2"/>
                  </a:rPr>
                  <a:t> optimal policy independent of starting state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𝐴𝑐𝑡𝑖𝑜𝑛𝑠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9"/>
                                    </m:rPr>
                                    <a:rPr lang="en-US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|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7A00F6-59B7-0877-BB68-106DEF4ED5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66120"/>
              </a:xfrm>
              <a:blipFill>
                <a:blip r:embed="rId2"/>
                <a:stretch>
                  <a:fillRect l="-928" t="-2503" b="-26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EC8737F-352B-877B-441F-A0ABFBC5E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934" y="235627"/>
            <a:ext cx="4415496" cy="1969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8D0794-5CD2-CC15-3050-FFB940FA9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8610" y="2402377"/>
            <a:ext cx="2733873" cy="217050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6E29B06-E328-2E83-6559-2979FE98DE9B}"/>
              </a:ext>
            </a:extLst>
          </p:cNvPr>
          <p:cNvGrpSpPr/>
          <p:nvPr/>
        </p:nvGrpSpPr>
        <p:grpSpPr>
          <a:xfrm>
            <a:off x="2106071" y="6192627"/>
            <a:ext cx="2159053" cy="449391"/>
            <a:chOff x="2106071" y="6192627"/>
            <a:chExt cx="2159053" cy="4493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926191B-B303-A3CE-B68E-AAB2309BCF76}"/>
                    </a:ext>
                  </a:extLst>
                </p:cNvPr>
                <p:cNvSpPr txBox="1"/>
                <p:nvPr/>
              </p:nvSpPr>
              <p:spPr>
                <a:xfrm>
                  <a:off x="2106071" y="6272686"/>
                  <a:ext cx="21590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6"/>
                      </a:solidFill>
                    </a:rPr>
                    <a:t>What to do at state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926191B-B303-A3CE-B68E-AAB2309BCF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71" y="6272686"/>
                  <a:ext cx="215905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254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EE28938E-666A-FC7D-6450-B6F25A74790F}"/>
                </a:ext>
              </a:extLst>
            </p:cNvPr>
            <p:cNvSpPr/>
            <p:nvPr/>
          </p:nvSpPr>
          <p:spPr>
            <a:xfrm rot="5400000">
              <a:off x="3777060" y="5964028"/>
              <a:ext cx="129787" cy="586986"/>
            </a:xfrm>
            <a:prstGeom prst="rightBrace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D0AFE75-65A6-BBD3-9551-AFCFD8588DD7}"/>
              </a:ext>
            </a:extLst>
          </p:cNvPr>
          <p:cNvGrpSpPr/>
          <p:nvPr/>
        </p:nvGrpSpPr>
        <p:grpSpPr>
          <a:xfrm>
            <a:off x="2460234" y="6431731"/>
            <a:ext cx="2471254" cy="498021"/>
            <a:chOff x="3793286" y="6412359"/>
            <a:chExt cx="2471254" cy="498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2B96253-8CC9-5076-7555-0A9840C8C916}"/>
                    </a:ext>
                  </a:extLst>
                </p:cNvPr>
                <p:cNvSpPr txBox="1"/>
                <p:nvPr/>
              </p:nvSpPr>
              <p:spPr>
                <a:xfrm>
                  <a:off x="3793286" y="6541048"/>
                  <a:ext cx="24712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6"/>
                      </a:solidFill>
                    </a:rPr>
                    <a:t>All actions available in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2B96253-8CC9-5076-7555-0A9840C8C9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3286" y="6541048"/>
                  <a:ext cx="247125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222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24ED39E-2337-D013-1AF5-E1BDB406DF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1772" y="6412359"/>
              <a:ext cx="172563" cy="21028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A3DC0E-7BC7-98A5-D085-3910F678DBA7}"/>
              </a:ext>
            </a:extLst>
          </p:cNvPr>
          <p:cNvGrpSpPr/>
          <p:nvPr/>
        </p:nvGrpSpPr>
        <p:grpSpPr>
          <a:xfrm>
            <a:off x="6119597" y="6218247"/>
            <a:ext cx="3842616" cy="477085"/>
            <a:chOff x="6119597" y="6218247"/>
            <a:chExt cx="3842616" cy="4770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C4CE7F2-7681-773C-2E92-2A51545DBE39}"/>
                    </a:ext>
                  </a:extLst>
                </p:cNvPr>
                <p:cNvSpPr txBox="1"/>
                <p:nvPr/>
              </p:nvSpPr>
              <p:spPr>
                <a:xfrm>
                  <a:off x="6323075" y="6326000"/>
                  <a:ext cx="36391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6"/>
                      </a:solidFill>
                    </a:rPr>
                    <a:t>How likely to get to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r>
                    <a:rPr lang="en-US" dirty="0">
                      <a:solidFill>
                        <a:schemeClr val="accent6"/>
                      </a:solidFill>
                    </a:rPr>
                    <a:t> from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>
                      <a:solidFill>
                        <a:schemeClr val="accent6"/>
                      </a:solidFill>
                    </a:rPr>
                    <a:t>using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C4CE7F2-7681-773C-2E92-2A51545DB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3075" y="6326000"/>
                  <a:ext cx="363913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340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AE367684-3337-8716-BF19-2DF03CB76B04}"/>
                </a:ext>
              </a:extLst>
            </p:cNvPr>
            <p:cNvSpPr/>
            <p:nvPr/>
          </p:nvSpPr>
          <p:spPr>
            <a:xfrm rot="5400000">
              <a:off x="6547410" y="5790434"/>
              <a:ext cx="187866" cy="1043491"/>
            </a:xfrm>
            <a:prstGeom prst="rightBrace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D7B1E3-9490-AAE7-C70B-A437D73ECEF2}"/>
              </a:ext>
            </a:extLst>
          </p:cNvPr>
          <p:cNvGrpSpPr/>
          <p:nvPr/>
        </p:nvGrpSpPr>
        <p:grpSpPr>
          <a:xfrm>
            <a:off x="7710457" y="5869383"/>
            <a:ext cx="2787903" cy="369332"/>
            <a:chOff x="7710457" y="5869383"/>
            <a:chExt cx="2787903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6EF48D8-D9FF-B398-D369-A7FFB8B78672}"/>
                    </a:ext>
                  </a:extLst>
                </p:cNvPr>
                <p:cNvSpPr txBox="1"/>
                <p:nvPr/>
              </p:nvSpPr>
              <p:spPr>
                <a:xfrm>
                  <a:off x="8869003" y="5869383"/>
                  <a:ext cx="16293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6"/>
                      </a:solidFill>
                    </a:rPr>
                    <a:t>How good is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6EF48D8-D9FF-B398-D369-A7FFB8B78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9003" y="5869383"/>
                  <a:ext cx="162935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371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CB70B26-67E6-1D1B-7D22-176B939E69AF}"/>
                </a:ext>
              </a:extLst>
            </p:cNvPr>
            <p:cNvCxnSpPr/>
            <p:nvPr/>
          </p:nvCxnSpPr>
          <p:spPr>
            <a:xfrm flipH="1">
              <a:off x="7710457" y="6064537"/>
              <a:ext cx="1150374" cy="5309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75B8185-0765-F141-1B4E-3C3EDFB4575B}"/>
              </a:ext>
            </a:extLst>
          </p:cNvPr>
          <p:cNvGrpSpPr/>
          <p:nvPr/>
        </p:nvGrpSpPr>
        <p:grpSpPr>
          <a:xfrm>
            <a:off x="4931488" y="6373652"/>
            <a:ext cx="2659702" cy="526462"/>
            <a:chOff x="4931488" y="6373652"/>
            <a:chExt cx="2659702" cy="5264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4EDE391-160A-04C8-2EDF-F6E58CC1E255}"/>
                    </a:ext>
                  </a:extLst>
                </p:cNvPr>
                <p:cNvSpPr txBox="1"/>
                <p:nvPr/>
              </p:nvSpPr>
              <p:spPr>
                <a:xfrm>
                  <a:off x="4931488" y="6530782"/>
                  <a:ext cx="26597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6"/>
                      </a:solidFill>
                    </a:rPr>
                    <a:t>All ways of resolving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dirty="0">
                      <a:solidFill>
                        <a:schemeClr val="accent6"/>
                      </a:solidFill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4EDE391-160A-04C8-2EDF-F6E58CC1E2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1488" y="6530782"/>
                  <a:ext cx="2659702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064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A54A850-7723-6591-CE18-E442C1D156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85292" y="6373652"/>
              <a:ext cx="71624" cy="26836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0A1169C-189E-0773-F92F-8B4CA049FD25}"/>
              </a:ext>
            </a:extLst>
          </p:cNvPr>
          <p:cNvGrpSpPr/>
          <p:nvPr/>
        </p:nvGrpSpPr>
        <p:grpSpPr>
          <a:xfrm>
            <a:off x="668852" y="4466779"/>
            <a:ext cx="4262636" cy="1491569"/>
            <a:chOff x="4931488" y="6530782"/>
            <a:chExt cx="4262636" cy="14915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F4DB188-05B2-45E7-F9E5-6193DC938050}"/>
                    </a:ext>
                  </a:extLst>
                </p:cNvPr>
                <p:cNvSpPr txBox="1"/>
                <p:nvPr/>
              </p:nvSpPr>
              <p:spPr>
                <a:xfrm>
                  <a:off x="4931488" y="6530782"/>
                  <a:ext cx="35914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6"/>
                      </a:solidFill>
                    </a:rPr>
                    <a:t>Pick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>
                      <a:solidFill>
                        <a:schemeClr val="accent6"/>
                      </a:solidFill>
                    </a:rPr>
                    <a:t>with best expected outcome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F4DB188-05B2-45E7-F9E5-6193DC938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1488" y="6530782"/>
                  <a:ext cx="3591432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528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5DF6220-8AC7-0061-68F5-570C7E6C509E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6727204" y="6900114"/>
              <a:ext cx="2466920" cy="112223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06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F02A-9B25-1EFC-CEF7-48EF17BB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Optimal Policies?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7182-51BF-9E91-2F62-A844DE163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research</a:t>
            </a:r>
          </a:p>
          <a:p>
            <a:endParaRPr lang="en-US" dirty="0"/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Value Iteration</a:t>
            </a:r>
          </a:p>
          <a:p>
            <a:pPr lvl="1"/>
            <a:r>
              <a:rPr lang="en-US" dirty="0"/>
              <a:t>Policy Iteration</a:t>
            </a:r>
          </a:p>
        </p:txBody>
      </p:sp>
    </p:spTree>
    <p:extLst>
      <p:ext uri="{BB962C8B-B14F-4D97-AF65-F5344CB8AC3E}">
        <p14:creationId xmlns:p14="http://schemas.microsoft.com/office/powerpoint/2010/main" val="376035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1C09-BA71-CE84-ABDC-E8DC84C6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C0887-CF9C-33BD-B06E-6AEA6BE51C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1599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General idea: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Calculate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for each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utilities to </a:t>
                </a:r>
                <a:r>
                  <a:rPr lang="en-US" dirty="0">
                    <a:solidFill>
                      <a:srgbClr val="FF0000"/>
                    </a:solidFill>
                  </a:rPr>
                  <a:t>select optimal action </a:t>
                </a:r>
                <a:r>
                  <a:rPr lang="en-US" dirty="0"/>
                  <a:t>in each state </a:t>
                </a:r>
              </a:p>
              <a:p>
                <a:endParaRPr lang="en-US" dirty="0"/>
              </a:p>
              <a:p>
                <a:r>
                  <a:rPr lang="en-US" dirty="0"/>
                  <a:t>Observation: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utility of a state is related to neighbor’s utility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Assuming optimal action is chosen: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|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This is called the </a:t>
                </a:r>
                <a:r>
                  <a:rPr lang="en-US" dirty="0">
                    <a:solidFill>
                      <a:srgbClr val="FF0000"/>
                    </a:solidFill>
                  </a:rPr>
                  <a:t>Bellman Equation</a:t>
                </a:r>
              </a:p>
              <a:p>
                <a:r>
                  <a:rPr lang="en-US" dirty="0"/>
                  <a:t>If we know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for each state, we can select the optimal action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C0887-CF9C-33BD-B06E-6AEA6BE51C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15997"/>
              </a:xfrm>
              <a:blipFill>
                <a:blip r:embed="rId2"/>
                <a:stretch>
                  <a:fillRect l="-928" t="-2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1942703-16AC-2CFB-BBB7-97F3F05DB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515" y="365125"/>
            <a:ext cx="2819748" cy="22203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05015A-D3AE-36B4-7673-2D9D6AAF8208}"/>
                  </a:ext>
                </a:extLst>
              </p:cNvPr>
              <p:cNvSpPr txBox="1"/>
              <p:nvPr/>
            </p:nvSpPr>
            <p:spPr>
              <a:xfrm>
                <a:off x="5079076" y="2746951"/>
                <a:ext cx="2874826" cy="459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=−0.04+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05015A-D3AE-36B4-7673-2D9D6AAF8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076" y="2746951"/>
                <a:ext cx="2874826" cy="4595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F050FC-95F9-F49A-2D46-7F7487059F9E}"/>
                  </a:ext>
                </a:extLst>
              </p:cNvPr>
              <p:cNvSpPr txBox="1"/>
              <p:nvPr/>
            </p:nvSpPr>
            <p:spPr>
              <a:xfrm>
                <a:off x="7675417" y="2764872"/>
                <a:ext cx="3780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0.8 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F050FC-95F9-F49A-2D46-7F7487059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417" y="2764872"/>
                <a:ext cx="378013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BA9019-F234-07AF-DF4D-EB6D629F03DB}"/>
                  </a:ext>
                </a:extLst>
              </p:cNvPr>
              <p:cNvSpPr txBox="1"/>
              <p:nvPr/>
            </p:nvSpPr>
            <p:spPr>
              <a:xfrm>
                <a:off x="7675416" y="3397988"/>
                <a:ext cx="3780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0.8 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BA9019-F234-07AF-DF4D-EB6D629F0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416" y="3397988"/>
                <a:ext cx="37801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C5FDCE-411E-D7F7-5E55-74AC99BE606A}"/>
                  </a:ext>
                </a:extLst>
              </p:cNvPr>
              <p:cNvSpPr txBox="1"/>
              <p:nvPr/>
            </p:nvSpPr>
            <p:spPr>
              <a:xfrm>
                <a:off x="7675415" y="4008537"/>
                <a:ext cx="3780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0.8 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C5FDCE-411E-D7F7-5E55-74AC99BE6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415" y="4008537"/>
                <a:ext cx="37801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4B6DB8-774A-EA0A-9829-25DEF63A2478}"/>
                  </a:ext>
                </a:extLst>
              </p:cNvPr>
              <p:cNvSpPr txBox="1"/>
              <p:nvPr/>
            </p:nvSpPr>
            <p:spPr>
              <a:xfrm>
                <a:off x="7675415" y="4540406"/>
                <a:ext cx="3732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0.8 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4B6DB8-774A-EA0A-9829-25DEF63A2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415" y="4540406"/>
                <a:ext cx="373204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CE4970-5884-6F59-175E-BEF426C2DF33}"/>
                  </a:ext>
                </a:extLst>
              </p:cNvPr>
              <p:cNvSpPr txBox="1"/>
              <p:nvPr/>
            </p:nvSpPr>
            <p:spPr>
              <a:xfrm>
                <a:off x="11874285" y="4540406"/>
                <a:ext cx="317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CE4970-5884-6F59-175E-BEF426C2D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4285" y="4540406"/>
                <a:ext cx="317715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Up 11">
            <a:extLst>
              <a:ext uri="{FF2B5EF4-FFF2-40B4-BE49-F238E27FC236}">
                <a16:creationId xmlns:a16="http://schemas.microsoft.com/office/drawing/2014/main" id="{4E6029F9-B379-0CDB-1D63-CD418CD366E0}"/>
              </a:ext>
            </a:extLst>
          </p:cNvPr>
          <p:cNvSpPr/>
          <p:nvPr/>
        </p:nvSpPr>
        <p:spPr>
          <a:xfrm>
            <a:off x="11435319" y="2683259"/>
            <a:ext cx="290945" cy="36933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D8D8F9DF-9BDC-F0A7-6CA2-FA36B94C3510}"/>
              </a:ext>
            </a:extLst>
          </p:cNvPr>
          <p:cNvSpPr/>
          <p:nvPr/>
        </p:nvSpPr>
        <p:spPr>
          <a:xfrm rot="16200000">
            <a:off x="11468570" y="3407941"/>
            <a:ext cx="290945" cy="36933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FED8C50A-7352-66FB-3943-FA1C00D47190}"/>
              </a:ext>
            </a:extLst>
          </p:cNvPr>
          <p:cNvSpPr/>
          <p:nvPr/>
        </p:nvSpPr>
        <p:spPr>
          <a:xfrm rot="10800000">
            <a:off x="11468570" y="4004161"/>
            <a:ext cx="290945" cy="36933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9D01B55A-9ADE-074B-5837-D2772861595B}"/>
              </a:ext>
            </a:extLst>
          </p:cNvPr>
          <p:cNvSpPr/>
          <p:nvPr/>
        </p:nvSpPr>
        <p:spPr>
          <a:xfrm rot="5400000">
            <a:off x="11539269" y="4540406"/>
            <a:ext cx="290945" cy="36933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BA2F6CDA-A0CF-AB71-1B80-936DFF75F865}"/>
              </a:ext>
            </a:extLst>
          </p:cNvPr>
          <p:cNvSpPr/>
          <p:nvPr/>
        </p:nvSpPr>
        <p:spPr>
          <a:xfrm>
            <a:off x="8496561" y="2523654"/>
            <a:ext cx="182963" cy="232257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03C00255-1E0B-8BAE-7714-888830C25595}"/>
              </a:ext>
            </a:extLst>
          </p:cNvPr>
          <p:cNvSpPr/>
          <p:nvPr/>
        </p:nvSpPr>
        <p:spPr>
          <a:xfrm rot="5400000">
            <a:off x="9561797" y="2607937"/>
            <a:ext cx="182963" cy="232257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AA7D8A19-17D1-3B8D-4700-600B4368A1EA}"/>
              </a:ext>
            </a:extLst>
          </p:cNvPr>
          <p:cNvSpPr/>
          <p:nvPr/>
        </p:nvSpPr>
        <p:spPr>
          <a:xfrm rot="16200000">
            <a:off x="10753287" y="2611060"/>
            <a:ext cx="182963" cy="232257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640C600E-C13A-0A67-D88E-5DCEB274806C}"/>
              </a:ext>
            </a:extLst>
          </p:cNvPr>
          <p:cNvSpPr/>
          <p:nvPr/>
        </p:nvSpPr>
        <p:spPr>
          <a:xfrm rot="16200000">
            <a:off x="8471914" y="3221390"/>
            <a:ext cx="182963" cy="232257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C1E1D57C-E963-46AC-8D0E-ABC930998DD2}"/>
              </a:ext>
            </a:extLst>
          </p:cNvPr>
          <p:cNvSpPr/>
          <p:nvPr/>
        </p:nvSpPr>
        <p:spPr>
          <a:xfrm rot="10800000">
            <a:off x="9586444" y="3235451"/>
            <a:ext cx="182963" cy="232257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1AFAC381-10DD-6B5F-96AB-80026193C0A3}"/>
              </a:ext>
            </a:extLst>
          </p:cNvPr>
          <p:cNvSpPr/>
          <p:nvPr/>
        </p:nvSpPr>
        <p:spPr>
          <a:xfrm rot="5400000">
            <a:off x="10753287" y="3238722"/>
            <a:ext cx="182963" cy="232257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489164A3-A2BD-E3FF-B769-2293DE264707}"/>
              </a:ext>
            </a:extLst>
          </p:cNvPr>
          <p:cNvSpPr/>
          <p:nvPr/>
        </p:nvSpPr>
        <p:spPr>
          <a:xfrm rot="10800000">
            <a:off x="8496561" y="3811140"/>
            <a:ext cx="182963" cy="232257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8E61E18D-A2C3-4E74-17F7-F8E1D9C94B9D}"/>
              </a:ext>
            </a:extLst>
          </p:cNvPr>
          <p:cNvSpPr/>
          <p:nvPr/>
        </p:nvSpPr>
        <p:spPr>
          <a:xfrm rot="16200000">
            <a:off x="9586443" y="3842535"/>
            <a:ext cx="182963" cy="232257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E2043BA3-8BC7-BCFC-9E33-354FE9C9576A}"/>
              </a:ext>
            </a:extLst>
          </p:cNvPr>
          <p:cNvSpPr/>
          <p:nvPr/>
        </p:nvSpPr>
        <p:spPr>
          <a:xfrm rot="5400000">
            <a:off x="10753287" y="3865842"/>
            <a:ext cx="182963" cy="232257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DBC7F0F9-5307-9C1B-6331-398244DA3E9A}"/>
              </a:ext>
            </a:extLst>
          </p:cNvPr>
          <p:cNvSpPr/>
          <p:nvPr/>
        </p:nvSpPr>
        <p:spPr>
          <a:xfrm rot="5400000">
            <a:off x="8521208" y="4396676"/>
            <a:ext cx="182963" cy="232257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5FFD2D0E-5D64-B774-1293-7E2A5DD8F400}"/>
              </a:ext>
            </a:extLst>
          </p:cNvPr>
          <p:cNvSpPr/>
          <p:nvPr/>
        </p:nvSpPr>
        <p:spPr>
          <a:xfrm>
            <a:off x="9586444" y="4372029"/>
            <a:ext cx="182963" cy="232257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757223DD-162B-3FE2-5F96-8CBDB4E0CA6E}"/>
              </a:ext>
            </a:extLst>
          </p:cNvPr>
          <p:cNvSpPr/>
          <p:nvPr/>
        </p:nvSpPr>
        <p:spPr>
          <a:xfrm rot="16200000">
            <a:off x="10753741" y="4390311"/>
            <a:ext cx="182963" cy="232257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062CBBD-60F3-77B0-8159-9C6566C0CF3C}"/>
              </a:ext>
            </a:extLst>
          </p:cNvPr>
          <p:cNvGrpSpPr/>
          <p:nvPr/>
        </p:nvGrpSpPr>
        <p:grpSpPr>
          <a:xfrm>
            <a:off x="5726233" y="3052591"/>
            <a:ext cx="1834413" cy="693337"/>
            <a:chOff x="5726233" y="3052591"/>
            <a:chExt cx="1834413" cy="69333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4BE252-638D-76F6-BB83-A029E47703B0}"/>
                </a:ext>
              </a:extLst>
            </p:cNvPr>
            <p:cNvSpPr txBox="1"/>
            <p:nvPr/>
          </p:nvSpPr>
          <p:spPr>
            <a:xfrm>
              <a:off x="5726233" y="3376596"/>
              <a:ext cx="1834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Reward for acting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DF212DA-880D-620A-B47B-DB4C4AA2D9C5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H="1" flipV="1">
              <a:off x="6583680" y="3052591"/>
              <a:ext cx="59760" cy="32400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946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DFA2-6FF6-7D4D-84CD-DD8D93CD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5F497-DF39-8DD5-BC7D-10443C2449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r>
                  <a:rPr lang="en-US" dirty="0"/>
                  <a:t>How to get these utilities?</a:t>
                </a:r>
              </a:p>
              <a:p>
                <a:pPr lvl="1"/>
                <a:r>
                  <a:rPr lang="en-US" dirty="0"/>
                  <a:t>Each state gets its own bellman equation (for that state)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states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equations</a:t>
                </a:r>
              </a:p>
              <a:p>
                <a:pPr lvl="1"/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equations collectively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unknowns</a:t>
                </a:r>
              </a:p>
              <a:p>
                <a:pPr lvl="1"/>
                <a:r>
                  <a:rPr lang="en-US" dirty="0"/>
                  <a:t>Can we solve?</a:t>
                </a:r>
              </a:p>
              <a:p>
                <a:endParaRPr lang="en-US" dirty="0"/>
              </a:p>
              <a:p>
                <a:r>
                  <a:rPr lang="en-US" dirty="0"/>
                  <a:t>Problem: Bellman is nonlinear: cannot represent with linear algebra</a:t>
                </a:r>
              </a:p>
              <a:p>
                <a:pPr lvl="1"/>
                <a:r>
                  <a:rPr lang="en-US" dirty="0"/>
                  <a:t>Good news: can solve </a:t>
                </a:r>
                <a:r>
                  <a:rPr lang="en-US" dirty="0">
                    <a:solidFill>
                      <a:srgbClr val="FF0000"/>
                    </a:solidFill>
                  </a:rPr>
                  <a:t>iteratively</a:t>
                </a:r>
                <a:r>
                  <a:rPr lang="en-US" dirty="0"/>
                  <a:t>!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Initially</a:t>
                </a:r>
                <a:r>
                  <a:rPr lang="en-US" dirty="0"/>
                  <a:t> set each (nonterminal) state’s utility to </a:t>
                </a:r>
                <a:r>
                  <a:rPr lang="en-US" dirty="0">
                    <a:solidFill>
                      <a:srgbClr val="FF0000"/>
                    </a:solidFill>
                  </a:rPr>
                  <a:t>zero</a:t>
                </a:r>
              </a:p>
              <a:p>
                <a:pPr lvl="1"/>
                <a:r>
                  <a:rPr lang="en-US" dirty="0"/>
                  <a:t>Apply update (</a:t>
                </a:r>
                <a:r>
                  <a:rPr lang="en-US" dirty="0">
                    <a:solidFill>
                      <a:srgbClr val="FF0000"/>
                    </a:solidFill>
                  </a:rPr>
                  <a:t>simultaneously to every state</a:t>
                </a:r>
                <a:r>
                  <a:rPr lang="en-US" dirty="0"/>
                  <a:t>) until convergence!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5F497-DF39-8DD5-BC7D-10443C2449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E296C00-1073-5D10-50BA-B5A563A08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629" y="6061125"/>
            <a:ext cx="4986231" cy="69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7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2600E98-F559-4F07-1249-9D112B988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13" y="6019378"/>
            <a:ext cx="3105583" cy="4667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8C1843-ACED-5B7D-197C-F3CA114F9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19" y="5644789"/>
            <a:ext cx="7573432" cy="476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4514FF-111A-3EAA-A8F7-B4AA344EC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23" y="3081540"/>
            <a:ext cx="10593278" cy="10288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99F3E-DC92-BB68-DC26-6E6F2F09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Value Iteration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0C6B6-B9CB-20FC-271A-464500BEE1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723" y="1738327"/>
            <a:ext cx="8164064" cy="400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B145E8-C65C-0F36-6238-5F8BD1D91D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723" y="2138433"/>
            <a:ext cx="10526594" cy="10574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52B434-6658-39EC-E449-9C0ED28741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913" y="3898515"/>
            <a:ext cx="1305107" cy="4001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15E85D-A2E6-3C16-EAFA-6B555C1B9F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723" y="4269714"/>
            <a:ext cx="2886478" cy="4096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81F9AD-B379-153F-2EAB-E9EEF6BBA4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047" y="4617753"/>
            <a:ext cx="3743847" cy="3905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BA52D6-D801-3BBD-3D6F-D64A12055D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7723" y="4965792"/>
            <a:ext cx="7621064" cy="7811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EC46DF7-940D-D08D-8817-8F176369D1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4268" y="6425948"/>
            <a:ext cx="1400370" cy="3905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53C3E23-D31D-02DD-BDDC-7DA140B8ABE5}"/>
              </a:ext>
            </a:extLst>
          </p:cNvPr>
          <p:cNvSpPr txBox="1"/>
          <p:nvPr/>
        </p:nvSpPr>
        <p:spPr>
          <a:xfrm>
            <a:off x="8188787" y="5053491"/>
            <a:ext cx="262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 the Bellman Equation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0EBC7B-42D7-02FA-0EE9-03193774C64A}"/>
              </a:ext>
            </a:extLst>
          </p:cNvPr>
          <p:cNvSpPr txBox="1"/>
          <p:nvPr/>
        </p:nvSpPr>
        <p:spPr>
          <a:xfrm>
            <a:off x="8188787" y="5724349"/>
            <a:ext cx="298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Calculate Error between steps</a:t>
            </a:r>
          </a:p>
        </p:txBody>
      </p:sp>
    </p:spTree>
    <p:extLst>
      <p:ext uri="{BB962C8B-B14F-4D97-AF65-F5344CB8AC3E}">
        <p14:creationId xmlns:p14="http://schemas.microsoft.com/office/powerpoint/2010/main" val="228839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39605-5BE8-EB26-B43B-336EA802E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035" y="120684"/>
            <a:ext cx="3815431" cy="17017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CEFA2D-3E76-6C04-F655-5985C8AF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73986-9FAC-510B-C939-30E622549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iteration </a:t>
            </a:r>
            <a:r>
              <a:rPr lang="en-US" dirty="0">
                <a:solidFill>
                  <a:srgbClr val="FF0000"/>
                </a:solidFill>
              </a:rPr>
              <a:t>propagates information </a:t>
            </a:r>
            <a:r>
              <a:rPr lang="en-US" dirty="0"/>
              <a:t>from terminal states to nonterminal states using the bellman equation</a:t>
            </a:r>
          </a:p>
          <a:p>
            <a:r>
              <a:rPr lang="en-US" dirty="0"/>
              <a:t>Since rewards don’t change over time in this world, this algorithm converges!</a:t>
            </a:r>
          </a:p>
          <a:p>
            <a:r>
              <a:rPr lang="en-US" dirty="0"/>
              <a:t>Extra bonus: upon convergence, utilities are unique solutions!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Guaranteed to be optimal policy </a:t>
            </a:r>
            <a:r>
              <a:rPr lang="en-US" dirty="0"/>
              <a:t>(stationary for infinite horizons)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86939-1C1C-785D-0B7A-9F34C2F5C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943" y="4767942"/>
            <a:ext cx="2558483" cy="1895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C22271-8B62-3311-071C-B2F5A1BBA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599" y="4571000"/>
            <a:ext cx="2248407" cy="174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6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53DB8B3-411E-5D5F-3B3F-1995285CAD08}"/>
                  </a:ext>
                </a:extLst>
              </p:cNvPr>
              <p:cNvSpPr txBox="1"/>
              <p:nvPr/>
            </p:nvSpPr>
            <p:spPr>
              <a:xfrm>
                <a:off x="9623768" y="5346436"/>
                <a:ext cx="13111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53DB8B3-411E-5D5F-3B3F-1995285CA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768" y="5346436"/>
                <a:ext cx="131113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D709940-C2D8-1658-A2C2-F81281B4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Value Iteration Converge?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358944-51A7-5721-3931-341C9B256E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36624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bellman equation is a </a:t>
                </a:r>
                <a:r>
                  <a:rPr lang="en-US" dirty="0">
                    <a:solidFill>
                      <a:srgbClr val="FF0000"/>
                    </a:solidFill>
                  </a:rPr>
                  <a:t>contraction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 contraction function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(0≤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“The outputs of applying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“close” (at least by a constant factor) to the original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Contractions have one “</a:t>
                </a:r>
                <a:r>
                  <a:rPr lang="en-US" dirty="0">
                    <a:solidFill>
                      <a:srgbClr val="FF0000"/>
                    </a:solidFill>
                  </a:rPr>
                  <a:t>fixed point</a:t>
                </a:r>
                <a:r>
                  <a:rPr lang="en-US" dirty="0"/>
                  <a:t>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where the contraction has no effect: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(i.e. all points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get closer to fixed 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For bellman (in vector form):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358944-51A7-5721-3931-341C9B256E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36624" cy="5032375"/>
              </a:xfrm>
              <a:blipFill>
                <a:blip r:embed="rId3"/>
                <a:stretch>
                  <a:fillRect l="-956" t="-1937" r="-394" b="-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77ED7F-CC4E-8D64-71AB-2D4299ED9921}"/>
                  </a:ext>
                </a:extLst>
              </p:cNvPr>
              <p:cNvSpPr txBox="1"/>
              <p:nvPr/>
            </p:nvSpPr>
            <p:spPr>
              <a:xfrm>
                <a:off x="5396417" y="5803227"/>
                <a:ext cx="6922103" cy="1228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2800" dirty="0"/>
                  <a:t> norm:</a:t>
                </a:r>
              </a:p>
              <a:p>
                <a:r>
                  <a:rPr lang="en-US" sz="2800" dirty="0"/>
                  <a:t>	</a:t>
                </a: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77ED7F-CC4E-8D64-71AB-2D4299ED9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417" y="5803227"/>
                <a:ext cx="6922103" cy="1228606"/>
              </a:xfrm>
              <a:prstGeom prst="rect">
                <a:avLst/>
              </a:prstGeom>
              <a:blipFill>
                <a:blip r:embed="rId4"/>
                <a:stretch>
                  <a:fillRect l="-1761" t="-4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D9EEDC-2774-4EC2-632C-67903F2186C0}"/>
                  </a:ext>
                </a:extLst>
              </p:cNvPr>
              <p:cNvSpPr txBox="1"/>
              <p:nvPr/>
            </p:nvSpPr>
            <p:spPr>
              <a:xfrm>
                <a:off x="3053920" y="0"/>
                <a:ext cx="2395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Example: division (by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D9EEDC-2774-4EC2-632C-67903F218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20" y="0"/>
                <a:ext cx="2395592" cy="369332"/>
              </a:xfrm>
              <a:prstGeom prst="rect">
                <a:avLst/>
              </a:prstGeom>
              <a:blipFill>
                <a:blip r:embed="rId5"/>
                <a:stretch>
                  <a:fillRect l="-2290" t="-8197" r="-10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65902F-1208-E800-F50B-712D6D4C95F0}"/>
                  </a:ext>
                </a:extLst>
              </p:cNvPr>
              <p:cNvSpPr txBox="1"/>
              <p:nvPr/>
            </p:nvSpPr>
            <p:spPr>
              <a:xfrm>
                <a:off x="5663381" y="121990"/>
                <a:ext cx="189648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65902F-1208-E800-F50B-712D6D4C9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381" y="121990"/>
                <a:ext cx="1896480" cy="5204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ED96AD-F7BB-D29B-6609-613AA44EED84}"/>
                  </a:ext>
                </a:extLst>
              </p:cNvPr>
              <p:cNvSpPr txBox="1"/>
              <p:nvPr/>
            </p:nvSpPr>
            <p:spPr>
              <a:xfrm>
                <a:off x="11601571" y="4157145"/>
                <a:ext cx="9453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ED96AD-F7BB-D29B-6609-613AA44EE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571" y="4157145"/>
                <a:ext cx="94537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CD7B5E-86C0-CF7B-1E42-3128F0DDEED4}"/>
                  </a:ext>
                </a:extLst>
              </p:cNvPr>
              <p:cNvSpPr txBox="1"/>
              <p:nvPr/>
            </p:nvSpPr>
            <p:spPr>
              <a:xfrm>
                <a:off x="7956754" y="4157145"/>
                <a:ext cx="9394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CD7B5E-86C0-CF7B-1E42-3128F0DDE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754" y="4157145"/>
                <a:ext cx="939472" cy="369332"/>
              </a:xfrm>
              <a:prstGeom prst="rect">
                <a:avLst/>
              </a:prstGeom>
              <a:blipFill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CC5AC6-C11C-8615-5B95-23D06A23B7C8}"/>
                  </a:ext>
                </a:extLst>
              </p:cNvPr>
              <p:cNvSpPr txBox="1"/>
              <p:nvPr/>
            </p:nvSpPr>
            <p:spPr>
              <a:xfrm>
                <a:off x="8594292" y="4671807"/>
                <a:ext cx="7529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CC5AC6-C11C-8615-5B95-23D06A23B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292" y="4671807"/>
                <a:ext cx="752906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35F1C7C-AD2B-F460-E90E-7C46963B1908}"/>
                  </a:ext>
                </a:extLst>
              </p:cNvPr>
              <p:cNvSpPr txBox="1"/>
              <p:nvPr/>
            </p:nvSpPr>
            <p:spPr>
              <a:xfrm>
                <a:off x="11169688" y="4671807"/>
                <a:ext cx="7529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35F1C7C-AD2B-F460-E90E-7C46963B1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9688" y="4671807"/>
                <a:ext cx="752906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CB9172-B7C3-662D-CF0B-53F029435075}"/>
                  </a:ext>
                </a:extLst>
              </p:cNvPr>
              <p:cNvSpPr txBox="1"/>
              <p:nvPr/>
            </p:nvSpPr>
            <p:spPr>
              <a:xfrm>
                <a:off x="9017082" y="5238442"/>
                <a:ext cx="752906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CB9172-B7C3-662D-CF0B-53F029435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82" y="5238442"/>
                <a:ext cx="752906" cy="404983"/>
              </a:xfrm>
              <a:prstGeom prst="rect">
                <a:avLst/>
              </a:prstGeom>
              <a:blipFill>
                <a:blip r:embed="rId11"/>
                <a:stretch>
                  <a:fillRect l="-2419" r="-15323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0FCC23-5725-EC5B-FC0D-918DD38D9F76}"/>
                  </a:ext>
                </a:extLst>
              </p:cNvPr>
              <p:cNvSpPr txBox="1"/>
              <p:nvPr/>
            </p:nvSpPr>
            <p:spPr>
              <a:xfrm>
                <a:off x="10594494" y="5238443"/>
                <a:ext cx="752906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0FCC23-5725-EC5B-FC0D-918DD38D9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494" y="5238443"/>
                <a:ext cx="752906" cy="404983"/>
              </a:xfrm>
              <a:prstGeom prst="rect">
                <a:avLst/>
              </a:prstGeom>
              <a:blipFill>
                <a:blip r:embed="rId12"/>
                <a:stretch>
                  <a:fillRect l="-2439" r="-15447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6AD5E3-16E8-4F3D-A705-F0A9536FA3FD}"/>
                  </a:ext>
                </a:extLst>
              </p:cNvPr>
              <p:cNvSpPr txBox="1"/>
              <p:nvPr/>
            </p:nvSpPr>
            <p:spPr>
              <a:xfrm>
                <a:off x="9915832" y="5803226"/>
                <a:ext cx="6887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6AD5E3-16E8-4F3D-A705-F0A9536FA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832" y="5803226"/>
                <a:ext cx="68874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19D856-C3C2-F049-4DBB-65D81574A4BE}"/>
              </a:ext>
            </a:extLst>
          </p:cNvPr>
          <p:cNvCxnSpPr>
            <a:cxnSpLocks/>
          </p:cNvCxnSpPr>
          <p:nvPr/>
        </p:nvCxnSpPr>
        <p:spPr>
          <a:xfrm>
            <a:off x="8538399" y="4447672"/>
            <a:ext cx="310633" cy="295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2EC6E4-F698-2D78-6294-DD4622099A15}"/>
              </a:ext>
            </a:extLst>
          </p:cNvPr>
          <p:cNvCxnSpPr>
            <a:cxnSpLocks/>
          </p:cNvCxnSpPr>
          <p:nvPr/>
        </p:nvCxnSpPr>
        <p:spPr>
          <a:xfrm flipH="1">
            <a:off x="11686620" y="4451438"/>
            <a:ext cx="291867" cy="291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DBC811-0C5F-1A7D-6724-7FCCFB24F8E6}"/>
              </a:ext>
            </a:extLst>
          </p:cNvPr>
          <p:cNvCxnSpPr>
            <a:cxnSpLocks/>
          </p:cNvCxnSpPr>
          <p:nvPr/>
        </p:nvCxnSpPr>
        <p:spPr>
          <a:xfrm flipH="1">
            <a:off x="11169688" y="5003636"/>
            <a:ext cx="291867" cy="291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9351A4-AB7D-B72F-728B-AB265DE3169C}"/>
              </a:ext>
            </a:extLst>
          </p:cNvPr>
          <p:cNvCxnSpPr>
            <a:cxnSpLocks/>
          </p:cNvCxnSpPr>
          <p:nvPr/>
        </p:nvCxnSpPr>
        <p:spPr>
          <a:xfrm>
            <a:off x="9124065" y="5038764"/>
            <a:ext cx="310633" cy="295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DBCD2E-A88C-42C2-5B26-00F66D9A94B3}"/>
              </a:ext>
            </a:extLst>
          </p:cNvPr>
          <p:cNvCxnSpPr>
            <a:cxnSpLocks/>
          </p:cNvCxnSpPr>
          <p:nvPr/>
        </p:nvCxnSpPr>
        <p:spPr>
          <a:xfrm flipH="1">
            <a:off x="10495733" y="5608791"/>
            <a:ext cx="291867" cy="291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731532-E1F8-ACEB-D26C-BCD2F4B4684E}"/>
              </a:ext>
            </a:extLst>
          </p:cNvPr>
          <p:cNvCxnSpPr>
            <a:cxnSpLocks/>
          </p:cNvCxnSpPr>
          <p:nvPr/>
        </p:nvCxnSpPr>
        <p:spPr>
          <a:xfrm>
            <a:off x="9753261" y="5593271"/>
            <a:ext cx="310633" cy="295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FF649A-91B2-3298-E9EC-37DB7546891C}"/>
              </a:ext>
            </a:extLst>
          </p:cNvPr>
          <p:cNvCxnSpPr/>
          <p:nvPr/>
        </p:nvCxnSpPr>
        <p:spPr>
          <a:xfrm>
            <a:off x="8594292" y="4341811"/>
            <a:ext cx="3328302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3FFBDD-2C99-6E74-0032-2418737A7311}"/>
              </a:ext>
            </a:extLst>
          </p:cNvPr>
          <p:cNvCxnSpPr>
            <a:cxnSpLocks/>
          </p:cNvCxnSpPr>
          <p:nvPr/>
        </p:nvCxnSpPr>
        <p:spPr>
          <a:xfrm>
            <a:off x="9237989" y="4856473"/>
            <a:ext cx="2040908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1252DA-4A90-5D31-8400-860782ACDA11}"/>
              </a:ext>
            </a:extLst>
          </p:cNvPr>
          <p:cNvCxnSpPr>
            <a:cxnSpLocks/>
          </p:cNvCxnSpPr>
          <p:nvPr/>
        </p:nvCxnSpPr>
        <p:spPr>
          <a:xfrm>
            <a:off x="9915832" y="5440933"/>
            <a:ext cx="72700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D0F16C-60D6-E0DC-4DE3-E2FE8C99C56C}"/>
                  </a:ext>
                </a:extLst>
              </p:cNvPr>
              <p:cNvSpPr txBox="1"/>
              <p:nvPr/>
            </p:nvSpPr>
            <p:spPr>
              <a:xfrm>
                <a:off x="9293449" y="4293782"/>
                <a:ext cx="13111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D0F16C-60D6-E0DC-4DE3-E2FE8C99C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449" y="4293782"/>
                <a:ext cx="1311132" cy="369332"/>
              </a:xfrm>
              <a:prstGeom prst="rect">
                <a:avLst/>
              </a:prstGeom>
              <a:blipFill>
                <a:blip r:embed="rId14"/>
                <a:stretch>
                  <a:fillRect r="-186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656983-9110-8F31-403E-2FBABE3722B6}"/>
                  </a:ext>
                </a:extLst>
              </p:cNvPr>
              <p:cNvSpPr txBox="1"/>
              <p:nvPr/>
            </p:nvSpPr>
            <p:spPr>
              <a:xfrm>
                <a:off x="9066809" y="4853074"/>
                <a:ext cx="1311132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656983-9110-8F31-403E-2FBABE372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809" y="4853074"/>
                <a:ext cx="1311132" cy="404983"/>
              </a:xfrm>
              <a:prstGeom prst="rect">
                <a:avLst/>
              </a:prstGeom>
              <a:blipFill>
                <a:blip r:embed="rId15"/>
                <a:stretch>
                  <a:fillRect r="-43256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78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6" grpId="0"/>
      <p:bldP spid="8" grpId="0"/>
      <p:bldP spid="10" grpId="0"/>
      <p:bldP spid="12" grpId="0"/>
      <p:bldP spid="13" grpId="0"/>
      <p:bldP spid="14" grpId="0"/>
      <p:bldP spid="15" grpId="0"/>
      <p:bldP spid="16" grpId="0"/>
      <p:bldP spid="18" grpId="0"/>
      <p:bldP spid="36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8370-8AAC-2731-D847-84533AEA4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 and Inaccurate Utilities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1E6225-E944-57FB-39CD-BD69F38AB3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If</a:t>
                </a:r>
                <a:r>
                  <a:rPr lang="en-US" dirty="0"/>
                  <a:t> our </a:t>
                </a:r>
                <a:r>
                  <a:rPr lang="en-US" dirty="0">
                    <a:solidFill>
                      <a:srgbClr val="FF0000"/>
                    </a:solidFill>
                  </a:rPr>
                  <a:t>utilities</a:t>
                </a:r>
                <a:r>
                  <a:rPr lang="en-US" dirty="0"/>
                  <a:t> are </a:t>
                </a:r>
                <a:r>
                  <a:rPr lang="en-US" dirty="0">
                    <a:solidFill>
                      <a:srgbClr val="FF0000"/>
                    </a:solidFill>
                  </a:rPr>
                  <a:t>wrong</a:t>
                </a:r>
                <a:r>
                  <a:rPr lang="en-US" dirty="0"/>
                  <a:t> (i.e. inaccurate), policy iteration </a:t>
                </a:r>
                <a:r>
                  <a:rPr lang="en-US" dirty="0">
                    <a:solidFill>
                      <a:srgbClr val="FF0000"/>
                    </a:solidFill>
                  </a:rPr>
                  <a:t>still works</a:t>
                </a:r>
              </a:p>
              <a:p>
                <a:pPr lvl="1"/>
                <a:r>
                  <a:rPr lang="en-US" dirty="0"/>
                  <a:t>Comes from being a contractor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true utility values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400" dirty="0"/>
                  <a:t>is the error in our current utilities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Takes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𝑚𝑎𝑥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den>
                                </m:f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dirty="0"/>
                  <a:t> iterations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also </a:t>
                </a:r>
                <a:r>
                  <a:rPr lang="en-US" dirty="0">
                    <a:solidFill>
                      <a:srgbClr val="FF0000"/>
                    </a:solidFill>
                  </a:rPr>
                  <a:t>terminate early</a:t>
                </a:r>
              </a:p>
              <a:p>
                <a:pPr lvl="1"/>
                <a:r>
                  <a:rPr lang="en-US" dirty="0"/>
                  <a:t>Don’t need exactly utilities to be correct</a:t>
                </a:r>
              </a:p>
              <a:p>
                <a:pPr lvl="1"/>
                <a:r>
                  <a:rPr lang="en-US" dirty="0"/>
                  <a:t>Just need to be able to infer correct actions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Policy loss </a:t>
                </a:r>
                <a:r>
                  <a:rPr lang="en-US" dirty="0"/>
                  <a:t>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utility lost by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instead of following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Bounded by error in utilities: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𝜖𝛾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1E6225-E944-57FB-39CD-BD69F38AB3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>
                <a:blip r:embed="rId2"/>
                <a:stretch>
                  <a:fillRect l="-928" t="-2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048DEE-6F0C-57C0-A1DD-2E58263B40B6}"/>
                  </a:ext>
                </a:extLst>
              </p:cNvPr>
              <p:cNvSpPr txBox="1"/>
              <p:nvPr/>
            </p:nvSpPr>
            <p:spPr>
              <a:xfrm>
                <a:off x="8651350" y="2788482"/>
                <a:ext cx="2488823" cy="847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048DEE-6F0C-57C0-A1DD-2E58263B4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350" y="2788482"/>
                <a:ext cx="2488823" cy="84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7306D9-9BCC-439E-37CD-1770E4DD9074}"/>
                  </a:ext>
                </a:extLst>
              </p:cNvPr>
              <p:cNvSpPr txBox="1"/>
              <p:nvPr/>
            </p:nvSpPr>
            <p:spPr>
              <a:xfrm>
                <a:off x="9309618" y="3851357"/>
                <a:ext cx="2435749" cy="490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7306D9-9BCC-439E-37CD-1770E4DD9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618" y="3851357"/>
                <a:ext cx="2435749" cy="490455"/>
              </a:xfrm>
              <a:prstGeom prst="rect">
                <a:avLst/>
              </a:prstGeom>
              <a:blipFill>
                <a:blip r:embed="rId4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A05F27-091F-38FD-7844-2857549AC29B}"/>
                  </a:ext>
                </a:extLst>
              </p:cNvPr>
              <p:cNvSpPr txBox="1"/>
              <p:nvPr/>
            </p:nvSpPr>
            <p:spPr>
              <a:xfrm>
                <a:off x="9309618" y="4321205"/>
                <a:ext cx="2435749" cy="490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A05F27-091F-38FD-7844-2857549AC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618" y="4321205"/>
                <a:ext cx="2435749" cy="490455"/>
              </a:xfrm>
              <a:prstGeom prst="rect">
                <a:avLst/>
              </a:prstGeom>
              <a:blipFill>
                <a:blip r:embed="rId5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CF033E-6310-C99F-7445-2BA4F1B630C7}"/>
                  </a:ext>
                </a:extLst>
              </p:cNvPr>
              <p:cNvSpPr txBox="1"/>
              <p:nvPr/>
            </p:nvSpPr>
            <p:spPr>
              <a:xfrm>
                <a:off x="9384262" y="4751233"/>
                <a:ext cx="2435749" cy="490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CF033E-6310-C99F-7445-2BA4F1B63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262" y="4751233"/>
                <a:ext cx="2435749" cy="490455"/>
              </a:xfrm>
              <a:prstGeom prst="rect">
                <a:avLst/>
              </a:prstGeom>
              <a:blipFill>
                <a:blip r:embed="rId6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B63242-59F6-1F35-74CB-09DD7920A22E}"/>
                  </a:ext>
                </a:extLst>
              </p:cNvPr>
              <p:cNvSpPr txBox="1"/>
              <p:nvPr/>
            </p:nvSpPr>
            <p:spPr>
              <a:xfrm>
                <a:off x="9449576" y="5426488"/>
                <a:ext cx="2624236" cy="490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B63242-59F6-1F35-74CB-09DD7920A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576" y="5426488"/>
                <a:ext cx="2624236" cy="490455"/>
              </a:xfrm>
              <a:prstGeom prst="rect">
                <a:avLst/>
              </a:prstGeom>
              <a:blipFill>
                <a:blip r:embed="rId7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5DE490-F3CF-3B94-8D94-A47E7ACF3B7F}"/>
                  </a:ext>
                </a:extLst>
              </p:cNvPr>
              <p:cNvSpPr txBox="1"/>
              <p:nvPr/>
            </p:nvSpPr>
            <p:spPr>
              <a:xfrm>
                <a:off x="10955923" y="2910300"/>
                <a:ext cx="1261965" cy="654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≤ 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5DE490-F3CF-3B94-8D94-A47E7ACF3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5923" y="2910300"/>
                <a:ext cx="1261965" cy="6542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6DDA7B-176E-B373-9612-65FA54E04DCE}"/>
                  </a:ext>
                </a:extLst>
              </p:cNvPr>
              <p:cNvSpPr txBox="1"/>
              <p:nvPr/>
            </p:nvSpPr>
            <p:spPr>
              <a:xfrm>
                <a:off x="7505170" y="2910300"/>
                <a:ext cx="1359937" cy="654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6DDA7B-176E-B373-9612-65FA54E04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170" y="2910300"/>
                <a:ext cx="1359937" cy="6542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F1167519-5EB6-6472-883F-EDF43115C1E7}"/>
              </a:ext>
            </a:extLst>
          </p:cNvPr>
          <p:cNvGrpSpPr/>
          <p:nvPr/>
        </p:nvGrpSpPr>
        <p:grpSpPr>
          <a:xfrm>
            <a:off x="10504632" y="5241688"/>
            <a:ext cx="45719" cy="226986"/>
            <a:chOff x="8310594" y="4514258"/>
            <a:chExt cx="134936" cy="66993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8DEA79-F4C1-E6FE-1597-65000D617D5D}"/>
                </a:ext>
              </a:extLst>
            </p:cNvPr>
            <p:cNvSpPr/>
            <p:nvPr/>
          </p:nvSpPr>
          <p:spPr>
            <a:xfrm>
              <a:off x="8310594" y="4514258"/>
              <a:ext cx="134936" cy="13493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45BBB88-5348-ED99-E720-87660F38062F}"/>
                </a:ext>
              </a:extLst>
            </p:cNvPr>
            <p:cNvSpPr/>
            <p:nvPr/>
          </p:nvSpPr>
          <p:spPr>
            <a:xfrm>
              <a:off x="8310594" y="4784130"/>
              <a:ext cx="134936" cy="13493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1F6B9FE-EDDA-1537-9AB9-0AA737B7A0EA}"/>
                </a:ext>
              </a:extLst>
            </p:cNvPr>
            <p:cNvSpPr/>
            <p:nvPr/>
          </p:nvSpPr>
          <p:spPr>
            <a:xfrm>
              <a:off x="8310594" y="5049254"/>
              <a:ext cx="134936" cy="13493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82C6CD-4EDB-462A-E793-4230836B76C1}"/>
                  </a:ext>
                </a:extLst>
              </p:cNvPr>
              <p:cNvSpPr txBox="1"/>
              <p:nvPr/>
            </p:nvSpPr>
            <p:spPr>
              <a:xfrm>
                <a:off x="7234582" y="78286"/>
                <a:ext cx="4839230" cy="6435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82C6CD-4EDB-462A-E793-4230836B7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582" y="78286"/>
                <a:ext cx="4839230" cy="64350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3162D2DA-7D34-CF05-1385-80BA22D00D23}"/>
              </a:ext>
            </a:extLst>
          </p:cNvPr>
          <p:cNvGrpSpPr/>
          <p:nvPr/>
        </p:nvGrpSpPr>
        <p:grpSpPr>
          <a:xfrm>
            <a:off x="9153331" y="709973"/>
            <a:ext cx="2875386" cy="565954"/>
            <a:chOff x="9153331" y="709973"/>
            <a:chExt cx="2875386" cy="56595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37DBE4-83D6-CA67-ADBB-72ABB4FA3808}"/>
                </a:ext>
              </a:extLst>
            </p:cNvPr>
            <p:cNvSpPr txBox="1"/>
            <p:nvPr/>
          </p:nvSpPr>
          <p:spPr>
            <a:xfrm>
              <a:off x="9895761" y="906595"/>
              <a:ext cx="2132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Halting criteria for VI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79FD971-BDF2-C2BE-68A0-E55AB891BDC4}"/>
                </a:ext>
              </a:extLst>
            </p:cNvPr>
            <p:cNvCxnSpPr>
              <a:stCxn id="23" idx="1"/>
            </p:cNvCxnSpPr>
            <p:nvPr/>
          </p:nvCxnSpPr>
          <p:spPr>
            <a:xfrm flipH="1" flipV="1">
              <a:off x="9153331" y="709973"/>
              <a:ext cx="742430" cy="3812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362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6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939</Words>
  <Application>Microsoft Office PowerPoint</Application>
  <PresentationFormat>Widescreen</PresentationFormat>
  <Paragraphs>150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Policy Learning II</vt:lpstr>
      <vt:lpstr>Takeaways from Last Time</vt:lpstr>
      <vt:lpstr>How to Calculate Optimal Policies?</vt:lpstr>
      <vt:lpstr>Value Iteration</vt:lpstr>
      <vt:lpstr>Value Iteration</vt:lpstr>
      <vt:lpstr>The Value Iteration Algorithm</vt:lpstr>
      <vt:lpstr>Value Iteration</vt:lpstr>
      <vt:lpstr>Why does Value Iteration Converge?</vt:lpstr>
      <vt:lpstr>Value Iteration and Inaccurate Utilities</vt:lpstr>
      <vt:lpstr>Policy Iteration</vt:lpstr>
      <vt:lpstr>Policy Evaluation Step</vt:lpstr>
      <vt:lpstr>The Policy Iteration Algorithm</vt:lpstr>
      <vt:lpstr>Practical 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 II</dc:title>
  <dc:creator>Wood, Andrew Edward</dc:creator>
  <cp:lastModifiedBy>Andrew Wood</cp:lastModifiedBy>
  <cp:revision>33</cp:revision>
  <dcterms:created xsi:type="dcterms:W3CDTF">2023-03-30T16:35:32Z</dcterms:created>
  <dcterms:modified xsi:type="dcterms:W3CDTF">2023-11-13T18:15:28Z</dcterms:modified>
</cp:coreProperties>
</file>