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3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B976-1D6C-4769-B5E0-CC02C7AF40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1122-53E5-4ABB-9B4C-DC046A9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9" Type="http://schemas.openxmlformats.org/officeDocument/2006/relationships/image" Target="../media/image79.png"/><Relationship Id="rId21" Type="http://schemas.openxmlformats.org/officeDocument/2006/relationships/image" Target="../media/image61.png"/><Relationship Id="rId34" Type="http://schemas.openxmlformats.org/officeDocument/2006/relationships/image" Target="../media/image74.png"/><Relationship Id="rId42" Type="http://schemas.openxmlformats.org/officeDocument/2006/relationships/image" Target="../media/image82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80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6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4" Type="http://schemas.openxmlformats.org/officeDocument/2006/relationships/image" Target="../media/image8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43" Type="http://schemas.openxmlformats.org/officeDocument/2006/relationships/image" Target="../media/image83.png"/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Learning IV: RL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Exploration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Tradeoff between </a:t>
                </a:r>
                <a:r>
                  <a:rPr lang="en-US" dirty="0">
                    <a:solidFill>
                      <a:srgbClr val="FF0000"/>
                    </a:solidFill>
                  </a:rPr>
                  <a:t>greed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curiosity</a:t>
                </a:r>
              </a:p>
              <a:p>
                <a:pPr lvl="1"/>
                <a:r>
                  <a:rPr lang="en-US" dirty="0"/>
                  <a:t>Greed = preference for large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Curiosity = preference for low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decreasing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One definition: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= optimistic estimate of best possible reward in any state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= threshold for “seen this action-state pair enough times”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6DBED-0404-754E-6210-1446465D78CB}"/>
                  </a:ext>
                </a:extLst>
              </p:cNvPr>
              <p:cNvSpPr txBox="1"/>
              <p:nvPr/>
            </p:nvSpPr>
            <p:spPr>
              <a:xfrm>
                <a:off x="7198658" y="4580075"/>
                <a:ext cx="1434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6DBED-0404-754E-6210-1446465D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58" y="4580075"/>
                <a:ext cx="14343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4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Action-Utility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Active TD agent?</a:t>
                </a:r>
              </a:p>
              <a:p>
                <a:pPr lvl="1"/>
                <a:r>
                  <a:rPr lang="en-US" dirty="0"/>
                  <a:t>Stop fixing policy</a:t>
                </a:r>
              </a:p>
              <a:p>
                <a:pPr lvl="1"/>
                <a:r>
                  <a:rPr lang="en-US" dirty="0"/>
                  <a:t>Passive TD agent learns utilities </a:t>
                </a:r>
                <a:r>
                  <a:rPr lang="en-US" dirty="0">
                    <a:sym typeface="Wingdings" panose="05000000000000000000" pitchFamily="2" charset="2"/>
                  </a:rPr>
                  <a:t> need to learn model to choose actions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not </a:t>
                </a:r>
                <a:r>
                  <a:rPr lang="en-US" dirty="0">
                    <a:solidFill>
                      <a:srgbClr val="FF0000"/>
                    </a:solidFill>
                  </a:rPr>
                  <a:t>learn</a:t>
                </a:r>
                <a:r>
                  <a:rPr lang="en-US" dirty="0"/>
                  <a:t> both </a:t>
                </a:r>
                <a:r>
                  <a:rPr lang="en-US" dirty="0">
                    <a:solidFill>
                      <a:srgbClr val="FF0000"/>
                    </a:solidFill>
                  </a:rPr>
                  <a:t>utilities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model</a:t>
                </a:r>
                <a:r>
                  <a:rPr lang="en-US" dirty="0"/>
                  <a:t> at the </a:t>
                </a:r>
                <a:r>
                  <a:rPr lang="en-US" dirty="0">
                    <a:solidFill>
                      <a:srgbClr val="FF0000"/>
                    </a:solidFill>
                  </a:rPr>
                  <a:t>same time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Q-function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= “utility” of choosing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Q-function takes the place of learned utilities and transition </a:t>
                </a:r>
                <a:r>
                  <a:rPr lang="en-US" dirty="0" err="1"/>
                  <a:t>probs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6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Q-function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6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Also obeys </a:t>
                </a:r>
                <a:r>
                  <a:rPr lang="en-US" dirty="0">
                    <a:solidFill>
                      <a:srgbClr val="FF0000"/>
                    </a:solidFill>
                  </a:rPr>
                  <a:t>equilibrium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constrains</a:t>
                </a:r>
                <a:r>
                  <a:rPr lang="en-US" dirty="0"/>
                  <a:t> (similar to Bellman)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a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we can solve this directly</a:t>
                </a:r>
              </a:p>
              <a:p>
                <a:pPr lvl="1"/>
                <a:r>
                  <a:rPr lang="en-US" dirty="0"/>
                  <a:t>problem: requires a model (avoid)</a:t>
                </a:r>
              </a:p>
              <a:p>
                <a:endParaRPr lang="en-US" dirty="0"/>
              </a:p>
              <a:p>
                <a:r>
                  <a:rPr lang="en-US" dirty="0"/>
                  <a:t>TD approach requires no model</a:t>
                </a:r>
              </a:p>
              <a:p>
                <a:pPr lvl="1"/>
                <a:r>
                  <a:rPr lang="en-US" dirty="0"/>
                  <a:t>Just nudge the Q values in the right direction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6226"/>
              </a:xfrm>
              <a:blipFill>
                <a:blip r:embed="rId3"/>
                <a:stretch>
                  <a:fillRect l="-928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4999767" y="5839602"/>
            <a:ext cx="396370" cy="2825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State-Action-Reward-State-Action (SARSA)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762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Close relative of Q-learning</a:t>
                </a:r>
              </a:p>
              <a:p>
                <a:endParaRPr lang="en-US" dirty="0"/>
              </a:p>
              <a:p>
                <a:r>
                  <a:rPr lang="en-US" dirty="0"/>
                  <a:t>Q-learning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SARSA learning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difference:</a:t>
                </a:r>
              </a:p>
              <a:p>
                <a:pPr lvl="1"/>
                <a:r>
                  <a:rPr lang="en-US" dirty="0"/>
                  <a:t>Q-learning uses </a:t>
                </a:r>
                <a:r>
                  <a:rPr lang="en-US" dirty="0">
                    <a:solidFill>
                      <a:srgbClr val="FF0000"/>
                    </a:solidFill>
                  </a:rPr>
                  <a:t>best action</a:t>
                </a:r>
                <a:r>
                  <a:rPr lang="en-US" dirty="0"/>
                  <a:t> (ignores actual action taken)</a:t>
                </a:r>
              </a:p>
              <a:p>
                <a:pPr lvl="2"/>
                <a:r>
                  <a:rPr lang="en-US" dirty="0"/>
                  <a:t>More flexible</a:t>
                </a:r>
              </a:p>
              <a:p>
                <a:pPr lvl="1"/>
                <a:r>
                  <a:rPr lang="en-US" dirty="0"/>
                  <a:t>SARSA uses </a:t>
                </a:r>
                <a:r>
                  <a:rPr lang="en-US" dirty="0">
                    <a:solidFill>
                      <a:srgbClr val="FF0000"/>
                    </a:solidFill>
                  </a:rPr>
                  <a:t>actual action </a:t>
                </a:r>
                <a:r>
                  <a:rPr lang="en-US" dirty="0"/>
                  <a:t>taken (ignores best action unless chosen)</a:t>
                </a:r>
              </a:p>
              <a:p>
                <a:pPr lvl="2"/>
                <a:r>
                  <a:rPr lang="en-US" dirty="0"/>
                  <a:t>Better if policy depends (even in part) on  (an)other agent(s)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7621"/>
              </a:xfrm>
              <a:blipFill>
                <a:blip r:embed="rId2"/>
                <a:stretch>
                  <a:fillRect l="-928" t="-3067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far, functions have been dictionaries (big lookup tables):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big dictionary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big dictionary</a:t>
                </a:r>
              </a:p>
              <a:p>
                <a:endParaRPr lang="en-US" dirty="0"/>
              </a:p>
              <a:p>
                <a:r>
                  <a:rPr lang="en-US" dirty="0"/>
                  <a:t>Doesn’t scale</a:t>
                </a:r>
              </a:p>
              <a:p>
                <a:pPr lvl="1"/>
                <a:r>
                  <a:rPr lang="en-US" dirty="0"/>
                  <a:t>Need an approach which uses less memory</a:t>
                </a:r>
              </a:p>
              <a:p>
                <a:endParaRPr lang="en-US" dirty="0"/>
              </a:p>
              <a:p>
                <a:r>
                  <a:rPr lang="en-US" dirty="0"/>
                  <a:t>Function </a:t>
                </a:r>
                <a:r>
                  <a:rPr lang="en-US" dirty="0">
                    <a:solidFill>
                      <a:srgbClr val="FF0000"/>
                    </a:solidFill>
                  </a:rPr>
                  <a:t>approximation</a:t>
                </a:r>
              </a:p>
              <a:p>
                <a:pPr lvl="1"/>
                <a:r>
                  <a:rPr lang="en-US" dirty="0"/>
                  <a:t>Represent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an approximate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Compress entire table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Might not be able to do exactly, but “good enough”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Share knowledge between inputs through parameters</a:t>
                </a:r>
              </a:p>
              <a:p>
                <a:pPr lvl="2"/>
                <a:r>
                  <a:rPr lang="en-US" dirty="0"/>
                  <a:t>Generalization?</a:t>
                </a:r>
              </a:p>
              <a:p>
                <a:pPr lvl="2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controls size of hypothesis space</a:t>
                </a:r>
              </a:p>
              <a:p>
                <a:pPr lvl="1"/>
                <a:r>
                  <a:rPr lang="en-US" dirty="0"/>
                  <a:t>Want “true” function to be a candidate</a:t>
                </a:r>
              </a:p>
              <a:p>
                <a:pPr lvl="1"/>
                <a:r>
                  <a:rPr lang="en-US" dirty="0"/>
                  <a:t>Tradeoff: size of hypothesis space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vs. learning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9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99" y="1797507"/>
            <a:ext cx="10515600" cy="4351338"/>
          </a:xfrm>
        </p:spPr>
        <p:txBody>
          <a:bodyPr/>
          <a:lstStyle/>
          <a:p>
            <a:r>
              <a:rPr lang="en-US" dirty="0"/>
              <a:t>Neural Networks are really powerful function </a:t>
            </a:r>
            <a:r>
              <a:rPr lang="en-US" dirty="0" err="1"/>
              <a:t>approximators</a:t>
            </a:r>
            <a:endParaRPr lang="en-US" dirty="0"/>
          </a:p>
          <a:p>
            <a:pPr lvl="1"/>
            <a:r>
              <a:rPr lang="en-US" dirty="0"/>
              <a:t>Really useful models in their own right</a:t>
            </a:r>
          </a:p>
          <a:p>
            <a:pPr lvl="1"/>
            <a:r>
              <a:rPr lang="en-US" dirty="0"/>
              <a:t>We will use them for function </a:t>
            </a:r>
            <a:r>
              <a:rPr lang="en-US" dirty="0" err="1"/>
              <a:t>approximators</a:t>
            </a:r>
            <a:r>
              <a:rPr lang="en-US" dirty="0"/>
              <a:t> in RL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87661" y="319704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1" y="3197041"/>
                <a:ext cx="565122" cy="56512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087661" y="4648308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1" y="4648308"/>
                <a:ext cx="565122" cy="56512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087661" y="613527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1" y="6135271"/>
                <a:ext cx="565122" cy="56512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633086" y="361753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86" y="3617531"/>
                <a:ext cx="565122" cy="565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695878" y="5426523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878" y="5426523"/>
                <a:ext cx="565122" cy="565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6"/>
            <a:endCxn id="7" idx="2"/>
          </p:cNvCxnSpPr>
          <p:nvPr/>
        </p:nvCxnSpPr>
        <p:spPr>
          <a:xfrm>
            <a:off x="2652783" y="3479602"/>
            <a:ext cx="2980303" cy="42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652783" y="3479602"/>
            <a:ext cx="3043095" cy="222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652783" y="3900092"/>
            <a:ext cx="2980303" cy="10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2652783" y="4930869"/>
            <a:ext cx="3043095" cy="77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7" idx="2"/>
          </p:cNvCxnSpPr>
          <p:nvPr/>
        </p:nvCxnSpPr>
        <p:spPr>
          <a:xfrm flipV="1">
            <a:off x="2652783" y="3900092"/>
            <a:ext cx="2980303" cy="251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 flipV="1">
            <a:off x="2652783" y="5709084"/>
            <a:ext cx="3043095" cy="70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29950" y="3055081"/>
                <a:ext cx="762773" cy="395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50" y="3055081"/>
                <a:ext cx="762773" cy="3951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29950" y="3564448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50" y="3564448"/>
                <a:ext cx="762773" cy="395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29951" y="4266265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51" y="4266265"/>
                <a:ext cx="762773" cy="3957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9950" y="5000646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50" y="5000646"/>
                <a:ext cx="762773" cy="3957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29951" y="5371334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51" y="5371334"/>
                <a:ext cx="762773" cy="3957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29951" y="6177597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51" y="6177597"/>
                <a:ext cx="762773" cy="3957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660976" y="4133176"/>
                <a:ext cx="477247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76" y="4133176"/>
                <a:ext cx="477247" cy="372538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51017" y="5953875"/>
                <a:ext cx="477246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17" y="5953875"/>
                <a:ext cx="477246" cy="373051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95904" y="3294936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4" y="3294936"/>
                <a:ext cx="46076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95904" y="4714350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4" y="4714350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5903" y="6246927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3" y="6246927"/>
                <a:ext cx="4660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059628" y="3689847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628" y="3689847"/>
                <a:ext cx="462434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059628" y="5488265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628" y="5488265"/>
                <a:ext cx="467756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Arrow 48"/>
          <p:cNvSpPr/>
          <p:nvPr/>
        </p:nvSpPr>
        <p:spPr>
          <a:xfrm>
            <a:off x="1133808" y="3436596"/>
            <a:ext cx="765270" cy="14913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133808" y="4856304"/>
            <a:ext cx="765270" cy="14913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1133807" y="6343267"/>
            <a:ext cx="765270" cy="14913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344841" y="3825527"/>
            <a:ext cx="765270" cy="14913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6355751" y="5638400"/>
            <a:ext cx="765270" cy="14913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10136042" y="4063386"/>
                <a:ext cx="1121565" cy="11353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042" y="4063386"/>
                <a:ext cx="1121565" cy="1135322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68" idx="3"/>
            <a:endCxn id="54" idx="2"/>
          </p:cNvCxnSpPr>
          <p:nvPr/>
        </p:nvCxnSpPr>
        <p:spPr>
          <a:xfrm>
            <a:off x="8477639" y="3371645"/>
            <a:ext cx="1658403" cy="125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9" idx="3"/>
            <a:endCxn id="54" idx="2"/>
          </p:cNvCxnSpPr>
          <p:nvPr/>
        </p:nvCxnSpPr>
        <p:spPr>
          <a:xfrm>
            <a:off x="8492324" y="4420988"/>
            <a:ext cx="1643718" cy="21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0" idx="3"/>
            <a:endCxn id="54" idx="2"/>
          </p:cNvCxnSpPr>
          <p:nvPr/>
        </p:nvCxnSpPr>
        <p:spPr>
          <a:xfrm flipV="1">
            <a:off x="8500579" y="4631047"/>
            <a:ext cx="1635463" cy="6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1" idx="3"/>
            <a:endCxn id="54" idx="2"/>
          </p:cNvCxnSpPr>
          <p:nvPr/>
        </p:nvCxnSpPr>
        <p:spPr>
          <a:xfrm flipV="1">
            <a:off x="8507342" y="4631047"/>
            <a:ext cx="1628700" cy="178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811944" y="3181785"/>
                <a:ext cx="665695" cy="379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944" y="3181785"/>
                <a:ext cx="665695" cy="379719"/>
              </a:xfrm>
              <a:prstGeom prst="rect">
                <a:avLst/>
              </a:prstGeom>
              <a:blipFill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826629" y="4230839"/>
                <a:ext cx="665695" cy="380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629" y="4230839"/>
                <a:ext cx="665695" cy="380297"/>
              </a:xfrm>
              <a:prstGeom prst="rect">
                <a:avLst/>
              </a:prstGeom>
              <a:blipFill>
                <a:blip r:embed="rId2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834884" y="5057338"/>
                <a:ext cx="665695" cy="38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884" y="5057338"/>
                <a:ext cx="665695" cy="381708"/>
              </a:xfrm>
              <a:prstGeom prst="rect">
                <a:avLst/>
              </a:prstGeom>
              <a:blipFill>
                <a:blip r:embed="rId2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841647" y="6226315"/>
                <a:ext cx="665695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647" y="6226315"/>
                <a:ext cx="665695" cy="387542"/>
              </a:xfrm>
              <a:prstGeom prst="rect">
                <a:avLst/>
              </a:prstGeom>
              <a:blipFill>
                <a:blip r:embed="rId2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 flipV="1">
            <a:off x="8346747" y="5866538"/>
            <a:ext cx="172677" cy="46479"/>
            <a:chOff x="8565464" y="949268"/>
            <a:chExt cx="821853" cy="221216"/>
          </a:xfrm>
        </p:grpSpPr>
        <p:sp>
          <p:nvSpPr>
            <p:cNvPr id="72" name="Oval 71"/>
            <p:cNvSpPr/>
            <p:nvPr/>
          </p:nvSpPr>
          <p:spPr>
            <a:xfrm>
              <a:off x="9170478" y="953645"/>
              <a:ext cx="216839" cy="2168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867971" y="950402"/>
              <a:ext cx="216839" cy="2168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565464" y="949268"/>
              <a:ext cx="216839" cy="2168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8595353" y="2488110"/>
            <a:ext cx="50740" cy="436989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559610" y="2488110"/>
            <a:ext cx="50740" cy="436989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613078" y="2452596"/>
            <a:ext cx="50740" cy="436989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367720" y="2312608"/>
                <a:ext cx="1222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Layer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20" y="2312608"/>
                <a:ext cx="1222001" cy="369332"/>
              </a:xfrm>
              <a:prstGeom prst="rect">
                <a:avLst/>
              </a:prstGeom>
              <a:blipFill>
                <a:blip r:embed="rId25"/>
                <a:stretch>
                  <a:fillRect l="-45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0164542" y="2271187"/>
                <a:ext cx="818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Layer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542" y="2271187"/>
                <a:ext cx="818044" cy="369332"/>
              </a:xfrm>
              <a:prstGeom prst="rect">
                <a:avLst/>
              </a:prstGeom>
              <a:blipFill>
                <a:blip r:embed="rId26"/>
                <a:stretch>
                  <a:fillRect l="-59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8780256" y="3381790"/>
                <a:ext cx="921919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56" y="3381790"/>
                <a:ext cx="921919" cy="422873"/>
              </a:xfrm>
              <a:prstGeom prst="rect">
                <a:avLst/>
              </a:prstGeom>
              <a:blipFill>
                <a:blip r:embed="rId27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15116" y="4014414"/>
                <a:ext cx="921919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16" y="4014414"/>
                <a:ext cx="921919" cy="422873"/>
              </a:xfrm>
              <a:prstGeom prst="rect">
                <a:avLst/>
              </a:prstGeom>
              <a:blipFill>
                <a:blip r:embed="rId28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8544402" y="4520559"/>
                <a:ext cx="921919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402" y="4520559"/>
                <a:ext cx="921919" cy="422873"/>
              </a:xfrm>
              <a:prstGeom prst="rect">
                <a:avLst/>
              </a:prstGeom>
              <a:blipFill>
                <a:blip r:embed="rId29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80256" y="5748151"/>
                <a:ext cx="921919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56" y="5748151"/>
                <a:ext cx="921919" cy="422873"/>
              </a:xfrm>
              <a:prstGeom prst="rect">
                <a:avLst/>
              </a:prstGeom>
              <a:blipFill>
                <a:blip r:embed="rId30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470851" y="5258725"/>
                <a:ext cx="444545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851" y="5258725"/>
                <a:ext cx="444545" cy="422873"/>
              </a:xfrm>
              <a:prstGeom prst="rect">
                <a:avLst/>
              </a:prstGeom>
              <a:blipFill>
                <a:blip r:embed="rId3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449885" y="324558"/>
                <a:ext cx="5110951" cy="1346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885" y="324558"/>
                <a:ext cx="5110951" cy="13465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>
            <a:stCxn id="54" idx="6"/>
          </p:cNvCxnSpPr>
          <p:nvPr/>
        </p:nvCxnSpPr>
        <p:spPr>
          <a:xfrm>
            <a:off x="11257607" y="4631047"/>
            <a:ext cx="406211" cy="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8" grpId="0"/>
      <p:bldP spid="69" grpId="0"/>
      <p:bldP spid="70" grpId="0"/>
      <p:bldP spid="71" grpId="0"/>
      <p:bldP spid="94" grpId="0"/>
      <p:bldP spid="95" grpId="0"/>
      <p:bldP spid="100" grpId="0"/>
      <p:bldP spid="101" grpId="0"/>
      <p:bldP spid="102" grpId="0"/>
      <p:bldP spid="103" grpId="0"/>
      <p:bldP spid="104" grpId="0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70920" y="1472114"/>
                <a:ext cx="762773" cy="395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20" y="1472114"/>
                <a:ext cx="762773" cy="395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15722" y="2790886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22" y="2790886"/>
                <a:ext cx="762773" cy="395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05529" y="2569469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29" y="2569469"/>
                <a:ext cx="762773" cy="395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89886" y="4958569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6" y="4958569"/>
                <a:ext cx="762773" cy="395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14401" y="5142190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401" y="5142190"/>
                <a:ext cx="762773" cy="395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38627" y="6290944"/>
                <a:ext cx="762773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27" y="6290944"/>
                <a:ext cx="762773" cy="395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21817" y="2299779"/>
                <a:ext cx="477247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817" y="2299779"/>
                <a:ext cx="477247" cy="372538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77880" y="6344557"/>
                <a:ext cx="477246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0" y="6344557"/>
                <a:ext cx="477246" cy="373051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718453" y="1575352"/>
            <a:ext cx="9061573" cy="5082680"/>
            <a:chOff x="718453" y="1575352"/>
            <a:chExt cx="9061573" cy="5082680"/>
          </a:xfrm>
        </p:grpSpPr>
        <p:cxnSp>
          <p:nvCxnSpPr>
            <p:cNvPr id="11" name="Straight Arrow Connector 10"/>
            <p:cNvCxnSpPr>
              <a:stCxn id="5" idx="6"/>
              <a:endCxn id="7" idx="2"/>
            </p:cNvCxnSpPr>
            <p:nvPr/>
          </p:nvCxnSpPr>
          <p:spPr>
            <a:xfrm flipV="1">
              <a:off x="2695952" y="1927690"/>
              <a:ext cx="5181928" cy="2153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18453" y="1575352"/>
              <a:ext cx="9061573" cy="5082680"/>
              <a:chOff x="718453" y="1575352"/>
              <a:chExt cx="9061573" cy="5082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2130830" y="1575352"/>
                    <a:ext cx="565122" cy="5651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0830" y="1575352"/>
                    <a:ext cx="565122" cy="56512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130830" y="3798441"/>
                    <a:ext cx="565122" cy="5651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0830" y="3798441"/>
                    <a:ext cx="565122" cy="565122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2130830" y="6092910"/>
                    <a:ext cx="565122" cy="5651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0830" y="6092910"/>
                    <a:ext cx="565122" cy="565122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7877880" y="1645129"/>
                    <a:ext cx="565122" cy="5651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7880" y="1645129"/>
                    <a:ext cx="565122" cy="565122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7877880" y="5761804"/>
                    <a:ext cx="565122" cy="5651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7880" y="5761804"/>
                    <a:ext cx="565122" cy="565122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>
                <a:stCxn id="4" idx="6"/>
                <a:endCxn id="7" idx="2"/>
              </p:cNvCxnSpPr>
              <p:nvPr/>
            </p:nvCxnSpPr>
            <p:spPr>
              <a:xfrm>
                <a:off x="2695952" y="1857913"/>
                <a:ext cx="5181928" cy="69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4" idx="6"/>
                <a:endCxn id="8" idx="2"/>
              </p:cNvCxnSpPr>
              <p:nvPr/>
            </p:nvCxnSpPr>
            <p:spPr>
              <a:xfrm>
                <a:off x="2695952" y="1857913"/>
                <a:ext cx="5181928" cy="41864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" idx="6"/>
                <a:endCxn id="8" idx="2"/>
              </p:cNvCxnSpPr>
              <p:nvPr/>
            </p:nvCxnSpPr>
            <p:spPr>
              <a:xfrm>
                <a:off x="2695952" y="4081002"/>
                <a:ext cx="5181928" cy="1963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6"/>
                <a:endCxn id="7" idx="2"/>
              </p:cNvCxnSpPr>
              <p:nvPr/>
            </p:nvCxnSpPr>
            <p:spPr>
              <a:xfrm flipV="1">
                <a:off x="2695952" y="1927690"/>
                <a:ext cx="5181928" cy="4447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6" idx="6"/>
                <a:endCxn id="8" idx="2"/>
              </p:cNvCxnSpPr>
              <p:nvPr/>
            </p:nvCxnSpPr>
            <p:spPr>
              <a:xfrm flipV="1">
                <a:off x="2695952" y="6044365"/>
                <a:ext cx="5181928" cy="331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25389" y="1624143"/>
                    <a:ext cx="4607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389" y="1624143"/>
                    <a:ext cx="46076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725389" y="3864483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389" y="3864483"/>
                    <a:ext cx="46609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718453" y="619080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53" y="6190805"/>
                    <a:ext cx="46609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9259307" y="1708665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307" y="1708665"/>
                    <a:ext cx="46243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9312270" y="5819665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2270" y="5819665"/>
                    <a:ext cx="46775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ight Arrow 27"/>
              <p:cNvSpPr/>
              <p:nvPr/>
            </p:nvSpPr>
            <p:spPr>
              <a:xfrm>
                <a:off x="1263293" y="1765803"/>
                <a:ext cx="765270" cy="14913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Arrow 28"/>
              <p:cNvSpPr/>
              <p:nvPr/>
            </p:nvSpPr>
            <p:spPr>
              <a:xfrm>
                <a:off x="1263293" y="4006437"/>
                <a:ext cx="765270" cy="14913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1261820" y="6300906"/>
                <a:ext cx="765270" cy="14913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8544520" y="1844345"/>
                <a:ext cx="765270" cy="14913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8608393" y="5969800"/>
                <a:ext cx="765270" cy="14913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914184" y="1213592"/>
                <a:ext cx="998414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84" y="1213592"/>
                <a:ext cx="998414" cy="371961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914184" y="3458872"/>
                <a:ext cx="1003736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84" y="3458872"/>
                <a:ext cx="1003736" cy="3724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908862" y="5727265"/>
                <a:ext cx="1003736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62" y="5727265"/>
                <a:ext cx="1003736" cy="373885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892320" y="1476141"/>
                <a:ext cx="473848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20" y="1476141"/>
                <a:ext cx="473848" cy="371961"/>
              </a:xfrm>
              <a:prstGeom prst="rect">
                <a:avLst/>
              </a:prstGeom>
              <a:blipFill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896859" y="2241731"/>
                <a:ext cx="473848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59" y="2241731"/>
                <a:ext cx="473848" cy="371961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897691" y="3469196"/>
                <a:ext cx="473848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691" y="3469196"/>
                <a:ext cx="473848" cy="372474"/>
              </a:xfrm>
              <a:prstGeom prst="rect">
                <a:avLst/>
              </a:prstGeom>
              <a:blipFill>
                <a:blip r:embed="rId2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892320" y="4272313"/>
                <a:ext cx="473848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20" y="4272313"/>
                <a:ext cx="473848" cy="372474"/>
              </a:xfrm>
              <a:prstGeom prst="rect">
                <a:avLst/>
              </a:prstGeom>
              <a:blipFill>
                <a:blip r:embed="rId2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892320" y="5535252"/>
                <a:ext cx="473848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20" y="5535252"/>
                <a:ext cx="473848" cy="373885"/>
              </a:xfrm>
              <a:prstGeom prst="rect">
                <a:avLst/>
              </a:prstGeom>
              <a:blipFill>
                <a:blip r:embed="rId2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900038" y="6314732"/>
                <a:ext cx="473848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38" y="6314732"/>
                <a:ext cx="473848" cy="373885"/>
              </a:xfrm>
              <a:prstGeom prst="rect">
                <a:avLst/>
              </a:prstGeom>
              <a:blipFill>
                <a:blip r:embed="rId2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916726" y="1482885"/>
                <a:ext cx="999056" cy="395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26" y="1482885"/>
                <a:ext cx="999056" cy="39517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416254" y="2299102"/>
                <a:ext cx="99905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1→2</m:t>
                              </m:r>
                            </m:sup>
                          </m:sSub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54" y="2299102"/>
                <a:ext cx="999056" cy="39574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559364" y="4819488"/>
                <a:ext cx="99905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1→2</m:t>
                              </m:r>
                            </m:sup>
                          </m:sSub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364" y="4819488"/>
                <a:ext cx="999056" cy="39574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437133" y="3076680"/>
                <a:ext cx="99905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1→2</m:t>
                              </m:r>
                            </m:sup>
                          </m:sSubSup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33" y="3076680"/>
                <a:ext cx="999056" cy="39574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057844" y="5236749"/>
                <a:ext cx="99905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1→2</m:t>
                              </m:r>
                            </m:sup>
                          </m:sSub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844" y="5236749"/>
                <a:ext cx="999056" cy="39574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948893" y="6312824"/>
                <a:ext cx="99905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1→2</m:t>
                              </m:r>
                            </m:sup>
                          </m:sSub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893" y="6312824"/>
                <a:ext cx="999056" cy="39574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668971" y="1212578"/>
                <a:ext cx="4440126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                                                           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971" y="1212578"/>
                <a:ext cx="4440126" cy="372538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470331" y="1239756"/>
                <a:ext cx="701667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31" y="1239756"/>
                <a:ext cx="701667" cy="372538"/>
              </a:xfrm>
              <a:prstGeom prst="rect">
                <a:avLst/>
              </a:prstGeom>
              <a:blipFill>
                <a:blip r:embed="rId3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964655" y="1234271"/>
                <a:ext cx="1223476" cy="395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655" y="1234271"/>
                <a:ext cx="1223476" cy="3951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8986660" y="1220384"/>
                <a:ext cx="122347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660" y="1220384"/>
                <a:ext cx="1223476" cy="39574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9984287" y="1216832"/>
                <a:ext cx="99905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287" y="1216832"/>
                <a:ext cx="999056" cy="39574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7425302" y="5244703"/>
                <a:ext cx="4490652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302" y="5244703"/>
                <a:ext cx="4490652" cy="373051"/>
              </a:xfrm>
              <a:prstGeom prst="rect">
                <a:avLst/>
              </a:prstGeom>
              <a:blipFill>
                <a:blip r:embed="rId4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8225489" y="5246961"/>
                <a:ext cx="701666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89" y="5246961"/>
                <a:ext cx="701666" cy="373051"/>
              </a:xfrm>
              <a:prstGeom prst="rect">
                <a:avLst/>
              </a:prstGeom>
              <a:blipFill>
                <a:blip r:embed="rId4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698052" y="5257038"/>
                <a:ext cx="122347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052" y="5257038"/>
                <a:ext cx="1223476" cy="39574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737697" y="5257037"/>
                <a:ext cx="122347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697" y="5257037"/>
                <a:ext cx="1223476" cy="39574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0732070" y="5260775"/>
                <a:ext cx="999056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1→2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070" y="5260775"/>
                <a:ext cx="999056" cy="39574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8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10573 0.000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7357 0.0083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15182 -0.1060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11705 -0.0648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02474 -0.0273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25261 -0.3703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03229 0.05694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25182 0.341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022E-16 L 0.11979 0.0844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9128 0.05625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194 0.00139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24414 -0.0296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49" grpId="0"/>
      <p:bldP spid="50" grpId="0"/>
      <p:bldP spid="53" grpId="0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1" grpId="0"/>
      <p:bldP spid="61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Network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  <a:p>
            <a:endParaRPr lang="en-US" dirty="0"/>
          </a:p>
          <a:p>
            <a:r>
              <a:rPr lang="en-US" dirty="0"/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327434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(few)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RL</a:t>
            </a:r>
          </a:p>
          <a:p>
            <a:pPr lvl="1"/>
            <a:r>
              <a:rPr lang="en-US" dirty="0"/>
              <a:t>Agent </a:t>
            </a:r>
            <a:r>
              <a:rPr lang="en-US" dirty="0">
                <a:solidFill>
                  <a:srgbClr val="FF0000"/>
                </a:solidFill>
              </a:rPr>
              <a:t>follows </a:t>
            </a:r>
            <a:r>
              <a:rPr lang="en-US" dirty="0"/>
              <a:t>whatever policy it is given/calculates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Policy Estimation:</a:t>
            </a:r>
          </a:p>
          <a:p>
            <a:pPr lvl="2"/>
            <a:r>
              <a:rPr lang="en-US" dirty="0"/>
              <a:t>Value Iteration</a:t>
            </a:r>
          </a:p>
          <a:p>
            <a:pPr lvl="2"/>
            <a:r>
              <a:rPr lang="en-US" dirty="0"/>
              <a:t>Policy Iteration</a:t>
            </a:r>
          </a:p>
          <a:p>
            <a:pPr lvl="2"/>
            <a:r>
              <a:rPr lang="en-US" dirty="0"/>
              <a:t>Direct Utility Estimation</a:t>
            </a:r>
          </a:p>
          <a:p>
            <a:pPr lvl="2"/>
            <a:r>
              <a:rPr lang="en-US" dirty="0"/>
              <a:t>Adaptive Dynamic Programming</a:t>
            </a:r>
          </a:p>
          <a:p>
            <a:pPr lvl="2"/>
            <a:r>
              <a:rPr lang="en-US" dirty="0"/>
              <a:t>Temporal-Difference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5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603"/>
          </a:xfrm>
        </p:spPr>
        <p:txBody>
          <a:bodyPr/>
          <a:lstStyle/>
          <a:p>
            <a:r>
              <a:rPr lang="en-US" dirty="0"/>
              <a:t>Active RL</a:t>
            </a:r>
          </a:p>
          <a:p>
            <a:pPr lvl="1"/>
            <a:r>
              <a:rPr lang="en-US" dirty="0"/>
              <a:t>Agent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ignore</a:t>
            </a:r>
            <a:r>
              <a:rPr lang="en-US" dirty="0"/>
              <a:t> it’s policy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Exploration/Exploitation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 Learning</a:t>
            </a:r>
          </a:p>
          <a:p>
            <a:endParaRPr lang="en-US" dirty="0"/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How they work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approximators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vs Active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passive agent has a policy inside of it</a:t>
            </a:r>
          </a:p>
          <a:p>
            <a:pPr lvl="1"/>
            <a:r>
              <a:rPr lang="en-US" dirty="0"/>
              <a:t>Policy is fixed during an episode </a:t>
            </a:r>
            <a:r>
              <a:rPr lang="en-US" dirty="0">
                <a:sym typeface="Wingdings" panose="05000000000000000000" pitchFamily="2" charset="2"/>
              </a:rPr>
              <a:t> agent always obeys policy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(Can be)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slow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(Can be)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 active agent also has a policy inside of it</a:t>
            </a:r>
          </a:p>
          <a:p>
            <a:pPr lvl="1"/>
            <a:r>
              <a:rPr lang="en-US" dirty="0"/>
              <a:t>Agent </a:t>
            </a:r>
            <a:r>
              <a:rPr lang="en-US" dirty="0">
                <a:solidFill>
                  <a:srgbClr val="FF0000"/>
                </a:solidFill>
              </a:rPr>
              <a:t>can ignore </a:t>
            </a:r>
            <a:r>
              <a:rPr lang="en-US" dirty="0"/>
              <a:t>the policy</a:t>
            </a:r>
          </a:p>
          <a:p>
            <a:pPr lvl="1"/>
            <a:r>
              <a:rPr lang="en-US" dirty="0"/>
              <a:t>Agent can </a:t>
            </a:r>
            <a:r>
              <a:rPr lang="en-US" dirty="0">
                <a:solidFill>
                  <a:srgbClr val="FF0000"/>
                </a:solidFill>
              </a:rPr>
              <a:t>modify the policy </a:t>
            </a:r>
            <a:r>
              <a:rPr lang="en-US" dirty="0"/>
              <a:t>with new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Active ADP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096"/>
              </a:xfrm>
            </p:spPr>
            <p:txBody>
              <a:bodyPr/>
              <a:lstStyle/>
              <a:p>
                <a:r>
                  <a:rPr lang="en-US" dirty="0"/>
                  <a:t>ADP learns </a:t>
                </a:r>
                <a:r>
                  <a:rPr lang="en-US" dirty="0">
                    <a:solidFill>
                      <a:srgbClr val="FF0000"/>
                    </a:solidFill>
                  </a:rPr>
                  <a:t>transition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(by counting)</a:t>
                </a:r>
              </a:p>
              <a:p>
                <a:endParaRPr lang="en-US" dirty="0"/>
              </a:p>
              <a:p>
                <a:r>
                  <a:rPr lang="en-US" dirty="0"/>
                  <a:t>Want: need to learn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for every action</a:t>
                </a:r>
              </a:p>
              <a:p>
                <a:pPr lvl="1"/>
                <a:r>
                  <a:rPr lang="en-US" dirty="0"/>
                  <a:t>Will eventually get there…need to see more episodes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Utilities the agent needs to learn are those of the optimal policy</a:t>
                </a:r>
              </a:p>
              <a:p>
                <a:pPr lvl="1"/>
                <a:r>
                  <a:rPr lang="en-US" dirty="0"/>
                  <a:t>Can calculate these for the learned model (i.e. the policy it currently has)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Should the agent follow the optimal action recommended by its </a:t>
                </a:r>
                <a:r>
                  <a:rPr lang="en-US" b="0" dirty="0">
                    <a:solidFill>
                      <a:srgbClr val="FF0000"/>
                    </a:solidFill>
                  </a:rPr>
                  <a:t>current policy</a:t>
                </a:r>
                <a:r>
                  <a:rPr lang="en-US" b="0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096"/>
              </a:xfrm>
              <a:blipFill>
                <a:blip r:embed="rId2"/>
                <a:stretch>
                  <a:fillRect l="-1043" t="-2036"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Following “Optimal”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208"/>
          </a:xfrm>
        </p:spPr>
        <p:txBody>
          <a:bodyPr/>
          <a:lstStyle/>
          <a:p>
            <a:r>
              <a:rPr lang="en-US" dirty="0"/>
              <a:t>Let’s pretend we know what the optimal action is (for my current policy)</a:t>
            </a:r>
          </a:p>
          <a:p>
            <a:endParaRPr lang="en-US" dirty="0"/>
          </a:p>
          <a:p>
            <a:r>
              <a:rPr lang="en-US" dirty="0"/>
              <a:t>Should I follow that policy’s recommendation?</a:t>
            </a:r>
          </a:p>
          <a:p>
            <a:pPr lvl="1"/>
            <a:r>
              <a:rPr lang="en-US" dirty="0"/>
              <a:t>Agent is </a:t>
            </a:r>
            <a:r>
              <a:rPr lang="en-US" dirty="0">
                <a:solidFill>
                  <a:srgbClr val="FF0000"/>
                </a:solidFill>
              </a:rPr>
              <a:t>greedy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policy</a:t>
            </a:r>
            <a:r>
              <a:rPr lang="en-US" dirty="0"/>
              <a:t> is already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action</a:t>
            </a:r>
            <a:r>
              <a:rPr lang="en-US" dirty="0">
                <a:sym typeface="Wingdings" panose="05000000000000000000" pitchFamily="2" charset="2"/>
              </a:rPr>
              <a:t> is truly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optimal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policy</a:t>
            </a:r>
            <a:r>
              <a:rPr lang="en-US" dirty="0">
                <a:sym typeface="Wingdings" panose="05000000000000000000" pitchFamily="2" charset="2"/>
              </a:rPr>
              <a:t> 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currently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optimal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action</a:t>
            </a:r>
            <a:r>
              <a:rPr lang="en-US" dirty="0">
                <a:sym typeface="Wingdings" panose="05000000000000000000" pitchFamily="2" charset="2"/>
              </a:rPr>
              <a:t> 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truly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optimal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Agent can learn </a:t>
            </a:r>
            <a:r>
              <a:rPr lang="en-US" dirty="0">
                <a:solidFill>
                  <a:srgbClr val="FF0000"/>
                </a:solidFill>
              </a:rPr>
              <a:t>bad models</a:t>
            </a:r>
          </a:p>
          <a:p>
            <a:pPr lvl="1"/>
            <a:r>
              <a:rPr lang="en-US" dirty="0"/>
              <a:t>Find what works</a:t>
            </a:r>
          </a:p>
          <a:p>
            <a:pPr lvl="1"/>
            <a:r>
              <a:rPr lang="en-US" dirty="0"/>
              <a:t>Repeat what works</a:t>
            </a:r>
          </a:p>
        </p:txBody>
      </p:sp>
    </p:spTree>
    <p:extLst>
      <p:ext uri="{BB962C8B-B14F-4D97-AF65-F5344CB8AC3E}">
        <p14:creationId xmlns:p14="http://schemas.microsoft.com/office/powerpoint/2010/main" val="302013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agent to </a:t>
            </a:r>
            <a:r>
              <a:rPr lang="en-US" dirty="0">
                <a:solidFill>
                  <a:srgbClr val="FF0000"/>
                </a:solidFill>
              </a:rPr>
              <a:t>explore</a:t>
            </a:r>
            <a:r>
              <a:rPr lang="en-US" dirty="0"/>
              <a:t> the world</a:t>
            </a:r>
          </a:p>
          <a:p>
            <a:pPr lvl="1"/>
            <a:r>
              <a:rPr lang="en-US" dirty="0"/>
              <a:t>DUE / ADP / TD assume we will eventually see every trajectory possible</a:t>
            </a:r>
          </a:p>
          <a:p>
            <a:pPr lvl="1"/>
            <a:r>
              <a:rPr lang="en-US" dirty="0"/>
              <a:t>Following “optimal” actions may prevent this from happening</a:t>
            </a:r>
          </a:p>
          <a:p>
            <a:endParaRPr lang="en-US" dirty="0"/>
          </a:p>
          <a:p>
            <a:r>
              <a:rPr lang="en-US" dirty="0"/>
              <a:t>Takeaway:</a:t>
            </a:r>
          </a:p>
          <a:p>
            <a:pPr lvl="1"/>
            <a:r>
              <a:rPr lang="en-US" dirty="0"/>
              <a:t>We want the agent to (</a:t>
            </a:r>
            <a:r>
              <a:rPr lang="en-US" dirty="0">
                <a:solidFill>
                  <a:srgbClr val="FF0000"/>
                </a:solidFill>
              </a:rPr>
              <a:t>sometimes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ignore</a:t>
            </a:r>
            <a:r>
              <a:rPr lang="en-US" dirty="0"/>
              <a:t> it’s policy</a:t>
            </a:r>
          </a:p>
          <a:p>
            <a:pPr lvl="1"/>
            <a:r>
              <a:rPr lang="en-US" dirty="0"/>
              <a:t>Explore the world to </a:t>
            </a:r>
            <a:r>
              <a:rPr lang="en-US" dirty="0">
                <a:solidFill>
                  <a:srgbClr val="FF0000"/>
                </a:solidFill>
              </a:rPr>
              <a:t>see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new trajectories</a:t>
            </a:r>
          </a:p>
          <a:p>
            <a:pPr lvl="2"/>
            <a:r>
              <a:rPr lang="en-US" dirty="0"/>
              <a:t>Improve policy with new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vs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0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Tradeoff: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Exploitation</a:t>
            </a:r>
            <a:r>
              <a:rPr lang="en-US" dirty="0"/>
              <a:t>: maximizing reward by following policy</a:t>
            </a:r>
          </a:p>
          <a:p>
            <a:pPr lvl="2"/>
            <a:r>
              <a:rPr lang="en-US" dirty="0"/>
              <a:t>“exploit” already learned knowledge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Exploration</a:t>
            </a:r>
            <a:r>
              <a:rPr lang="en-US" dirty="0"/>
              <a:t>: gather new data to improve the model by ignoring policy</a:t>
            </a:r>
          </a:p>
          <a:p>
            <a:pPr lvl="2"/>
            <a:r>
              <a:rPr lang="en-US" dirty="0"/>
              <a:t>“explore” the trajectory space</a:t>
            </a:r>
          </a:p>
          <a:p>
            <a:endParaRPr lang="en-US" dirty="0"/>
          </a:p>
          <a:p>
            <a:r>
              <a:rPr lang="en-US" dirty="0"/>
              <a:t>The longer the model runs: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less it should explore</a:t>
            </a:r>
            <a:r>
              <a:rPr lang="en-US" dirty="0"/>
              <a:t>, and the </a:t>
            </a:r>
            <a:r>
              <a:rPr lang="en-US" dirty="0">
                <a:solidFill>
                  <a:srgbClr val="FF0000"/>
                </a:solidFill>
              </a:rPr>
              <a:t>more it should exploit</a:t>
            </a:r>
          </a:p>
          <a:p>
            <a:pPr lvl="1"/>
            <a:r>
              <a:rPr lang="en-US" dirty="0"/>
              <a:t>Greedy in the Limit of Infinite </a:t>
            </a:r>
            <a:r>
              <a:rPr lang="en-US" dirty="0" err="1"/>
              <a:t>Exporation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GLIE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Must try each action in each state an unbounded number of times</a:t>
            </a:r>
          </a:p>
          <a:p>
            <a:pPr lvl="2"/>
            <a:r>
              <a:rPr lang="en-US" dirty="0"/>
              <a:t>Eventually stop exploring and become greedy</a:t>
            </a:r>
          </a:p>
          <a:p>
            <a:endParaRPr lang="en-US" dirty="0"/>
          </a:p>
          <a:p>
            <a:r>
              <a:rPr lang="en-US" dirty="0"/>
              <a:t>How to explore?</a:t>
            </a:r>
          </a:p>
        </p:txBody>
      </p:sp>
    </p:spTree>
    <p:extLst>
      <p:ext uri="{BB962C8B-B14F-4D97-AF65-F5344CB8AC3E}">
        <p14:creationId xmlns:p14="http://schemas.microsoft.com/office/powerpoint/2010/main" val="31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Explore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244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Can choose an action at </a:t>
                </a:r>
                <a:r>
                  <a:rPr lang="en-US" dirty="0">
                    <a:solidFill>
                      <a:srgbClr val="FF0000"/>
                    </a:solidFill>
                  </a:rPr>
                  <a:t>random</a:t>
                </a:r>
              </a:p>
              <a:p>
                <a:pPr lvl="1"/>
                <a:r>
                  <a:rPr lang="en-US" dirty="0"/>
                  <a:t>Decide to choose a random action with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time)</a:t>
                </a:r>
              </a:p>
              <a:p>
                <a:pPr lvl="1"/>
                <a:r>
                  <a:rPr lang="en-US" dirty="0"/>
                  <a:t>Can take a while to converge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Weight actions</a:t>
                </a:r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Weights for actions the agent hasn’t tried often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Avoid actions (i.e. low weights) for actions believed to have small utility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Build this into the Bellman equation (which weights action utilities)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func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24452"/>
              </a:xfrm>
              <a:blipFill>
                <a:blip r:embed="rId2"/>
                <a:stretch>
                  <a:fillRect l="-812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4619094" y="5133198"/>
            <a:ext cx="341428" cy="4552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5C6070-B551-7E83-25D9-C43A3CE4FB6F}"/>
              </a:ext>
            </a:extLst>
          </p:cNvPr>
          <p:cNvGrpSpPr/>
          <p:nvPr/>
        </p:nvGrpSpPr>
        <p:grpSpPr>
          <a:xfrm>
            <a:off x="8668871" y="4991485"/>
            <a:ext cx="2826479" cy="844539"/>
            <a:chOff x="8668871" y="4991485"/>
            <a:chExt cx="2826479" cy="8445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572962-5567-E216-B1C5-CFBD9165FB19}"/>
                </a:ext>
              </a:extLst>
            </p:cNvPr>
            <p:cNvSpPr txBox="1"/>
            <p:nvPr/>
          </p:nvSpPr>
          <p:spPr>
            <a:xfrm>
              <a:off x="8668871" y="4991485"/>
              <a:ext cx="282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# of times we’ve taken </a:t>
              </a:r>
              <a:r>
                <a:rPr lang="en-US" i="1" dirty="0">
                  <a:solidFill>
                    <a:srgbClr val="FF0000"/>
                  </a:solidFill>
                </a:rPr>
                <a:t>a</a:t>
              </a:r>
              <a:r>
                <a:rPr lang="en-US" dirty="0">
                  <a:solidFill>
                    <a:srgbClr val="FF0000"/>
                  </a:solidFill>
                </a:rPr>
                <a:t> in </a:t>
              </a:r>
              <a:r>
                <a:rPr lang="en-US" i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88D7BF-61A8-36BB-2B53-0512B0C2C002}"/>
                </a:ext>
              </a:extLst>
            </p:cNvPr>
            <p:cNvCxnSpPr/>
            <p:nvPr/>
          </p:nvCxnSpPr>
          <p:spPr>
            <a:xfrm>
              <a:off x="9072282" y="5280212"/>
              <a:ext cx="0" cy="5558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50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1039</Words>
  <Application>Microsoft Office PowerPoint</Application>
  <PresentationFormat>Widescreen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Policy Learning IV: RL II</vt:lpstr>
      <vt:lpstr>Last (few) Times</vt:lpstr>
      <vt:lpstr>This Time</vt:lpstr>
      <vt:lpstr>Passive vs Active RL</vt:lpstr>
      <vt:lpstr>An Active ADP Agent</vt:lpstr>
      <vt:lpstr>Always Following “Optimal” Actions</vt:lpstr>
      <vt:lpstr>Exploration</vt:lpstr>
      <vt:lpstr>Exploration vs Exploitation</vt:lpstr>
      <vt:lpstr>How to Explore</vt:lpstr>
      <vt:lpstr>The Exploration Function f(u,n)</vt:lpstr>
      <vt:lpstr>Learning Action-Utility functions</vt:lpstr>
      <vt:lpstr>Q-function Q(s,a)</vt:lpstr>
      <vt:lpstr>State-Action-Reward-State-Action (SARSA)</vt:lpstr>
      <vt:lpstr>Generalized RL</vt:lpstr>
      <vt:lpstr>Function Approximation</vt:lpstr>
      <vt:lpstr>Neural Networks</vt:lpstr>
      <vt:lpstr>Neural Networks: Forward Propagation</vt:lpstr>
      <vt:lpstr>Updating the Network Parameters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Learning IV: RL II</dc:title>
  <dc:creator>andrew</dc:creator>
  <cp:lastModifiedBy>Wood, Andrew</cp:lastModifiedBy>
  <cp:revision>23</cp:revision>
  <dcterms:created xsi:type="dcterms:W3CDTF">2023-04-06T11:37:11Z</dcterms:created>
  <dcterms:modified xsi:type="dcterms:W3CDTF">2023-11-29T16:04:10Z</dcterms:modified>
</cp:coreProperties>
</file>