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57" r:id="rId7"/>
    <p:sldId id="279" r:id="rId8"/>
    <p:sldId id="280" r:id="rId9"/>
    <p:sldId id="258" r:id="rId10"/>
    <p:sldId id="270" r:id="rId11"/>
    <p:sldId id="268" r:id="rId12"/>
    <p:sldId id="269" r:id="rId13"/>
    <p:sldId id="266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10A9-3874-C881-4A0D-3CE9840B6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71B7B-6831-00FD-29E3-FC7D5E32B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7410-BC83-9BF0-35CE-5A0193A1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E757-8316-4480-B7EE-00E9E2FE0C7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01CA7-CDF9-E777-9AE4-23EAAF55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A8060-1C3B-3106-F79D-6F6854EC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264E-32E2-4D61-A30D-E79C218D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A63C-9B2D-D133-0B99-7409913F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A5C68-9840-727C-61DC-BA96C6A4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BF1C9-227E-E7CE-E02C-9C314002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E757-8316-4480-B7EE-00E9E2FE0C7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86B3-A45F-E781-14BD-EB29B62E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B1568-43C0-D51C-9335-8F47816C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264E-32E2-4D61-A30D-E79C218D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6A4A7-FD89-C838-45DC-750E927E9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24A2C-4611-6CB0-1766-B76DEEADB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4FD0D-F9C5-2F1C-9269-E7032CF4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E757-8316-4480-B7EE-00E9E2FE0C7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CC65-7463-70C2-9D6A-88E15FC4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405F-06DA-4E7C-A7E3-70AE755E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264E-32E2-4D61-A30D-E79C218D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8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FA6E-D5E0-FBF9-D7D9-D3595BDE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230B-7A89-5FBB-1DC7-F54A0439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3E8E-0997-36AC-6DAD-BBF5D1B2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E757-8316-4480-B7EE-00E9E2FE0C7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D5B7-8A99-AB66-425B-18704C79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8810-FDC5-41EE-5F02-FBEB5202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264E-32E2-4D61-A30D-E79C218D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0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18AE-8F97-B373-DC88-08FF38D0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30259-AF27-1C9B-7FB5-C08B90244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B7EC-8FCF-1AE7-7D6E-82D27EE4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E757-8316-4480-B7EE-00E9E2FE0C7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A87B-03B6-91A8-ADF4-24CFD640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1FCB5-DE3C-0454-DCA2-2212C34D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264E-32E2-4D61-A30D-E79C218D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6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94EB-9E0E-B668-6D02-178A43F1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4E652-D190-5514-B9EE-9C293B9D3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9C3BD-BF54-BD98-4448-F0816B42E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2F864-7A95-7C01-252D-E2406E1B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E757-8316-4480-B7EE-00E9E2FE0C7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E8C41-48AD-9D25-1259-2AE33D59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8DC43-E26F-CA72-D896-DAECD778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264E-32E2-4D61-A30D-E79C218D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3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3A0C-CBC6-559C-433C-0D8B101A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96132-8C8F-06F7-E00B-BDCA13EA5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7ABEE-63A4-EEF9-2119-63B0BD8E4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25D4F-877F-AE85-E400-AEAC37564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E2F21-3737-3AEB-6B91-026D5BD9E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A2AE3-99C9-C9B4-778C-3504E621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E757-8316-4480-B7EE-00E9E2FE0C7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AEFA2-4B30-7172-FD7B-49535AD8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ECAA4-A438-0794-C3F6-AF7FE920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264E-32E2-4D61-A30D-E79C218D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5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7F7E-25E7-56B3-9DB8-2E599A49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D57B6-0898-2D7A-883A-1879FD31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E757-8316-4480-B7EE-00E9E2FE0C7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3AA3-D35F-DAC7-BA02-6E691DB5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B830A-5B15-A659-A6DC-98CAD608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264E-32E2-4D61-A30D-E79C218D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D07FB-12CC-1B7E-1734-69251187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E757-8316-4480-B7EE-00E9E2FE0C7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73DC6-C4C7-731E-2A23-CD6160C2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403C4-4524-B199-7422-7AC16563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264E-32E2-4D61-A30D-E79C218D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1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E65C-DE6E-6898-5F5A-A49467E5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4336-BD65-5D79-958F-A07B5FF0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E63DB-E929-E509-8D05-3DE8EA674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AD9CD-7D0C-B095-C348-121386F1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E757-8316-4480-B7EE-00E9E2FE0C7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9DC3B-AAFB-4D06-9291-98004026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7BA3A-5637-7D7C-D3AC-3CEA9A18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264E-32E2-4D61-A30D-E79C218D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4112-E6A8-1B60-8C6A-2BDFEA51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9FE74-EB79-20CD-2A22-3C6B02FDA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7A6C1-2E9F-D5B6-9003-BF4409D48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E2EEC-607E-CB99-3C77-007B8FD1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E757-8316-4480-B7EE-00E9E2FE0C7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74ED9-8DD8-9EEC-96A5-C50FAEC5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55F2F-7DC7-2C17-C5B2-4FBF3BFE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D264E-32E2-4D61-A30D-E79C218D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A6E46-4077-6685-8CC3-E671DFD5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1E72B-8DE6-DD21-ADA2-DF8FCE92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BB70-B342-98EF-A64D-683B3EE09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FE757-8316-4480-B7EE-00E9E2FE0C7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CC74F-4FD0-478F-0CDC-2AE47FD5D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B18CA-97FC-6023-304E-9B92C1523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264E-32E2-4D61-A30D-E79C218D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2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31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NULL"/><Relationship Id="rId7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NULL"/><Relationship Id="rId7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NUL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4F9E-224A-890E-9190-D556B198A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Probabilistic Agents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797B5-1200-D747-5736-BC88E366A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74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9DB7-FF94-9C0C-0ECF-9A09636B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A0BA44-B100-A500-4E3D-DC57A570A991}"/>
              </a:ext>
            </a:extLst>
          </p:cNvPr>
          <p:cNvGraphicFramePr>
            <a:graphicFrameLocks noGrp="1"/>
          </p:cNvGraphicFramePr>
          <p:nvPr/>
        </p:nvGraphicFramePr>
        <p:xfrm>
          <a:off x="1360785" y="4590418"/>
          <a:ext cx="3171840" cy="28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8">
                  <a:extLst>
                    <a:ext uri="{9D8B030D-6E8A-4147-A177-3AD203B41FA5}">
                      <a16:colId xmlns:a16="http://schemas.microsoft.com/office/drawing/2014/main" val="2420216112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725746345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364789138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1976141206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937365630"/>
                    </a:ext>
                  </a:extLst>
                </a:gridCol>
              </a:tblGrid>
              <a:tr h="1447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417008084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8735302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1CFC18-6E01-5875-1AEA-EA8F72460B17}"/>
              </a:ext>
            </a:extLst>
          </p:cNvPr>
          <p:cNvGraphicFramePr>
            <a:graphicFrameLocks noGrp="1"/>
          </p:cNvGraphicFramePr>
          <p:nvPr/>
        </p:nvGraphicFramePr>
        <p:xfrm>
          <a:off x="1360785" y="3735092"/>
          <a:ext cx="3171840" cy="101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8">
                  <a:extLst>
                    <a:ext uri="{9D8B030D-6E8A-4147-A177-3AD203B41FA5}">
                      <a16:colId xmlns:a16="http://schemas.microsoft.com/office/drawing/2014/main" val="1584188924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794977970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688423577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4000313377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037466637"/>
                    </a:ext>
                  </a:extLst>
                </a:gridCol>
              </a:tblGrid>
              <a:tr h="1447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522783430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208670537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854110866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958864102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586325765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4227458551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516178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16A622-1C59-8849-FC06-A6284C11CDD8}"/>
              </a:ext>
            </a:extLst>
          </p:cNvPr>
          <p:cNvGraphicFramePr>
            <a:graphicFrameLocks noGrp="1"/>
          </p:cNvGraphicFramePr>
          <p:nvPr/>
        </p:nvGraphicFramePr>
        <p:xfrm>
          <a:off x="1360785" y="2733014"/>
          <a:ext cx="3171840" cy="115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8">
                  <a:extLst>
                    <a:ext uri="{9D8B030D-6E8A-4147-A177-3AD203B41FA5}">
                      <a16:colId xmlns:a16="http://schemas.microsoft.com/office/drawing/2014/main" val="1373466040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464869240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99923099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1992667634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01861237"/>
                    </a:ext>
                  </a:extLst>
                </a:gridCol>
              </a:tblGrid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Outlook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Temperature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Humidity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Windy?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Play Outside?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14529064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671881031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889235942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70911723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335803998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926984545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247568283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020314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8B55D7-483D-AB83-B110-19AF3B5EE514}"/>
                  </a:ext>
                </a:extLst>
              </p:cNvPr>
              <p:cNvSpPr/>
              <p:nvPr/>
            </p:nvSpPr>
            <p:spPr>
              <a:xfrm>
                <a:off x="5450905" y="3199445"/>
                <a:ext cx="942477" cy="9424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𝑃𝑂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8B55D7-483D-AB83-B110-19AF3B5EE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905" y="3199445"/>
                <a:ext cx="942477" cy="94247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3CA76EF-DB24-9A25-4CD3-6EDD0F82AA3B}"/>
                  </a:ext>
                </a:extLst>
              </p:cNvPr>
              <p:cNvSpPr/>
              <p:nvPr/>
            </p:nvSpPr>
            <p:spPr>
              <a:xfrm>
                <a:off x="7613543" y="897815"/>
                <a:ext cx="1187243" cy="11872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𝑂𝑢𝑡𝑙𝑜𝑜𝑘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𝑃𝑂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3CA76EF-DB24-9A25-4CD3-6EDD0F82A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543" y="897815"/>
                <a:ext cx="1187243" cy="1187243"/>
              </a:xfrm>
              <a:prstGeom prst="ellipse">
                <a:avLst/>
              </a:prstGeom>
              <a:blipFill>
                <a:blip r:embed="rId3"/>
                <a:stretch>
                  <a:fillRect l="-2538" r="-10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9D11B0F-0655-FC4E-AA11-58435DB4CFF2}"/>
                  </a:ext>
                </a:extLst>
              </p:cNvPr>
              <p:cNvSpPr/>
              <p:nvPr/>
            </p:nvSpPr>
            <p:spPr>
              <a:xfrm>
                <a:off x="7664580" y="2355806"/>
                <a:ext cx="1157538" cy="1157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𝑇𝑒𝑚𝑝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𝑃𝑂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9D11B0F-0655-FC4E-AA11-58435DB4C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580" y="2355806"/>
                <a:ext cx="1157538" cy="115753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53672EB-C4F3-67DF-3D49-D7E159EFEFCA}"/>
                  </a:ext>
                </a:extLst>
              </p:cNvPr>
              <p:cNvSpPr/>
              <p:nvPr/>
            </p:nvSpPr>
            <p:spPr>
              <a:xfrm>
                <a:off x="7666514" y="3668497"/>
                <a:ext cx="1388727" cy="13887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𝐻𝑢𝑚𝑖𝑑𝑖𝑡𝑦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𝑃𝑂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53672EB-C4F3-67DF-3D49-D7E159EFE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14" y="3668497"/>
                <a:ext cx="1388727" cy="138872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4A9F109-DE3A-7319-C825-BF636BA11CAD}"/>
                  </a:ext>
                </a:extLst>
              </p:cNvPr>
              <p:cNvSpPr/>
              <p:nvPr/>
            </p:nvSpPr>
            <p:spPr>
              <a:xfrm>
                <a:off x="7782109" y="5272616"/>
                <a:ext cx="1157538" cy="1157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𝑊𝑖𝑛𝑑𝑦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𝑃𝑂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4A9F109-DE3A-7319-C825-BF636BA11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109" y="5272616"/>
                <a:ext cx="1157538" cy="115753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E5D5A9-C44C-07C9-7299-B313DA9697E7}"/>
              </a:ext>
            </a:extLst>
          </p:cNvPr>
          <p:cNvCxnSpPr>
            <a:stCxn id="8" idx="2"/>
            <a:endCxn id="7" idx="6"/>
          </p:cNvCxnSpPr>
          <p:nvPr/>
        </p:nvCxnSpPr>
        <p:spPr>
          <a:xfrm flipH="1">
            <a:off x="6393382" y="1491437"/>
            <a:ext cx="1220161" cy="2179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58F410-1577-3B94-EDDB-D7D7954BED50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>
            <a:off x="6393382" y="2934575"/>
            <a:ext cx="1271198" cy="736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15D846-1226-6E46-8A92-FCAF5662309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 flipV="1">
            <a:off x="6393382" y="3670684"/>
            <a:ext cx="1273132" cy="692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3A0602-8C90-D2FF-7C4B-ED347A058171}"/>
              </a:ext>
            </a:extLst>
          </p:cNvPr>
          <p:cNvCxnSpPr>
            <a:stCxn id="11" idx="2"/>
            <a:endCxn id="7" idx="6"/>
          </p:cNvCxnSpPr>
          <p:nvPr/>
        </p:nvCxnSpPr>
        <p:spPr>
          <a:xfrm flipH="1" flipV="1">
            <a:off x="6393382" y="3670684"/>
            <a:ext cx="1388727" cy="2180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D3D810-FE66-8369-E07A-C884436B4F8B}"/>
              </a:ext>
            </a:extLst>
          </p:cNvPr>
          <p:cNvSpPr txBox="1"/>
          <p:nvPr/>
        </p:nvSpPr>
        <p:spPr>
          <a:xfrm>
            <a:off x="2701929" y="5214825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instance of a Bayesian network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DA1C79-B6D6-E358-5323-CE6022A77396}"/>
              </a:ext>
            </a:extLst>
          </p:cNvPr>
          <p:cNvSpPr/>
          <p:nvPr/>
        </p:nvSpPr>
        <p:spPr>
          <a:xfrm>
            <a:off x="8795657" y="1593669"/>
            <a:ext cx="348510" cy="1027618"/>
          </a:xfrm>
          <a:custGeom>
            <a:avLst/>
            <a:gdLst>
              <a:gd name="connsiteX0" fmla="*/ 0 w 348510"/>
              <a:gd name="connsiteY0" fmla="*/ 0 h 1027618"/>
              <a:gd name="connsiteX1" fmla="*/ 130629 w 348510"/>
              <a:gd name="connsiteY1" fmla="*/ 69668 h 1027618"/>
              <a:gd name="connsiteX2" fmla="*/ 217714 w 348510"/>
              <a:gd name="connsiteY2" fmla="*/ 148045 h 1027618"/>
              <a:gd name="connsiteX3" fmla="*/ 313509 w 348510"/>
              <a:gd name="connsiteY3" fmla="*/ 339634 h 1027618"/>
              <a:gd name="connsiteX4" fmla="*/ 339634 w 348510"/>
              <a:gd name="connsiteY4" fmla="*/ 391885 h 1027618"/>
              <a:gd name="connsiteX5" fmla="*/ 339634 w 348510"/>
              <a:gd name="connsiteY5" fmla="*/ 722811 h 1027618"/>
              <a:gd name="connsiteX6" fmla="*/ 313509 w 348510"/>
              <a:gd name="connsiteY6" fmla="*/ 792480 h 1027618"/>
              <a:gd name="connsiteX7" fmla="*/ 278674 w 348510"/>
              <a:gd name="connsiteY7" fmla="*/ 870857 h 1027618"/>
              <a:gd name="connsiteX8" fmla="*/ 252549 w 348510"/>
              <a:gd name="connsiteY8" fmla="*/ 888274 h 1027618"/>
              <a:gd name="connsiteX9" fmla="*/ 226423 w 348510"/>
              <a:gd name="connsiteY9" fmla="*/ 914400 h 1027618"/>
              <a:gd name="connsiteX10" fmla="*/ 130629 w 348510"/>
              <a:gd name="connsiteY10" fmla="*/ 975360 h 1027618"/>
              <a:gd name="connsiteX11" fmla="*/ 95794 w 348510"/>
              <a:gd name="connsiteY11" fmla="*/ 1010194 h 1027618"/>
              <a:gd name="connsiteX12" fmla="*/ 34834 w 348510"/>
              <a:gd name="connsiteY12" fmla="*/ 1027611 h 102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8510" h="1027618">
                <a:moveTo>
                  <a:pt x="0" y="0"/>
                </a:moveTo>
                <a:cubicBezTo>
                  <a:pt x="71382" y="14275"/>
                  <a:pt x="47952" y="3527"/>
                  <a:pt x="130629" y="69668"/>
                </a:cubicBezTo>
                <a:cubicBezTo>
                  <a:pt x="161125" y="94065"/>
                  <a:pt x="193142" y="117691"/>
                  <a:pt x="217714" y="148045"/>
                </a:cubicBezTo>
                <a:cubicBezTo>
                  <a:pt x="272551" y="215785"/>
                  <a:pt x="280656" y="264542"/>
                  <a:pt x="313509" y="339634"/>
                </a:cubicBezTo>
                <a:cubicBezTo>
                  <a:pt x="321314" y="357474"/>
                  <a:pt x="330926" y="374468"/>
                  <a:pt x="339634" y="391885"/>
                </a:cubicBezTo>
                <a:cubicBezTo>
                  <a:pt x="344708" y="498428"/>
                  <a:pt x="356776" y="615671"/>
                  <a:pt x="339634" y="722811"/>
                </a:cubicBezTo>
                <a:cubicBezTo>
                  <a:pt x="335716" y="747302"/>
                  <a:pt x="322952" y="769546"/>
                  <a:pt x="313509" y="792480"/>
                </a:cubicBezTo>
                <a:cubicBezTo>
                  <a:pt x="302623" y="818916"/>
                  <a:pt x="294023" y="846737"/>
                  <a:pt x="278674" y="870857"/>
                </a:cubicBezTo>
                <a:cubicBezTo>
                  <a:pt x="273055" y="879687"/>
                  <a:pt x="260589" y="881574"/>
                  <a:pt x="252549" y="888274"/>
                </a:cubicBezTo>
                <a:cubicBezTo>
                  <a:pt x="243088" y="896159"/>
                  <a:pt x="236445" y="907242"/>
                  <a:pt x="226423" y="914400"/>
                </a:cubicBezTo>
                <a:cubicBezTo>
                  <a:pt x="195624" y="936399"/>
                  <a:pt x="157392" y="948597"/>
                  <a:pt x="130629" y="975360"/>
                </a:cubicBezTo>
                <a:cubicBezTo>
                  <a:pt x="119017" y="986971"/>
                  <a:pt x="109875" y="1001745"/>
                  <a:pt x="95794" y="1010194"/>
                </a:cubicBezTo>
                <a:cubicBezTo>
                  <a:pt x="65235" y="1028529"/>
                  <a:pt x="58037" y="1027611"/>
                  <a:pt x="34834" y="1027611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B3C375-4253-7C95-F698-5B257C6EA1C4}"/>
              </a:ext>
            </a:extLst>
          </p:cNvPr>
          <p:cNvSpPr/>
          <p:nvPr/>
        </p:nvSpPr>
        <p:spPr>
          <a:xfrm>
            <a:off x="8821783" y="1584960"/>
            <a:ext cx="853440" cy="2229394"/>
          </a:xfrm>
          <a:custGeom>
            <a:avLst/>
            <a:gdLst>
              <a:gd name="connsiteX0" fmla="*/ 0 w 853440"/>
              <a:gd name="connsiteY0" fmla="*/ 0 h 2229394"/>
              <a:gd name="connsiteX1" fmla="*/ 43543 w 853440"/>
              <a:gd name="connsiteY1" fmla="*/ 43543 h 2229394"/>
              <a:gd name="connsiteX2" fmla="*/ 635726 w 853440"/>
              <a:gd name="connsiteY2" fmla="*/ 313509 h 2229394"/>
              <a:gd name="connsiteX3" fmla="*/ 827314 w 853440"/>
              <a:gd name="connsiteY3" fmla="*/ 548640 h 2229394"/>
              <a:gd name="connsiteX4" fmla="*/ 853440 w 853440"/>
              <a:gd name="connsiteY4" fmla="*/ 635726 h 2229394"/>
              <a:gd name="connsiteX5" fmla="*/ 783771 w 853440"/>
              <a:gd name="connsiteY5" fmla="*/ 923109 h 2229394"/>
              <a:gd name="connsiteX6" fmla="*/ 705394 w 853440"/>
              <a:gd name="connsiteY6" fmla="*/ 1097280 h 2229394"/>
              <a:gd name="connsiteX7" fmla="*/ 679268 w 853440"/>
              <a:gd name="connsiteY7" fmla="*/ 1184366 h 2229394"/>
              <a:gd name="connsiteX8" fmla="*/ 661851 w 853440"/>
              <a:gd name="connsiteY8" fmla="*/ 1227909 h 2229394"/>
              <a:gd name="connsiteX9" fmla="*/ 635726 w 853440"/>
              <a:gd name="connsiteY9" fmla="*/ 1262743 h 2229394"/>
              <a:gd name="connsiteX10" fmla="*/ 609600 w 853440"/>
              <a:gd name="connsiteY10" fmla="*/ 1410789 h 2229394"/>
              <a:gd name="connsiteX11" fmla="*/ 592183 w 853440"/>
              <a:gd name="connsiteY11" fmla="*/ 1471749 h 2229394"/>
              <a:gd name="connsiteX12" fmla="*/ 531223 w 853440"/>
              <a:gd name="connsiteY12" fmla="*/ 1619794 h 2229394"/>
              <a:gd name="connsiteX13" fmla="*/ 487680 w 853440"/>
              <a:gd name="connsiteY13" fmla="*/ 1715589 h 2229394"/>
              <a:gd name="connsiteX14" fmla="*/ 435428 w 853440"/>
              <a:gd name="connsiteY14" fmla="*/ 1793966 h 2229394"/>
              <a:gd name="connsiteX15" fmla="*/ 296091 w 853440"/>
              <a:gd name="connsiteY15" fmla="*/ 1968137 h 2229394"/>
              <a:gd name="connsiteX16" fmla="*/ 235131 w 853440"/>
              <a:gd name="connsiteY16" fmla="*/ 2090057 h 2229394"/>
              <a:gd name="connsiteX17" fmla="*/ 217714 w 853440"/>
              <a:gd name="connsiteY17" fmla="*/ 2124891 h 2229394"/>
              <a:gd name="connsiteX18" fmla="*/ 191588 w 853440"/>
              <a:gd name="connsiteY18" fmla="*/ 2159726 h 2229394"/>
              <a:gd name="connsiteX19" fmla="*/ 139337 w 853440"/>
              <a:gd name="connsiteY19" fmla="*/ 2229394 h 222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53440" h="2229394">
                <a:moveTo>
                  <a:pt x="0" y="0"/>
                </a:moveTo>
                <a:cubicBezTo>
                  <a:pt x="14514" y="14514"/>
                  <a:pt x="25134" y="34464"/>
                  <a:pt x="43543" y="43543"/>
                </a:cubicBezTo>
                <a:cubicBezTo>
                  <a:pt x="238109" y="139494"/>
                  <a:pt x="635726" y="313509"/>
                  <a:pt x="635726" y="313509"/>
                </a:cubicBezTo>
                <a:cubicBezTo>
                  <a:pt x="730453" y="408236"/>
                  <a:pt x="767738" y="429488"/>
                  <a:pt x="827314" y="548640"/>
                </a:cubicBezTo>
                <a:cubicBezTo>
                  <a:pt x="840868" y="575747"/>
                  <a:pt x="844731" y="606697"/>
                  <a:pt x="853440" y="635726"/>
                </a:cubicBezTo>
                <a:cubicBezTo>
                  <a:pt x="828254" y="795234"/>
                  <a:pt x="840166" y="786150"/>
                  <a:pt x="783771" y="923109"/>
                </a:cubicBezTo>
                <a:cubicBezTo>
                  <a:pt x="759531" y="981978"/>
                  <a:pt x="722884" y="1036065"/>
                  <a:pt x="705394" y="1097280"/>
                </a:cubicBezTo>
                <a:cubicBezTo>
                  <a:pt x="699624" y="1117475"/>
                  <a:pt x="688505" y="1159733"/>
                  <a:pt x="679268" y="1184366"/>
                </a:cubicBezTo>
                <a:cubicBezTo>
                  <a:pt x="673779" y="1199003"/>
                  <a:pt x="669443" y="1214244"/>
                  <a:pt x="661851" y="1227909"/>
                </a:cubicBezTo>
                <a:cubicBezTo>
                  <a:pt x="654802" y="1240597"/>
                  <a:pt x="644434" y="1251132"/>
                  <a:pt x="635726" y="1262743"/>
                </a:cubicBezTo>
                <a:cubicBezTo>
                  <a:pt x="626886" y="1324622"/>
                  <a:pt x="625194" y="1344515"/>
                  <a:pt x="609600" y="1410789"/>
                </a:cubicBezTo>
                <a:cubicBezTo>
                  <a:pt x="604760" y="1431360"/>
                  <a:pt x="599603" y="1451961"/>
                  <a:pt x="592183" y="1471749"/>
                </a:cubicBezTo>
                <a:cubicBezTo>
                  <a:pt x="573444" y="1521719"/>
                  <a:pt x="552246" y="1570741"/>
                  <a:pt x="531223" y="1619794"/>
                </a:cubicBezTo>
                <a:cubicBezTo>
                  <a:pt x="517406" y="1652034"/>
                  <a:pt x="507137" y="1686404"/>
                  <a:pt x="487680" y="1715589"/>
                </a:cubicBezTo>
                <a:cubicBezTo>
                  <a:pt x="470263" y="1741715"/>
                  <a:pt x="454405" y="1768951"/>
                  <a:pt x="435428" y="1793966"/>
                </a:cubicBezTo>
                <a:cubicBezTo>
                  <a:pt x="390492" y="1853199"/>
                  <a:pt x="326287" y="1900196"/>
                  <a:pt x="296091" y="1968137"/>
                </a:cubicBezTo>
                <a:cubicBezTo>
                  <a:pt x="233947" y="2107963"/>
                  <a:pt x="288065" y="1994775"/>
                  <a:pt x="235131" y="2090057"/>
                </a:cubicBezTo>
                <a:cubicBezTo>
                  <a:pt x="228826" y="2101405"/>
                  <a:pt x="224594" y="2113882"/>
                  <a:pt x="217714" y="2124891"/>
                </a:cubicBezTo>
                <a:cubicBezTo>
                  <a:pt x="210021" y="2137199"/>
                  <a:pt x="199281" y="2147418"/>
                  <a:pt x="191588" y="2159726"/>
                </a:cubicBezTo>
                <a:cubicBezTo>
                  <a:pt x="150321" y="2225754"/>
                  <a:pt x="204230" y="2164501"/>
                  <a:pt x="139337" y="222939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FC76A66-D657-044A-CE93-50F14BA7A1DB}"/>
              </a:ext>
            </a:extLst>
          </p:cNvPr>
          <p:cNvSpPr/>
          <p:nvPr/>
        </p:nvSpPr>
        <p:spPr>
          <a:xfrm>
            <a:off x="8804366" y="1584960"/>
            <a:ext cx="2300873" cy="3927577"/>
          </a:xfrm>
          <a:custGeom>
            <a:avLst/>
            <a:gdLst>
              <a:gd name="connsiteX0" fmla="*/ 0 w 2300873"/>
              <a:gd name="connsiteY0" fmla="*/ 0 h 3927577"/>
              <a:gd name="connsiteX1" fmla="*/ 43543 w 2300873"/>
              <a:gd name="connsiteY1" fmla="*/ 8709 h 3927577"/>
              <a:gd name="connsiteX2" fmla="*/ 1236617 w 2300873"/>
              <a:gd name="connsiteY2" fmla="*/ 374469 h 3927577"/>
              <a:gd name="connsiteX3" fmla="*/ 1628503 w 2300873"/>
              <a:gd name="connsiteY3" fmla="*/ 653143 h 3927577"/>
              <a:gd name="connsiteX4" fmla="*/ 2142308 w 2300873"/>
              <a:gd name="connsiteY4" fmla="*/ 1323703 h 3927577"/>
              <a:gd name="connsiteX5" fmla="*/ 2238103 w 2300873"/>
              <a:gd name="connsiteY5" fmla="*/ 1593669 h 3927577"/>
              <a:gd name="connsiteX6" fmla="*/ 2290354 w 2300873"/>
              <a:gd name="connsiteY6" fmla="*/ 1942011 h 3927577"/>
              <a:gd name="connsiteX7" fmla="*/ 2246811 w 2300873"/>
              <a:gd name="connsiteY7" fmla="*/ 2368731 h 3927577"/>
              <a:gd name="connsiteX8" fmla="*/ 1863634 w 2300873"/>
              <a:gd name="connsiteY8" fmla="*/ 2995749 h 3927577"/>
              <a:gd name="connsiteX9" fmla="*/ 1680754 w 2300873"/>
              <a:gd name="connsiteY9" fmla="*/ 3178629 h 3927577"/>
              <a:gd name="connsiteX10" fmla="*/ 1428205 w 2300873"/>
              <a:gd name="connsiteY10" fmla="*/ 3370217 h 3927577"/>
              <a:gd name="connsiteX11" fmla="*/ 1288868 w 2300873"/>
              <a:gd name="connsiteY11" fmla="*/ 3500846 h 3927577"/>
              <a:gd name="connsiteX12" fmla="*/ 896983 w 2300873"/>
              <a:gd name="connsiteY12" fmla="*/ 3701143 h 3927577"/>
              <a:gd name="connsiteX13" fmla="*/ 748937 w 2300873"/>
              <a:gd name="connsiteY13" fmla="*/ 3762103 h 3927577"/>
              <a:gd name="connsiteX14" fmla="*/ 548640 w 2300873"/>
              <a:gd name="connsiteY14" fmla="*/ 3866606 h 3927577"/>
              <a:gd name="connsiteX15" fmla="*/ 313508 w 2300873"/>
              <a:gd name="connsiteY15" fmla="*/ 3910149 h 3927577"/>
              <a:gd name="connsiteX16" fmla="*/ 287383 w 2300873"/>
              <a:gd name="connsiteY16" fmla="*/ 3918857 h 3927577"/>
              <a:gd name="connsiteX17" fmla="*/ 243840 w 2300873"/>
              <a:gd name="connsiteY17" fmla="*/ 3927566 h 392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00873" h="3927577">
                <a:moveTo>
                  <a:pt x="0" y="0"/>
                </a:moveTo>
                <a:cubicBezTo>
                  <a:pt x="14514" y="2903"/>
                  <a:pt x="29376" y="4419"/>
                  <a:pt x="43543" y="8709"/>
                </a:cubicBezTo>
                <a:lnTo>
                  <a:pt x="1236617" y="374469"/>
                </a:lnTo>
                <a:cubicBezTo>
                  <a:pt x="1367246" y="467360"/>
                  <a:pt x="1510942" y="544184"/>
                  <a:pt x="1628503" y="653143"/>
                </a:cubicBezTo>
                <a:cubicBezTo>
                  <a:pt x="1743397" y="759630"/>
                  <a:pt x="2052299" y="1149141"/>
                  <a:pt x="2142308" y="1323703"/>
                </a:cubicBezTo>
                <a:cubicBezTo>
                  <a:pt x="2186068" y="1408571"/>
                  <a:pt x="2206171" y="1503680"/>
                  <a:pt x="2238103" y="1593669"/>
                </a:cubicBezTo>
                <a:cubicBezTo>
                  <a:pt x="2255520" y="1709783"/>
                  <a:pt x="2277782" y="1825273"/>
                  <a:pt x="2290354" y="1942011"/>
                </a:cubicBezTo>
                <a:cubicBezTo>
                  <a:pt x="2306327" y="2090328"/>
                  <a:pt x="2312335" y="2228830"/>
                  <a:pt x="2246811" y="2368731"/>
                </a:cubicBezTo>
                <a:cubicBezTo>
                  <a:pt x="2176657" y="2518519"/>
                  <a:pt x="2010102" y="2832049"/>
                  <a:pt x="1863634" y="2995749"/>
                </a:cubicBezTo>
                <a:cubicBezTo>
                  <a:pt x="1806149" y="3059997"/>
                  <a:pt x="1746118" y="3122416"/>
                  <a:pt x="1680754" y="3178629"/>
                </a:cubicBezTo>
                <a:cubicBezTo>
                  <a:pt x="1600640" y="3247527"/>
                  <a:pt x="1509824" y="3303108"/>
                  <a:pt x="1428205" y="3370217"/>
                </a:cubicBezTo>
                <a:cubicBezTo>
                  <a:pt x="1379029" y="3410651"/>
                  <a:pt x="1339974" y="3462881"/>
                  <a:pt x="1288868" y="3500846"/>
                </a:cubicBezTo>
                <a:cubicBezTo>
                  <a:pt x="1194998" y="3570578"/>
                  <a:pt x="994060" y="3658248"/>
                  <a:pt x="896983" y="3701143"/>
                </a:cubicBezTo>
                <a:cubicBezTo>
                  <a:pt x="848168" y="3722713"/>
                  <a:pt x="796959" y="3738820"/>
                  <a:pt x="748937" y="3762103"/>
                </a:cubicBezTo>
                <a:cubicBezTo>
                  <a:pt x="697352" y="3787114"/>
                  <a:pt x="614182" y="3846124"/>
                  <a:pt x="548640" y="3866606"/>
                </a:cubicBezTo>
                <a:cubicBezTo>
                  <a:pt x="496744" y="3882824"/>
                  <a:pt x="341896" y="3904742"/>
                  <a:pt x="313508" y="3910149"/>
                </a:cubicBezTo>
                <a:cubicBezTo>
                  <a:pt x="304491" y="3911867"/>
                  <a:pt x="296209" y="3916335"/>
                  <a:pt x="287383" y="3918857"/>
                </a:cubicBezTo>
                <a:cubicBezTo>
                  <a:pt x="254437" y="3928270"/>
                  <a:pt x="263376" y="3927566"/>
                  <a:pt x="243840" y="392756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44B4786-5D22-A507-4366-76AF357BE9B7}"/>
              </a:ext>
            </a:extLst>
          </p:cNvPr>
          <p:cNvSpPr/>
          <p:nvPr/>
        </p:nvSpPr>
        <p:spPr>
          <a:xfrm>
            <a:off x="8839200" y="2873829"/>
            <a:ext cx="374469" cy="975360"/>
          </a:xfrm>
          <a:custGeom>
            <a:avLst/>
            <a:gdLst>
              <a:gd name="connsiteX0" fmla="*/ 0 w 374469"/>
              <a:gd name="connsiteY0" fmla="*/ 0 h 975360"/>
              <a:gd name="connsiteX1" fmla="*/ 104503 w 374469"/>
              <a:gd name="connsiteY1" fmla="*/ 78377 h 975360"/>
              <a:gd name="connsiteX2" fmla="*/ 209006 w 374469"/>
              <a:gd name="connsiteY2" fmla="*/ 217714 h 975360"/>
              <a:gd name="connsiteX3" fmla="*/ 330926 w 374469"/>
              <a:gd name="connsiteY3" fmla="*/ 391885 h 975360"/>
              <a:gd name="connsiteX4" fmla="*/ 365760 w 374469"/>
              <a:gd name="connsiteY4" fmla="*/ 496388 h 975360"/>
              <a:gd name="connsiteX5" fmla="*/ 374469 w 374469"/>
              <a:gd name="connsiteY5" fmla="*/ 548640 h 975360"/>
              <a:gd name="connsiteX6" fmla="*/ 357051 w 374469"/>
              <a:gd name="connsiteY6" fmla="*/ 696685 h 975360"/>
              <a:gd name="connsiteX7" fmla="*/ 252549 w 374469"/>
              <a:gd name="connsiteY7" fmla="*/ 818605 h 975360"/>
              <a:gd name="connsiteX8" fmla="*/ 174171 w 374469"/>
              <a:gd name="connsiteY8" fmla="*/ 896982 h 975360"/>
              <a:gd name="connsiteX9" fmla="*/ 156754 w 374469"/>
              <a:gd name="connsiteY9" fmla="*/ 931817 h 975360"/>
              <a:gd name="connsiteX10" fmla="*/ 130629 w 374469"/>
              <a:gd name="connsiteY10" fmla="*/ 940525 h 975360"/>
              <a:gd name="connsiteX11" fmla="*/ 95794 w 374469"/>
              <a:gd name="connsiteY11" fmla="*/ 975360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4469" h="975360">
                <a:moveTo>
                  <a:pt x="0" y="0"/>
                </a:moveTo>
                <a:cubicBezTo>
                  <a:pt x="41328" y="24796"/>
                  <a:pt x="70480" y="38982"/>
                  <a:pt x="104503" y="78377"/>
                </a:cubicBezTo>
                <a:cubicBezTo>
                  <a:pt x="142450" y="122316"/>
                  <a:pt x="174449" y="171062"/>
                  <a:pt x="209006" y="217714"/>
                </a:cubicBezTo>
                <a:cubicBezTo>
                  <a:pt x="214142" y="224648"/>
                  <a:pt x="322779" y="371518"/>
                  <a:pt x="330926" y="391885"/>
                </a:cubicBezTo>
                <a:cubicBezTo>
                  <a:pt x="348892" y="436800"/>
                  <a:pt x="353917" y="445069"/>
                  <a:pt x="365760" y="496388"/>
                </a:cubicBezTo>
                <a:cubicBezTo>
                  <a:pt x="369731" y="513593"/>
                  <a:pt x="371566" y="531223"/>
                  <a:pt x="374469" y="548640"/>
                </a:cubicBezTo>
                <a:cubicBezTo>
                  <a:pt x="368663" y="597988"/>
                  <a:pt x="369594" y="648605"/>
                  <a:pt x="357051" y="696685"/>
                </a:cubicBezTo>
                <a:cubicBezTo>
                  <a:pt x="347149" y="734641"/>
                  <a:pt x="269321" y="799437"/>
                  <a:pt x="252549" y="818605"/>
                </a:cubicBezTo>
                <a:cubicBezTo>
                  <a:pt x="181199" y="900147"/>
                  <a:pt x="232134" y="877663"/>
                  <a:pt x="174171" y="896982"/>
                </a:cubicBezTo>
                <a:cubicBezTo>
                  <a:pt x="168365" y="908594"/>
                  <a:pt x="165934" y="922637"/>
                  <a:pt x="156754" y="931817"/>
                </a:cubicBezTo>
                <a:cubicBezTo>
                  <a:pt x="150263" y="938308"/>
                  <a:pt x="138839" y="936420"/>
                  <a:pt x="130629" y="940525"/>
                </a:cubicBezTo>
                <a:cubicBezTo>
                  <a:pt x="102605" y="954537"/>
                  <a:pt x="107011" y="952926"/>
                  <a:pt x="95794" y="97536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BF05C73-2484-5684-E5C3-043173FCF09D}"/>
              </a:ext>
            </a:extLst>
          </p:cNvPr>
          <p:cNvSpPr/>
          <p:nvPr/>
        </p:nvSpPr>
        <p:spPr>
          <a:xfrm>
            <a:off x="8856617" y="2891246"/>
            <a:ext cx="879566" cy="2638697"/>
          </a:xfrm>
          <a:custGeom>
            <a:avLst/>
            <a:gdLst>
              <a:gd name="connsiteX0" fmla="*/ 0 w 879566"/>
              <a:gd name="connsiteY0" fmla="*/ 0 h 2638697"/>
              <a:gd name="connsiteX1" fmla="*/ 409303 w 879566"/>
              <a:gd name="connsiteY1" fmla="*/ 409303 h 2638697"/>
              <a:gd name="connsiteX2" fmla="*/ 818606 w 879566"/>
              <a:gd name="connsiteY2" fmla="*/ 975360 h 2638697"/>
              <a:gd name="connsiteX3" fmla="*/ 879566 w 879566"/>
              <a:gd name="connsiteY3" fmla="*/ 1158240 h 2638697"/>
              <a:gd name="connsiteX4" fmla="*/ 801189 w 879566"/>
              <a:gd name="connsiteY4" fmla="*/ 1541417 h 2638697"/>
              <a:gd name="connsiteX5" fmla="*/ 722812 w 879566"/>
              <a:gd name="connsiteY5" fmla="*/ 1645920 h 2638697"/>
              <a:gd name="connsiteX6" fmla="*/ 687977 w 879566"/>
              <a:gd name="connsiteY6" fmla="*/ 1724297 h 2638697"/>
              <a:gd name="connsiteX7" fmla="*/ 592183 w 879566"/>
              <a:gd name="connsiteY7" fmla="*/ 1872343 h 2638697"/>
              <a:gd name="connsiteX8" fmla="*/ 426720 w 879566"/>
              <a:gd name="connsiteY8" fmla="*/ 2246811 h 2638697"/>
              <a:gd name="connsiteX9" fmla="*/ 374469 w 879566"/>
              <a:gd name="connsiteY9" fmla="*/ 2333897 h 2638697"/>
              <a:gd name="connsiteX10" fmla="*/ 304800 w 879566"/>
              <a:gd name="connsiteY10" fmla="*/ 2394857 h 2638697"/>
              <a:gd name="connsiteX11" fmla="*/ 226423 w 879566"/>
              <a:gd name="connsiteY11" fmla="*/ 2481943 h 2638697"/>
              <a:gd name="connsiteX12" fmla="*/ 165463 w 879566"/>
              <a:gd name="connsiteY12" fmla="*/ 2534194 h 2638697"/>
              <a:gd name="connsiteX13" fmla="*/ 113212 w 879566"/>
              <a:gd name="connsiteY13" fmla="*/ 2586445 h 2638697"/>
              <a:gd name="connsiteX14" fmla="*/ 87086 w 879566"/>
              <a:gd name="connsiteY14" fmla="*/ 2621280 h 2638697"/>
              <a:gd name="connsiteX15" fmla="*/ 52252 w 879566"/>
              <a:gd name="connsiteY15" fmla="*/ 2638697 h 26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79566" h="2638697">
                <a:moveTo>
                  <a:pt x="0" y="0"/>
                </a:moveTo>
                <a:cubicBezTo>
                  <a:pt x="183067" y="109837"/>
                  <a:pt x="155869" y="88287"/>
                  <a:pt x="409303" y="409303"/>
                </a:cubicBezTo>
                <a:cubicBezTo>
                  <a:pt x="538012" y="572334"/>
                  <a:pt x="720851" y="779850"/>
                  <a:pt x="818606" y="975360"/>
                </a:cubicBezTo>
                <a:cubicBezTo>
                  <a:pt x="847343" y="1032834"/>
                  <a:pt x="859246" y="1097280"/>
                  <a:pt x="879566" y="1158240"/>
                </a:cubicBezTo>
                <a:cubicBezTo>
                  <a:pt x="875360" y="1183477"/>
                  <a:pt x="838119" y="1467557"/>
                  <a:pt x="801189" y="1541417"/>
                </a:cubicBezTo>
                <a:cubicBezTo>
                  <a:pt x="781716" y="1580363"/>
                  <a:pt x="745731" y="1608897"/>
                  <a:pt x="722812" y="1645920"/>
                </a:cubicBezTo>
                <a:cubicBezTo>
                  <a:pt x="707764" y="1670229"/>
                  <a:pt x="702264" y="1699533"/>
                  <a:pt x="687977" y="1724297"/>
                </a:cubicBezTo>
                <a:cubicBezTo>
                  <a:pt x="658604" y="1775210"/>
                  <a:pt x="610097" y="1816361"/>
                  <a:pt x="592183" y="1872343"/>
                </a:cubicBezTo>
                <a:cubicBezTo>
                  <a:pt x="502630" y="2152195"/>
                  <a:pt x="563228" y="2021973"/>
                  <a:pt x="426720" y="2246811"/>
                </a:cubicBezTo>
                <a:cubicBezTo>
                  <a:pt x="409151" y="2275748"/>
                  <a:pt x="399946" y="2311605"/>
                  <a:pt x="374469" y="2333897"/>
                </a:cubicBezTo>
                <a:cubicBezTo>
                  <a:pt x="351246" y="2354217"/>
                  <a:pt x="326620" y="2373037"/>
                  <a:pt x="304800" y="2394857"/>
                </a:cubicBezTo>
                <a:cubicBezTo>
                  <a:pt x="165503" y="2534154"/>
                  <a:pt x="384309" y="2337215"/>
                  <a:pt x="226423" y="2481943"/>
                </a:cubicBezTo>
                <a:cubicBezTo>
                  <a:pt x="206695" y="2500027"/>
                  <a:pt x="185129" y="2516041"/>
                  <a:pt x="165463" y="2534194"/>
                </a:cubicBezTo>
                <a:cubicBezTo>
                  <a:pt x="147364" y="2550901"/>
                  <a:pt x="129689" y="2568137"/>
                  <a:pt x="113212" y="2586445"/>
                </a:cubicBezTo>
                <a:cubicBezTo>
                  <a:pt x="103502" y="2597234"/>
                  <a:pt x="98106" y="2611834"/>
                  <a:pt x="87086" y="2621280"/>
                </a:cubicBezTo>
                <a:cubicBezTo>
                  <a:pt x="77229" y="2629729"/>
                  <a:pt x="52252" y="2638697"/>
                  <a:pt x="52252" y="263869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89A820E-3DAA-6733-C617-30ABA1C58FA7}"/>
              </a:ext>
            </a:extLst>
          </p:cNvPr>
          <p:cNvSpPr/>
          <p:nvPr/>
        </p:nvSpPr>
        <p:spPr>
          <a:xfrm>
            <a:off x="9013371" y="4380411"/>
            <a:ext cx="296092" cy="1010195"/>
          </a:xfrm>
          <a:custGeom>
            <a:avLst/>
            <a:gdLst>
              <a:gd name="connsiteX0" fmla="*/ 95795 w 296092"/>
              <a:gd name="connsiteY0" fmla="*/ 0 h 1010195"/>
              <a:gd name="connsiteX1" fmla="*/ 139338 w 296092"/>
              <a:gd name="connsiteY1" fmla="*/ 34835 h 1010195"/>
              <a:gd name="connsiteX2" fmla="*/ 252549 w 296092"/>
              <a:gd name="connsiteY2" fmla="*/ 226423 h 1010195"/>
              <a:gd name="connsiteX3" fmla="*/ 296092 w 296092"/>
              <a:gd name="connsiteY3" fmla="*/ 383178 h 1010195"/>
              <a:gd name="connsiteX4" fmla="*/ 287383 w 296092"/>
              <a:gd name="connsiteY4" fmla="*/ 609600 h 1010195"/>
              <a:gd name="connsiteX5" fmla="*/ 226423 w 296092"/>
              <a:gd name="connsiteY5" fmla="*/ 740229 h 1010195"/>
              <a:gd name="connsiteX6" fmla="*/ 191589 w 296092"/>
              <a:gd name="connsiteY6" fmla="*/ 809898 h 1010195"/>
              <a:gd name="connsiteX7" fmla="*/ 139338 w 296092"/>
              <a:gd name="connsiteY7" fmla="*/ 862149 h 1010195"/>
              <a:gd name="connsiteX8" fmla="*/ 104503 w 296092"/>
              <a:gd name="connsiteY8" fmla="*/ 914400 h 1010195"/>
              <a:gd name="connsiteX9" fmla="*/ 52252 w 296092"/>
              <a:gd name="connsiteY9" fmla="*/ 966652 h 1010195"/>
              <a:gd name="connsiteX10" fmla="*/ 0 w 296092"/>
              <a:gd name="connsiteY10" fmla="*/ 1010195 h 101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092" h="1010195">
                <a:moveTo>
                  <a:pt x="95795" y="0"/>
                </a:moveTo>
                <a:cubicBezTo>
                  <a:pt x="110309" y="11612"/>
                  <a:pt x="126690" y="21214"/>
                  <a:pt x="139338" y="34835"/>
                </a:cubicBezTo>
                <a:cubicBezTo>
                  <a:pt x="199085" y="99178"/>
                  <a:pt x="228711" y="140606"/>
                  <a:pt x="252549" y="226423"/>
                </a:cubicBezTo>
                <a:lnTo>
                  <a:pt x="296092" y="383178"/>
                </a:lnTo>
                <a:cubicBezTo>
                  <a:pt x="293189" y="458652"/>
                  <a:pt x="294433" y="534400"/>
                  <a:pt x="287383" y="609600"/>
                </a:cubicBezTo>
                <a:cubicBezTo>
                  <a:pt x="283655" y="649361"/>
                  <a:pt x="241213" y="712292"/>
                  <a:pt x="226423" y="740229"/>
                </a:cubicBezTo>
                <a:cubicBezTo>
                  <a:pt x="214275" y="763176"/>
                  <a:pt x="206680" y="788770"/>
                  <a:pt x="191589" y="809898"/>
                </a:cubicBezTo>
                <a:cubicBezTo>
                  <a:pt x="177272" y="829941"/>
                  <a:pt x="155107" y="843227"/>
                  <a:pt x="139338" y="862149"/>
                </a:cubicBezTo>
                <a:cubicBezTo>
                  <a:pt x="125937" y="878230"/>
                  <a:pt x="117904" y="898319"/>
                  <a:pt x="104503" y="914400"/>
                </a:cubicBezTo>
                <a:cubicBezTo>
                  <a:pt x="88734" y="933322"/>
                  <a:pt x="68730" y="948343"/>
                  <a:pt x="52252" y="966652"/>
                </a:cubicBezTo>
                <a:cubicBezTo>
                  <a:pt x="11581" y="1011842"/>
                  <a:pt x="45611" y="994991"/>
                  <a:pt x="0" y="101019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3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20" grpId="0"/>
      <p:bldP spid="14" grpId="0" animBg="1"/>
      <p:bldP spid="16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4369-1760-6F1B-CA47-37D8522B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Hard Part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F022C-4687-BA34-8F37-B1276BCF6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301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Need to learn two things: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b="0" dirty="0">
                    <a:latin typeface="Cambria Math" panose="02040503050406030204" pitchFamily="18" charset="0"/>
                  </a:rPr>
                  <a:t>Easy: just count!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Hard, need to learn a joint distribution: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𝑂𝑢𝑡𝑙𝑜𝑜𝑘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𝑇𝑒𝑚𝑝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𝐻𝑢𝑚𝑖𝑑𝑖𝑡𝑦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𝑊𝑖𝑛𝑑𝑦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pPr lvl="3"/>
                <a:r>
                  <a:rPr lang="en-US" dirty="0"/>
                  <a:t>In general:</a:t>
                </a:r>
              </a:p>
              <a:p>
                <a:pPr lvl="4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4"/>
                <a:endParaRPr lang="en-US" dirty="0"/>
              </a:p>
              <a:p>
                <a:r>
                  <a:rPr lang="en-US" dirty="0"/>
                  <a:t>What should we do?</a:t>
                </a:r>
              </a:p>
              <a:p>
                <a:pPr lvl="1"/>
                <a:r>
                  <a:rPr lang="en-US" dirty="0"/>
                  <a:t>Naïve Bayes part:</a:t>
                </a:r>
              </a:p>
              <a:p>
                <a:pPr lvl="2"/>
                <a:r>
                  <a:rPr lang="en-US" dirty="0"/>
                  <a:t>Assume features are conditionally independent</a:t>
                </a:r>
              </a:p>
              <a:p>
                <a:pPr lvl="3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3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F022C-4687-BA34-8F37-B1276BCF6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30198"/>
              </a:xfrm>
              <a:blipFill>
                <a:blip r:embed="rId2"/>
                <a:stretch>
                  <a:fillRect l="-1043" t="-2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3F6BD-3763-03C7-6F82-7C3815056095}"/>
              </a:ext>
            </a:extLst>
          </p:cNvPr>
          <p:cNvGraphicFramePr>
            <a:graphicFrameLocks noGrp="1"/>
          </p:cNvGraphicFramePr>
          <p:nvPr/>
        </p:nvGraphicFramePr>
        <p:xfrm>
          <a:off x="6432605" y="1959581"/>
          <a:ext cx="3171840" cy="28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8">
                  <a:extLst>
                    <a:ext uri="{9D8B030D-6E8A-4147-A177-3AD203B41FA5}">
                      <a16:colId xmlns:a16="http://schemas.microsoft.com/office/drawing/2014/main" val="2420216112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725746345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364789138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1976141206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937365630"/>
                    </a:ext>
                  </a:extLst>
                </a:gridCol>
              </a:tblGrid>
              <a:tr h="1447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417008084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8735302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D6D63-B37C-64D3-4B73-613237942720}"/>
              </a:ext>
            </a:extLst>
          </p:cNvPr>
          <p:cNvGraphicFramePr>
            <a:graphicFrameLocks noGrp="1"/>
          </p:cNvGraphicFramePr>
          <p:nvPr/>
        </p:nvGraphicFramePr>
        <p:xfrm>
          <a:off x="6432605" y="1104255"/>
          <a:ext cx="3171840" cy="101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8">
                  <a:extLst>
                    <a:ext uri="{9D8B030D-6E8A-4147-A177-3AD203B41FA5}">
                      <a16:colId xmlns:a16="http://schemas.microsoft.com/office/drawing/2014/main" val="1584188924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794977970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688423577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4000313377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037466637"/>
                    </a:ext>
                  </a:extLst>
                </a:gridCol>
              </a:tblGrid>
              <a:tr h="1447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522783430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208670537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854110866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958864102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586325765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4227458551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516178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AF5277-812C-3503-60E3-DA7793CA7B40}"/>
              </a:ext>
            </a:extLst>
          </p:cNvPr>
          <p:cNvGraphicFramePr>
            <a:graphicFrameLocks noGrp="1"/>
          </p:cNvGraphicFramePr>
          <p:nvPr/>
        </p:nvGraphicFramePr>
        <p:xfrm>
          <a:off x="6432605" y="102177"/>
          <a:ext cx="3171840" cy="115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8">
                  <a:extLst>
                    <a:ext uri="{9D8B030D-6E8A-4147-A177-3AD203B41FA5}">
                      <a16:colId xmlns:a16="http://schemas.microsoft.com/office/drawing/2014/main" val="1373466040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464869240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99923099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1992667634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01861237"/>
                    </a:ext>
                  </a:extLst>
                </a:gridCol>
              </a:tblGrid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Outlook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Temperature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Humidity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Windy?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Play Outside?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14529064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671881031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889235942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70911723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335803998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926984545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247568283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02031422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C83CB02-4BF9-FE6F-8059-C41FC0FB3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723946"/>
              </p:ext>
            </p:extLst>
          </p:nvPr>
        </p:nvGraphicFramePr>
        <p:xfrm>
          <a:off x="7357819" y="2493893"/>
          <a:ext cx="2561096" cy="92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548">
                  <a:extLst>
                    <a:ext uri="{9D8B030D-6E8A-4147-A177-3AD203B41FA5}">
                      <a16:colId xmlns:a16="http://schemas.microsoft.com/office/drawing/2014/main" val="3260402522"/>
                    </a:ext>
                  </a:extLst>
                </a:gridCol>
                <a:gridCol w="1280548">
                  <a:extLst>
                    <a:ext uri="{9D8B030D-6E8A-4147-A177-3AD203B41FA5}">
                      <a16:colId xmlns:a16="http://schemas.microsoft.com/office/drawing/2014/main" val="3293081439"/>
                    </a:ext>
                  </a:extLst>
                </a:gridCol>
              </a:tblGrid>
              <a:tr h="362788">
                <a:tc>
                  <a:txBody>
                    <a:bodyPr/>
                    <a:lstStyle/>
                    <a:p>
                      <a:r>
                        <a:rPr lang="en-US" sz="1200" dirty="0"/>
                        <a:t>Play Outside?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</a:t>
                      </a:r>
                      <a:r>
                        <a:rPr lang="en-US" sz="1200" dirty="0"/>
                        <a:t>[PO=y]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56119"/>
                  </a:ext>
                </a:extLst>
              </a:tr>
              <a:tr h="280577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55814"/>
                  </a:ext>
                </a:extLst>
              </a:tr>
              <a:tr h="280577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09878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5B2CC903-AFE5-923A-5480-457D7775FC99}"/>
              </a:ext>
            </a:extLst>
          </p:cNvPr>
          <p:cNvGrpSpPr/>
          <p:nvPr/>
        </p:nvGrpSpPr>
        <p:grpSpPr>
          <a:xfrm>
            <a:off x="8466907" y="1223484"/>
            <a:ext cx="3604336" cy="5532339"/>
            <a:chOff x="7810760" y="3137485"/>
            <a:chExt cx="3604336" cy="55323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205879D5-75B4-3345-1906-5B68186631A5}"/>
                    </a:ext>
                  </a:extLst>
                </p:cNvPr>
                <p:cNvSpPr/>
                <p:nvPr/>
              </p:nvSpPr>
              <p:spPr>
                <a:xfrm>
                  <a:off x="7810760" y="5439115"/>
                  <a:ext cx="942477" cy="94247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𝑃𝑂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205879D5-75B4-3345-1906-5B68186631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0760" y="5439115"/>
                  <a:ext cx="942477" cy="9424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A0AB18D8-626C-7848-7306-0F2856F9F629}"/>
                    </a:ext>
                  </a:extLst>
                </p:cNvPr>
                <p:cNvSpPr/>
                <p:nvPr/>
              </p:nvSpPr>
              <p:spPr>
                <a:xfrm>
                  <a:off x="9973398" y="3137485"/>
                  <a:ext cx="1187243" cy="11872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|"/>
                                <m:ctrl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𝑂𝑢𝑡𝑙𝑜𝑜𝑘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𝑃𝑂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A0AB18D8-626C-7848-7306-0F2856F9F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3398" y="3137485"/>
                  <a:ext cx="1187243" cy="1187243"/>
                </a:xfrm>
                <a:prstGeom prst="ellipse">
                  <a:avLst/>
                </a:prstGeom>
                <a:blipFill>
                  <a:blip r:embed="rId4"/>
                  <a:stretch>
                    <a:fillRect l="-2551" r="-153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194B3F0-BAA9-9F2A-2C75-E30B29FAC91C}"/>
                    </a:ext>
                  </a:extLst>
                </p:cNvPr>
                <p:cNvSpPr/>
                <p:nvPr/>
              </p:nvSpPr>
              <p:spPr>
                <a:xfrm>
                  <a:off x="10024435" y="4595476"/>
                  <a:ext cx="1157538" cy="115753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|"/>
                                <m:ctrl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𝑇𝑒𝑚𝑝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𝑃𝑂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194B3F0-BAA9-9F2A-2C75-E30B29FAC9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4435" y="4595476"/>
                  <a:ext cx="1157538" cy="115753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63B6317-1C57-118A-D03E-AE71C6F00073}"/>
                    </a:ext>
                  </a:extLst>
                </p:cNvPr>
                <p:cNvSpPr/>
                <p:nvPr/>
              </p:nvSpPr>
              <p:spPr>
                <a:xfrm>
                  <a:off x="10026369" y="5908167"/>
                  <a:ext cx="1388727" cy="138872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|"/>
                                <m:ctrl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𝐻𝑢𝑚𝑖𝑑𝑖𝑡𝑦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𝑃𝑂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63B6317-1C57-118A-D03E-AE71C6F000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369" y="5908167"/>
                  <a:ext cx="1388727" cy="138872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08106F1-A94B-0FE0-4A22-28451C3FADFE}"/>
                    </a:ext>
                  </a:extLst>
                </p:cNvPr>
                <p:cNvSpPr/>
                <p:nvPr/>
              </p:nvSpPr>
              <p:spPr>
                <a:xfrm>
                  <a:off x="10141964" y="7512286"/>
                  <a:ext cx="1157538" cy="115753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|"/>
                                <m:ctrlP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𝑊𝑖𝑛𝑑𝑦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𝑃𝑂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08106F1-A94B-0FE0-4A22-28451C3FAD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1964" y="7512286"/>
                  <a:ext cx="1157538" cy="115753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DE7EEB-C119-ED21-27AA-5C35E6840C13}"/>
                </a:ext>
              </a:extLst>
            </p:cNvPr>
            <p:cNvCxnSpPr>
              <a:stCxn id="5" idx="2"/>
              <a:endCxn id="4" idx="6"/>
            </p:cNvCxnSpPr>
            <p:nvPr/>
          </p:nvCxnSpPr>
          <p:spPr>
            <a:xfrm flipH="1">
              <a:off x="8753237" y="3731107"/>
              <a:ext cx="1220161" cy="21792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A6699E6-30E3-34E3-D8CB-311497B5C8D8}"/>
                </a:ext>
              </a:extLst>
            </p:cNvPr>
            <p:cNvCxnSpPr>
              <a:stCxn id="6" idx="2"/>
              <a:endCxn id="4" idx="6"/>
            </p:cNvCxnSpPr>
            <p:nvPr/>
          </p:nvCxnSpPr>
          <p:spPr>
            <a:xfrm flipH="1">
              <a:off x="8753237" y="5174245"/>
              <a:ext cx="1271198" cy="7361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01D7A8-0E6F-1F16-CCAC-CEEF61CB8E50}"/>
                </a:ext>
              </a:extLst>
            </p:cNvPr>
            <p:cNvCxnSpPr>
              <a:cxnSpLocks/>
              <a:stCxn id="10" idx="2"/>
              <a:endCxn id="4" idx="6"/>
            </p:cNvCxnSpPr>
            <p:nvPr/>
          </p:nvCxnSpPr>
          <p:spPr>
            <a:xfrm flipH="1" flipV="1">
              <a:off x="8753237" y="5910354"/>
              <a:ext cx="1273132" cy="6921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C3F142-A817-A3AE-80E0-00B710AFA118}"/>
                </a:ext>
              </a:extLst>
            </p:cNvPr>
            <p:cNvCxnSpPr>
              <a:stCxn id="12" idx="2"/>
              <a:endCxn id="4" idx="6"/>
            </p:cNvCxnSpPr>
            <p:nvPr/>
          </p:nvCxnSpPr>
          <p:spPr>
            <a:xfrm flipH="1" flipV="1">
              <a:off x="8753237" y="5910354"/>
              <a:ext cx="1388727" cy="21807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19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A926-5711-B5D1-A5F3-09EFDB16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F537E5-F357-9B79-447D-FF9D8D2B2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0528"/>
              </a:xfrm>
            </p:spPr>
            <p:txBody>
              <a:bodyPr/>
              <a:lstStyle/>
              <a:p>
                <a:r>
                  <a:rPr lang="en-US" dirty="0"/>
                  <a:t>Since we assumed conditional independence:</a:t>
                </a:r>
              </a:p>
              <a:p>
                <a:pPr lvl="1"/>
                <a:r>
                  <a:rPr lang="en-US" dirty="0"/>
                  <a:t>Only need to focus on one feature at a time!</a:t>
                </a:r>
              </a:p>
              <a:p>
                <a:pPr lvl="1"/>
                <a:r>
                  <a:rPr lang="en-US" dirty="0"/>
                  <a:t>Much easier!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𝑂𝑢𝑡𝑙𝑜𝑜𝑘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𝐻𝑢𝑚𝑖𝑑𝑖𝑡𝑦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𝑇𝑒𝑚𝑝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𝑊𝑖𝑛𝑑𝑦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Be careful!</a:t>
                </a:r>
              </a:p>
              <a:p>
                <a:pPr lvl="1"/>
                <a:r>
                  <a:rPr lang="en-US" dirty="0"/>
                  <a:t>Don’t want 0 probs!</a:t>
                </a:r>
              </a:p>
              <a:p>
                <a:pPr lvl="2"/>
                <a:r>
                  <a:rPr lang="en-US" dirty="0"/>
                  <a:t>Smooth the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F537E5-F357-9B79-447D-FF9D8D2B2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0528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FC0849-8C43-A21B-9DC5-4B542DA04587}"/>
              </a:ext>
            </a:extLst>
          </p:cNvPr>
          <p:cNvGraphicFramePr>
            <a:graphicFrameLocks noGrp="1"/>
          </p:cNvGraphicFramePr>
          <p:nvPr/>
        </p:nvGraphicFramePr>
        <p:xfrm>
          <a:off x="8497754" y="1897588"/>
          <a:ext cx="3171840" cy="28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8">
                  <a:extLst>
                    <a:ext uri="{9D8B030D-6E8A-4147-A177-3AD203B41FA5}">
                      <a16:colId xmlns:a16="http://schemas.microsoft.com/office/drawing/2014/main" val="2420216112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725746345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364789138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1976141206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937365630"/>
                    </a:ext>
                  </a:extLst>
                </a:gridCol>
              </a:tblGrid>
              <a:tr h="1447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417008084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8735302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E484CF-2780-595A-87C8-B26277DFDCEE}"/>
              </a:ext>
            </a:extLst>
          </p:cNvPr>
          <p:cNvGraphicFramePr>
            <a:graphicFrameLocks noGrp="1"/>
          </p:cNvGraphicFramePr>
          <p:nvPr/>
        </p:nvGraphicFramePr>
        <p:xfrm>
          <a:off x="8497754" y="1042262"/>
          <a:ext cx="3171840" cy="101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8">
                  <a:extLst>
                    <a:ext uri="{9D8B030D-6E8A-4147-A177-3AD203B41FA5}">
                      <a16:colId xmlns:a16="http://schemas.microsoft.com/office/drawing/2014/main" val="1584188924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794977970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688423577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4000313377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037466637"/>
                    </a:ext>
                  </a:extLst>
                </a:gridCol>
              </a:tblGrid>
              <a:tr h="1447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522783430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208670537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854110866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958864102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586325765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4227458551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516178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3A8BB7-62AF-76DC-6393-B431F8EBDD6E}"/>
              </a:ext>
            </a:extLst>
          </p:cNvPr>
          <p:cNvGraphicFramePr>
            <a:graphicFrameLocks noGrp="1"/>
          </p:cNvGraphicFramePr>
          <p:nvPr/>
        </p:nvGraphicFramePr>
        <p:xfrm>
          <a:off x="8497754" y="40184"/>
          <a:ext cx="3171840" cy="115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8">
                  <a:extLst>
                    <a:ext uri="{9D8B030D-6E8A-4147-A177-3AD203B41FA5}">
                      <a16:colId xmlns:a16="http://schemas.microsoft.com/office/drawing/2014/main" val="1373466040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2464869240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99923099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1992667634"/>
                    </a:ext>
                  </a:extLst>
                </a:gridCol>
                <a:gridCol w="634368">
                  <a:extLst>
                    <a:ext uri="{9D8B030D-6E8A-4147-A177-3AD203B41FA5}">
                      <a16:colId xmlns:a16="http://schemas.microsoft.com/office/drawing/2014/main" val="301861237"/>
                    </a:ext>
                  </a:extLst>
                </a:gridCol>
              </a:tblGrid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Outlook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Temperature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Humidity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Windy?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Play Outside?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14529064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671881031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889235942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270911723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335803998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926984545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1247568283"/>
                  </a:ext>
                </a:extLst>
              </a:tr>
              <a:tr h="144715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683" marR="35683" marT="17842" marB="17842"/>
                </a:tc>
                <a:extLst>
                  <a:ext uri="{0D108BD9-81ED-4DB2-BD59-A6C34878D82A}">
                    <a16:rowId xmlns:a16="http://schemas.microsoft.com/office/drawing/2014/main" val="302031422"/>
                  </a:ext>
                </a:extLst>
              </a:tr>
            </a:tbl>
          </a:graphicData>
        </a:graphic>
      </p:graphicFrame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7A77CC06-F47D-D84C-EA77-543417BDDC7F}"/>
              </a:ext>
            </a:extLst>
          </p:cNvPr>
          <p:cNvGraphicFramePr>
            <a:graphicFrameLocks noGrp="1"/>
          </p:cNvGraphicFramePr>
          <p:nvPr/>
        </p:nvGraphicFramePr>
        <p:xfrm>
          <a:off x="4986577" y="2692766"/>
          <a:ext cx="4459640" cy="119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023">
                  <a:extLst>
                    <a:ext uri="{9D8B030D-6E8A-4147-A177-3AD203B41FA5}">
                      <a16:colId xmlns:a16="http://schemas.microsoft.com/office/drawing/2014/main" val="3260402522"/>
                    </a:ext>
                  </a:extLst>
                </a:gridCol>
                <a:gridCol w="1700939">
                  <a:extLst>
                    <a:ext uri="{9D8B030D-6E8A-4147-A177-3AD203B41FA5}">
                      <a16:colId xmlns:a16="http://schemas.microsoft.com/office/drawing/2014/main" val="3293081439"/>
                    </a:ext>
                  </a:extLst>
                </a:gridCol>
                <a:gridCol w="1801678">
                  <a:extLst>
                    <a:ext uri="{9D8B030D-6E8A-4147-A177-3AD203B41FA5}">
                      <a16:colId xmlns:a16="http://schemas.microsoft.com/office/drawing/2014/main" val="2553900531"/>
                    </a:ext>
                  </a:extLst>
                </a:gridCol>
              </a:tblGrid>
              <a:tr h="362788">
                <a:tc>
                  <a:txBody>
                    <a:bodyPr/>
                    <a:lstStyle/>
                    <a:p>
                      <a:r>
                        <a:rPr lang="en-US" sz="1200" dirty="0"/>
                        <a:t>Outlook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</a:t>
                      </a:r>
                      <a:r>
                        <a:rPr lang="en-US" sz="1200" dirty="0"/>
                        <a:t>[Outlook = x | Y =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Pr</a:t>
                      </a:r>
                      <a:r>
                        <a:rPr lang="en-US" sz="1200" dirty="0"/>
                        <a:t>[Outlook = x | Y =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56119"/>
                  </a:ext>
                </a:extLst>
              </a:tr>
              <a:tr h="280577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55814"/>
                  </a:ext>
                </a:extLst>
              </a:tr>
              <a:tr h="14028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09878"/>
                  </a:ext>
                </a:extLst>
              </a:tr>
              <a:tr h="14028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80709"/>
                  </a:ext>
                </a:extLst>
              </a:tr>
            </a:tbl>
          </a:graphicData>
        </a:graphic>
      </p:graphicFrame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BF3FE101-C8E6-C012-2DFB-977BC3802A61}"/>
              </a:ext>
            </a:extLst>
          </p:cNvPr>
          <p:cNvGraphicFramePr>
            <a:graphicFrameLocks noGrp="1"/>
          </p:cNvGraphicFramePr>
          <p:nvPr/>
        </p:nvGraphicFramePr>
        <p:xfrm>
          <a:off x="6267934" y="4074980"/>
          <a:ext cx="4459640" cy="923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023">
                  <a:extLst>
                    <a:ext uri="{9D8B030D-6E8A-4147-A177-3AD203B41FA5}">
                      <a16:colId xmlns:a16="http://schemas.microsoft.com/office/drawing/2014/main" val="3260402522"/>
                    </a:ext>
                  </a:extLst>
                </a:gridCol>
                <a:gridCol w="1700939">
                  <a:extLst>
                    <a:ext uri="{9D8B030D-6E8A-4147-A177-3AD203B41FA5}">
                      <a16:colId xmlns:a16="http://schemas.microsoft.com/office/drawing/2014/main" val="3293081439"/>
                    </a:ext>
                  </a:extLst>
                </a:gridCol>
                <a:gridCol w="1801678">
                  <a:extLst>
                    <a:ext uri="{9D8B030D-6E8A-4147-A177-3AD203B41FA5}">
                      <a16:colId xmlns:a16="http://schemas.microsoft.com/office/drawing/2014/main" val="2553900531"/>
                    </a:ext>
                  </a:extLst>
                </a:gridCol>
              </a:tblGrid>
              <a:tr h="362788">
                <a:tc>
                  <a:txBody>
                    <a:bodyPr/>
                    <a:lstStyle/>
                    <a:p>
                      <a:r>
                        <a:rPr lang="en-US" sz="1200" dirty="0"/>
                        <a:t>Humidity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</a:t>
                      </a:r>
                      <a:r>
                        <a:rPr lang="en-US" sz="1200" dirty="0"/>
                        <a:t>[Humidity = x | Y =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Pr</a:t>
                      </a:r>
                      <a:r>
                        <a:rPr lang="en-US" sz="1200" dirty="0"/>
                        <a:t>[Humidity = x | Y =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56119"/>
                  </a:ext>
                </a:extLst>
              </a:tr>
              <a:tr h="280577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55814"/>
                  </a:ext>
                </a:extLst>
              </a:tr>
              <a:tr h="28057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r>
                        <a:rPr lang="en-US" sz="1200"/>
                        <a:t>/9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0987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0D6FB3-468E-4605-49D7-974FBF1AA142}"/>
              </a:ext>
            </a:extLst>
          </p:cNvPr>
          <p:cNvCxnSpPr/>
          <p:nvPr/>
        </p:nvCxnSpPr>
        <p:spPr>
          <a:xfrm flipV="1">
            <a:off x="4127863" y="3526971"/>
            <a:ext cx="1854926" cy="2316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82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node no longer contains a </a:t>
                </a:r>
                <a:r>
                  <a:rPr lang="en-US" dirty="0" err="1"/>
                  <a:t>pmf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That’s ok!</a:t>
                </a:r>
              </a:p>
              <a:p>
                <a:pPr lvl="1"/>
                <a:r>
                  <a:rPr lang="en-US" dirty="0"/>
                  <a:t>Parameterize with a pdf</a:t>
                </a:r>
              </a:p>
              <a:p>
                <a:pPr lvl="2"/>
                <a:r>
                  <a:rPr lang="en-US" dirty="0"/>
                  <a:t>For instance, assume a Gaussian (or another pdf)</a:t>
                </a:r>
              </a:p>
              <a:p>
                <a:pPr lvl="2"/>
                <a:r>
                  <a:rPr lang="en-US" dirty="0"/>
                  <a:t>Learn the parameters of the pdf from the data!</a:t>
                </a:r>
              </a:p>
              <a:p>
                <a:pPr lvl="3"/>
                <a:r>
                  <a:rPr lang="en-US" dirty="0"/>
                  <a:t>How?</a:t>
                </a:r>
              </a:p>
              <a:p>
                <a:pPr lvl="3"/>
                <a:r>
                  <a:rPr lang="en-US" dirty="0"/>
                  <a:t>MLE estimates!</a:t>
                </a: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844463-D8BA-4332-4262-73E29971EC75}"/>
                  </a:ext>
                </a:extLst>
              </p:cNvPr>
              <p:cNvSpPr txBox="1"/>
              <p:nvPr/>
            </p:nvSpPr>
            <p:spPr>
              <a:xfrm>
                <a:off x="7343399" y="102728"/>
                <a:ext cx="3319013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844463-D8BA-4332-4262-73E29971E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99" y="102728"/>
                <a:ext cx="3319013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F6569B-B4C0-681C-8E60-E939EBC1E658}"/>
                  </a:ext>
                </a:extLst>
              </p:cNvPr>
              <p:cNvSpPr txBox="1"/>
              <p:nvPr/>
            </p:nvSpPr>
            <p:spPr>
              <a:xfrm>
                <a:off x="7147020" y="987300"/>
                <a:ext cx="301529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F6569B-B4C0-681C-8E60-E939EBC1E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020" y="987300"/>
                <a:ext cx="3015292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9DA71F-7BA3-66B6-6861-D53AACF7E667}"/>
                  </a:ext>
                </a:extLst>
              </p:cNvPr>
              <p:cNvSpPr txBox="1"/>
              <p:nvPr/>
            </p:nvSpPr>
            <p:spPr>
              <a:xfrm>
                <a:off x="8243905" y="1285703"/>
                <a:ext cx="3015292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rad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9DA71F-7BA3-66B6-6861-D53AACF7E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905" y="1285703"/>
                <a:ext cx="3015292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8F1B60-24D1-D8E1-2A2C-0BBAC72EDAB4}"/>
                  </a:ext>
                </a:extLst>
              </p:cNvPr>
              <p:cNvSpPr txBox="1"/>
              <p:nvPr/>
            </p:nvSpPr>
            <p:spPr>
              <a:xfrm>
                <a:off x="8243905" y="2087969"/>
                <a:ext cx="3015292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rad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8F1B60-24D1-D8E1-2A2C-0BBAC72ED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905" y="2087969"/>
                <a:ext cx="3015292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5BC064-A7A5-6C92-FBE8-C2BEC4486CA7}"/>
                  </a:ext>
                </a:extLst>
              </p:cNvPr>
              <p:cNvSpPr txBox="1"/>
              <p:nvPr/>
            </p:nvSpPr>
            <p:spPr>
              <a:xfrm>
                <a:off x="8243905" y="2967506"/>
                <a:ext cx="4059088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5BC064-A7A5-6C92-FBE8-C2BEC4486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905" y="2967506"/>
                <a:ext cx="4059088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C51D50-4475-13A2-A752-8E3E0A2EFC80}"/>
                  </a:ext>
                </a:extLst>
              </p:cNvPr>
              <p:cNvSpPr txBox="1"/>
              <p:nvPr/>
            </p:nvSpPr>
            <p:spPr>
              <a:xfrm>
                <a:off x="7953483" y="3798374"/>
                <a:ext cx="4059088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C51D50-4475-13A2-A752-8E3E0A2EF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483" y="3798374"/>
                <a:ext cx="4059088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2A06E5-8408-53D2-751F-72E756877441}"/>
                  </a:ext>
                </a:extLst>
              </p:cNvPr>
              <p:cNvSpPr txBox="1"/>
              <p:nvPr/>
            </p:nvSpPr>
            <p:spPr>
              <a:xfrm>
                <a:off x="8243905" y="4544828"/>
                <a:ext cx="4059088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2A06E5-8408-53D2-751F-72E756877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905" y="4544828"/>
                <a:ext cx="4059088" cy="8485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0EC3-323F-4387-0399-37CBFB23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for Gaussian (1d)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E6745-5D12-5D3F-A8CD-F732142E56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Have to differentiate </a:t>
                </a:r>
                <a:r>
                  <a:rPr lang="en-US" dirty="0">
                    <a:solidFill>
                      <a:srgbClr val="FF0000"/>
                    </a:solidFill>
                  </a:rPr>
                  <a:t>twice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E6745-5D12-5D3F-A8CD-F732142E5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94C1D0-EE03-5713-DF5E-17FF028B3751}"/>
                  </a:ext>
                </a:extLst>
              </p:cNvPr>
              <p:cNvSpPr txBox="1"/>
              <p:nvPr/>
            </p:nvSpPr>
            <p:spPr>
              <a:xfrm>
                <a:off x="355839" y="2767344"/>
                <a:ext cx="2163074" cy="661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94C1D0-EE03-5713-DF5E-17FF028B3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9" y="2767344"/>
                <a:ext cx="2163074" cy="661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0BF04C-0C76-91F9-6710-2DCA5DD04A1A}"/>
                  </a:ext>
                </a:extLst>
              </p:cNvPr>
              <p:cNvSpPr txBox="1"/>
              <p:nvPr/>
            </p:nvSpPr>
            <p:spPr>
              <a:xfrm>
                <a:off x="692269" y="3429000"/>
                <a:ext cx="4328304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0BF04C-0C76-91F9-6710-2DCA5DD04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69" y="3429000"/>
                <a:ext cx="4328304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7C750-D48F-2B19-85F1-5887CCAB5464}"/>
                  </a:ext>
                </a:extLst>
              </p:cNvPr>
              <p:cNvSpPr txBox="1"/>
              <p:nvPr/>
            </p:nvSpPr>
            <p:spPr>
              <a:xfrm>
                <a:off x="692268" y="4277566"/>
                <a:ext cx="4958033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7C750-D48F-2B19-85F1-5887CCAB5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68" y="4277566"/>
                <a:ext cx="4958033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CFF743-8FC6-8835-C716-3816AD597FCE}"/>
                  </a:ext>
                </a:extLst>
              </p:cNvPr>
              <p:cNvSpPr txBox="1"/>
              <p:nvPr/>
            </p:nvSpPr>
            <p:spPr>
              <a:xfrm>
                <a:off x="692268" y="5126132"/>
                <a:ext cx="2163074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(−1)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CFF743-8FC6-8835-C716-3816AD597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68" y="5126132"/>
                <a:ext cx="2163074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3A2CD-7DAD-1794-9D74-F740229EF8C3}"/>
                  </a:ext>
                </a:extLst>
              </p:cNvPr>
              <p:cNvSpPr txBox="1"/>
              <p:nvPr/>
            </p:nvSpPr>
            <p:spPr>
              <a:xfrm>
                <a:off x="451087" y="5990053"/>
                <a:ext cx="2645435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3A2CD-7DAD-1794-9D74-F740229EF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87" y="5990053"/>
                <a:ext cx="2645435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42F722-D2DB-E1BE-529A-545B78568AF2}"/>
                  </a:ext>
                </a:extLst>
              </p:cNvPr>
              <p:cNvSpPr txBox="1"/>
              <p:nvPr/>
            </p:nvSpPr>
            <p:spPr>
              <a:xfrm>
                <a:off x="2774109" y="5151999"/>
                <a:ext cx="2645435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42F722-D2DB-E1BE-529A-545B78568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109" y="5151999"/>
                <a:ext cx="2645435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9F2E37-790C-FC0F-A522-B487F5CB2181}"/>
                  </a:ext>
                </a:extLst>
              </p:cNvPr>
              <p:cNvSpPr txBox="1"/>
              <p:nvPr/>
            </p:nvSpPr>
            <p:spPr>
              <a:xfrm>
                <a:off x="2679218" y="5964186"/>
                <a:ext cx="2645435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9F2E37-790C-FC0F-A522-B487F5CB2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218" y="5964186"/>
                <a:ext cx="2645435" cy="8485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C1C498-9F7B-3A15-C272-1A3A1571C3AC}"/>
                  </a:ext>
                </a:extLst>
              </p:cNvPr>
              <p:cNvSpPr txBox="1"/>
              <p:nvPr/>
            </p:nvSpPr>
            <p:spPr>
              <a:xfrm>
                <a:off x="6104626" y="2768633"/>
                <a:ext cx="2277372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C1C498-9F7B-3A15-C272-1A3A1571C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626" y="2768633"/>
                <a:ext cx="2277372" cy="6183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09A5D2-76D2-1D10-20DF-44E66E0E6F93}"/>
                  </a:ext>
                </a:extLst>
              </p:cNvPr>
              <p:cNvSpPr txBox="1"/>
              <p:nvPr/>
            </p:nvSpPr>
            <p:spPr>
              <a:xfrm>
                <a:off x="6469090" y="3334410"/>
                <a:ext cx="4958033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09A5D2-76D2-1D10-20DF-44E66E0E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090" y="3334410"/>
                <a:ext cx="4958033" cy="8485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CA3AD6-C66F-9FDD-F470-AF47CF19D23C}"/>
                  </a:ext>
                </a:extLst>
              </p:cNvPr>
              <p:cNvSpPr txBox="1"/>
              <p:nvPr/>
            </p:nvSpPr>
            <p:spPr>
              <a:xfrm>
                <a:off x="6396125" y="4182976"/>
                <a:ext cx="285534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CA3AD6-C66F-9FDD-F470-AF47CF19D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125" y="4182976"/>
                <a:ext cx="2855346" cy="8485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33E53B-DA9A-9811-E95D-4A63EFFEBDD1}"/>
                  </a:ext>
                </a:extLst>
              </p:cNvPr>
              <p:cNvSpPr txBox="1"/>
              <p:nvPr/>
            </p:nvSpPr>
            <p:spPr>
              <a:xfrm>
                <a:off x="6469089" y="5031542"/>
                <a:ext cx="2948801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33E53B-DA9A-9811-E95D-4A63EFFEB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089" y="5031542"/>
                <a:ext cx="2948801" cy="8485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0500DE-96F5-B019-CBCB-DC6162DA20EB}"/>
                  </a:ext>
                </a:extLst>
              </p:cNvPr>
              <p:cNvSpPr txBox="1"/>
              <p:nvPr/>
            </p:nvSpPr>
            <p:spPr>
              <a:xfrm>
                <a:off x="6238332" y="5830316"/>
                <a:ext cx="2948801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0500DE-96F5-B019-CBCB-DC6162DA2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332" y="5830316"/>
                <a:ext cx="2948801" cy="84856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C4D941-0806-F073-E4EC-89035B76BE93}"/>
                  </a:ext>
                </a:extLst>
              </p:cNvPr>
              <p:cNvSpPr txBox="1"/>
              <p:nvPr/>
            </p:nvSpPr>
            <p:spPr>
              <a:xfrm>
                <a:off x="9187133" y="4182976"/>
                <a:ext cx="2948801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C4D941-0806-F073-E4EC-89035B76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133" y="4182976"/>
                <a:ext cx="2948801" cy="8485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BAFFD1-53D8-1379-6C0F-2131BCC7CCC7}"/>
                  </a:ext>
                </a:extLst>
              </p:cNvPr>
              <p:cNvSpPr txBox="1"/>
              <p:nvPr/>
            </p:nvSpPr>
            <p:spPr>
              <a:xfrm>
                <a:off x="9135008" y="5031542"/>
                <a:ext cx="2948801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BAFFD1-53D8-1379-6C0F-2131BCC7C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008" y="5031542"/>
                <a:ext cx="2948801" cy="84856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26FAB9-B7E0-D195-8EC4-6A97DA8A8F27}"/>
              </a:ext>
            </a:extLst>
          </p:cNvPr>
          <p:cNvCxnSpPr/>
          <p:nvPr/>
        </p:nvCxnSpPr>
        <p:spPr>
          <a:xfrm>
            <a:off x="5650301" y="2691442"/>
            <a:ext cx="0" cy="4121310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E746-0B73-4AD9-6170-1A2B93F1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Variable Elimination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ACE300-E08B-DB4E-92E7-9F6F15FAA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2046"/>
              </a:xfrm>
            </p:spPr>
            <p:txBody>
              <a:bodyPr/>
              <a:lstStyle/>
              <a:p>
                <a:r>
                  <a:rPr lang="en-US" dirty="0"/>
                  <a:t>Remove repeated calculations</a:t>
                </a:r>
              </a:p>
              <a:p>
                <a:pPr lvl="1"/>
                <a:r>
                  <a:rPr lang="en-US" dirty="0"/>
                  <a:t>Idea: </a:t>
                </a:r>
                <a:r>
                  <a:rPr lang="en-US" dirty="0" err="1">
                    <a:solidFill>
                      <a:srgbClr val="FF0000"/>
                    </a:solidFill>
                  </a:rPr>
                  <a:t>memoize</a:t>
                </a:r>
                <a:r>
                  <a:rPr lang="en-US" dirty="0"/>
                  <a:t>!</a:t>
                </a:r>
              </a:p>
              <a:p>
                <a:pPr lvl="2"/>
                <a:r>
                  <a:rPr lang="en-US" dirty="0"/>
                  <a:t>Cache values so we don’t have to redo them again!</a:t>
                </a:r>
              </a:p>
              <a:p>
                <a:pPr lvl="1"/>
                <a:r>
                  <a:rPr lang="en-US" dirty="0"/>
                  <a:t>Evaluate equations in right-to-left order</a:t>
                </a:r>
              </a:p>
              <a:p>
                <a:pPr lvl="2"/>
                <a:r>
                  <a:rPr lang="en-US" dirty="0"/>
                  <a:t>Bottom up from tree’s </a:t>
                </a:r>
                <a:r>
                  <a:rPr lang="en-US" dirty="0" err="1"/>
                  <a:t>pov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Factors: </a:t>
                </a:r>
                <a:r>
                  <a:rPr lang="en-US" dirty="0">
                    <a:solidFill>
                      <a:srgbClr val="FF0000"/>
                    </a:solidFill>
                  </a:rPr>
                  <a:t>matrices</a:t>
                </a:r>
              </a:p>
              <a:p>
                <a:pPr lvl="1"/>
                <a:r>
                  <a:rPr lang="en-US" dirty="0"/>
                  <a:t>Indexed by values of argument R.V.s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  <a:r>
                  <a:rPr lang="en-US" dirty="0"/>
                  <a:t>doesn’t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𝑊𝑀</m:t>
                    </m:r>
                  </m:oMath>
                </a14:m>
                <a:r>
                  <a:rPr lang="en-US" dirty="0"/>
                  <a:t> as an argument b/c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𝑊𝑀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fixed</a:t>
                </a:r>
                <a:r>
                  <a:rPr lang="en-US" dirty="0"/>
                  <a:t> by the query!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ACE300-E08B-DB4E-92E7-9F6F15FAA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2046"/>
              </a:xfrm>
              <a:blipFill>
                <a:blip r:embed="rId2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90F8C-25B2-2670-D9D5-B18FF678BE50}"/>
                  </a:ext>
                </a:extLst>
              </p:cNvPr>
              <p:cNvSpPr txBox="1"/>
              <p:nvPr/>
            </p:nvSpPr>
            <p:spPr>
              <a:xfrm>
                <a:off x="2215407" y="3734679"/>
                <a:ext cx="7472499" cy="795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𝑊𝑀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h𝑠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𝑓𝑠</m:t>
                                  </m:r>
                                </m:e>
                              </m:d>
                            </m:e>
                          </m:func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𝑐𝑟𝑠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𝑐𝑟𝑠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𝑓𝑠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𝑤𝑚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𝑐𝑟𝑠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90F8C-25B2-2670-D9D5-B18FF678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407" y="3734679"/>
                <a:ext cx="7472499" cy="795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12C8D4-5DD4-13A4-2454-311D2F76D765}"/>
              </a:ext>
            </a:extLst>
          </p:cNvPr>
          <p:cNvSpPr/>
          <p:nvPr/>
        </p:nvSpPr>
        <p:spPr>
          <a:xfrm>
            <a:off x="4705350" y="3827929"/>
            <a:ext cx="700368" cy="4840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1170C3-7341-84A7-02B6-51293F430B51}"/>
              </a:ext>
            </a:extLst>
          </p:cNvPr>
          <p:cNvSpPr/>
          <p:nvPr/>
        </p:nvSpPr>
        <p:spPr>
          <a:xfrm>
            <a:off x="5705475" y="3827928"/>
            <a:ext cx="700368" cy="48409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40B928-71AA-C5E4-21C4-7864E7166E1F}"/>
              </a:ext>
            </a:extLst>
          </p:cNvPr>
          <p:cNvSpPr/>
          <p:nvPr/>
        </p:nvSpPr>
        <p:spPr>
          <a:xfrm>
            <a:off x="6705600" y="3817188"/>
            <a:ext cx="1397374" cy="48409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93D710-76D3-1415-FE0B-CC0870BB0F7D}"/>
              </a:ext>
            </a:extLst>
          </p:cNvPr>
          <p:cNvSpPr/>
          <p:nvPr/>
        </p:nvSpPr>
        <p:spPr>
          <a:xfrm>
            <a:off x="8102974" y="3817187"/>
            <a:ext cx="1169894" cy="48409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AB6798-5D4A-1D43-B55D-BEFDD814854B}"/>
                  </a:ext>
                </a:extLst>
              </p:cNvPr>
              <p:cNvSpPr txBox="1"/>
              <p:nvPr/>
            </p:nvSpPr>
            <p:spPr>
              <a:xfrm>
                <a:off x="4102100" y="4533900"/>
                <a:ext cx="732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AB6798-5D4A-1D43-B55D-BEFDD8148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100" y="4533900"/>
                <a:ext cx="732508" cy="276999"/>
              </a:xfrm>
              <a:prstGeom prst="rect">
                <a:avLst/>
              </a:prstGeom>
              <a:blipFill>
                <a:blip r:embed="rId4"/>
                <a:stretch>
                  <a:fillRect l="-10833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66ABA-283E-3EFA-081E-A08188AC3FB8}"/>
                  </a:ext>
                </a:extLst>
              </p:cNvPr>
              <p:cNvSpPr txBox="1"/>
              <p:nvPr/>
            </p:nvSpPr>
            <p:spPr>
              <a:xfrm>
                <a:off x="5492750" y="4672399"/>
                <a:ext cx="709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66ABA-283E-3EFA-081E-A08188AC3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750" y="4672399"/>
                <a:ext cx="709810" cy="276999"/>
              </a:xfrm>
              <a:prstGeom prst="rect">
                <a:avLst/>
              </a:prstGeom>
              <a:blipFill>
                <a:blip r:embed="rId5"/>
                <a:stretch>
                  <a:fillRect l="-11207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20EDA0-491D-D74E-51E2-6A5A0CF05778}"/>
                  </a:ext>
                </a:extLst>
              </p:cNvPr>
              <p:cNvSpPr txBox="1"/>
              <p:nvPr/>
            </p:nvSpPr>
            <p:spPr>
              <a:xfrm>
                <a:off x="7632354" y="2654927"/>
                <a:ext cx="164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𝐶𝑅𝑆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20EDA0-491D-D74E-51E2-6A5A0CF0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354" y="2654927"/>
                <a:ext cx="1640514" cy="276999"/>
              </a:xfrm>
              <a:prstGeom prst="rect">
                <a:avLst/>
              </a:prstGeom>
              <a:blipFill>
                <a:blip r:embed="rId6"/>
                <a:stretch>
                  <a:fillRect l="-2974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4DBF71-897A-1170-74EB-94E479D60088}"/>
                  </a:ext>
                </a:extLst>
              </p:cNvPr>
              <p:cNvSpPr txBox="1"/>
              <p:nvPr/>
            </p:nvSpPr>
            <p:spPr>
              <a:xfrm>
                <a:off x="9836754" y="3019698"/>
                <a:ext cx="8450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𝐶𝑅𝑆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4DBF71-897A-1170-74EB-94E479D60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754" y="3019698"/>
                <a:ext cx="845040" cy="276999"/>
              </a:xfrm>
              <a:prstGeom prst="rect">
                <a:avLst/>
              </a:prstGeom>
              <a:blipFill>
                <a:blip r:embed="rId7"/>
                <a:stretch>
                  <a:fillRect l="-9420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1E67BF-6EBE-CA3C-C4C9-57428113C067}"/>
              </a:ext>
            </a:extLst>
          </p:cNvPr>
          <p:cNvCxnSpPr>
            <a:stCxn id="9" idx="0"/>
          </p:cNvCxnSpPr>
          <p:nvPr/>
        </p:nvCxnSpPr>
        <p:spPr>
          <a:xfrm flipV="1">
            <a:off x="4468354" y="4301282"/>
            <a:ext cx="587180" cy="232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82E5F-8005-9CBE-239F-FBADEC741881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5847655" y="4312023"/>
            <a:ext cx="208004" cy="3603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F262A3-4680-669A-BBA1-B82178D452F9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flipH="1">
            <a:off x="7404287" y="2931926"/>
            <a:ext cx="1048324" cy="8852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AA1589-48B1-3825-EF76-0003C843F373}"/>
              </a:ext>
            </a:extLst>
          </p:cNvPr>
          <p:cNvCxnSpPr>
            <a:cxnSpLocks/>
            <a:stCxn id="12" idx="2"/>
            <a:endCxn id="8" idx="3"/>
          </p:cNvCxnSpPr>
          <p:nvPr/>
        </p:nvCxnSpPr>
        <p:spPr>
          <a:xfrm flipH="1">
            <a:off x="9272868" y="3296697"/>
            <a:ext cx="986406" cy="7625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D597FE-3F69-02DC-F169-7B7C62725DFD}"/>
                  </a:ext>
                </a:extLst>
              </p:cNvPr>
              <p:cNvSpPr txBox="1"/>
              <p:nvPr/>
            </p:nvSpPr>
            <p:spPr>
              <a:xfrm>
                <a:off x="5162355" y="5257316"/>
                <a:ext cx="17866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𝐶𝑅𝑆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D597FE-3F69-02DC-F169-7B7C62725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355" y="5257316"/>
                <a:ext cx="178660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7662B9-11BA-3044-F961-33FDF825F55B}"/>
                  </a:ext>
                </a:extLst>
              </p:cNvPr>
              <p:cNvSpPr txBox="1"/>
              <p:nvPr/>
            </p:nvSpPr>
            <p:spPr>
              <a:xfrm>
                <a:off x="7449892" y="1748069"/>
                <a:ext cx="10757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𝐶𝑅𝑆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7662B9-11BA-3044-F961-33FDF825F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892" y="1748069"/>
                <a:ext cx="107576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50533B9-6C1F-61F0-3226-243AA86361A2}"/>
                  </a:ext>
                </a:extLst>
              </p:cNvPr>
              <p:cNvSpPr txBox="1"/>
              <p:nvPr/>
            </p:nvSpPr>
            <p:spPr>
              <a:xfrm>
                <a:off x="9365970" y="94106"/>
                <a:ext cx="1786608" cy="638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50533B9-6C1F-61F0-3226-243AA8636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970" y="94106"/>
                <a:ext cx="1786608" cy="6384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FE05FF-6540-7939-A088-0D8378B9F34A}"/>
                  </a:ext>
                </a:extLst>
              </p:cNvPr>
              <p:cNvSpPr txBox="1"/>
              <p:nvPr/>
            </p:nvSpPr>
            <p:spPr>
              <a:xfrm>
                <a:off x="10936941" y="133379"/>
                <a:ext cx="1255059" cy="559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0.65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0.35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FE05FF-6540-7939-A088-0D8378B9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941" y="133379"/>
                <a:ext cx="1255059" cy="5598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82C371-DDB2-BC67-7D6A-3085CF8F2289}"/>
                  </a:ext>
                </a:extLst>
              </p:cNvPr>
              <p:cNvSpPr txBox="1"/>
              <p:nvPr/>
            </p:nvSpPr>
            <p:spPr>
              <a:xfrm>
                <a:off x="8671206" y="240747"/>
                <a:ext cx="8695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82C371-DDB2-BC67-7D6A-3085CF8F2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206" y="240747"/>
                <a:ext cx="869576" cy="369332"/>
              </a:xfrm>
              <a:prstGeom prst="rect">
                <a:avLst/>
              </a:prstGeom>
              <a:blipFill>
                <a:blip r:embed="rId12"/>
                <a:stretch>
                  <a:fillRect l="-139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D2A5672-C055-D890-C7C0-4BA038CB9C91}"/>
                  </a:ext>
                </a:extLst>
              </p:cNvPr>
              <p:cNvSpPr txBox="1"/>
              <p:nvPr/>
            </p:nvSpPr>
            <p:spPr>
              <a:xfrm>
                <a:off x="8621900" y="928683"/>
                <a:ext cx="9681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D2A5672-C055-D890-C7C0-4BA038CB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900" y="928683"/>
                <a:ext cx="96818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7E97919-C18D-2290-5CB5-6A05345B41B6}"/>
                  </a:ext>
                </a:extLst>
              </p:cNvPr>
              <p:cNvSpPr txBox="1"/>
              <p:nvPr/>
            </p:nvSpPr>
            <p:spPr>
              <a:xfrm>
                <a:off x="9309015" y="784373"/>
                <a:ext cx="1900518" cy="638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7E97919-C18D-2290-5CB5-6A05345B4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015" y="784373"/>
                <a:ext cx="1900518" cy="63844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4011D4A-A2C3-A66A-7F49-F2096D27794F}"/>
                  </a:ext>
                </a:extLst>
              </p:cNvPr>
              <p:cNvSpPr txBox="1"/>
              <p:nvPr/>
            </p:nvSpPr>
            <p:spPr>
              <a:xfrm>
                <a:off x="10992591" y="817654"/>
                <a:ext cx="1048324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4011D4A-A2C3-A66A-7F49-F2096D277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591" y="817654"/>
                <a:ext cx="1048324" cy="5542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6D3725-7D88-6FB4-7754-19CC2C45F746}"/>
                  </a:ext>
                </a:extLst>
              </p:cNvPr>
              <p:cNvSpPr txBox="1"/>
              <p:nvPr/>
            </p:nvSpPr>
            <p:spPr>
              <a:xfrm>
                <a:off x="8374538" y="1608181"/>
                <a:ext cx="2705838" cy="645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𝐶𝑅𝑆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𝐶𝑅𝑆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6D3725-7D88-6FB4-7754-19CC2C45F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538" y="1608181"/>
                <a:ext cx="2705838" cy="6453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5A2D303-31C7-C4A5-3823-CCECA54FED49}"/>
                  </a:ext>
                </a:extLst>
              </p:cNvPr>
              <p:cNvSpPr txBox="1"/>
              <p:nvPr/>
            </p:nvSpPr>
            <p:spPr>
              <a:xfrm>
                <a:off x="11080376" y="1638294"/>
                <a:ext cx="1048324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0.82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5A2D303-31C7-C4A5-3823-CCECA54FE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376" y="1638294"/>
                <a:ext cx="1048324" cy="5542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7B314F0-5C69-F06B-1A28-689B1E40DEF8}"/>
              </a:ext>
            </a:extLst>
          </p:cNvPr>
          <p:cNvGrpSpPr/>
          <p:nvPr/>
        </p:nvGrpSpPr>
        <p:grpSpPr>
          <a:xfrm>
            <a:off x="6706021" y="4969090"/>
            <a:ext cx="1260784" cy="1013556"/>
            <a:chOff x="8080855" y="4783011"/>
            <a:chExt cx="1260784" cy="1013556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42D77FD-12E4-932A-8F62-AFF05C0C0FBF}"/>
                </a:ext>
              </a:extLst>
            </p:cNvPr>
            <p:cNvGrpSpPr/>
            <p:nvPr/>
          </p:nvGrpSpPr>
          <p:grpSpPr>
            <a:xfrm>
              <a:off x="8436259" y="4783011"/>
              <a:ext cx="905380" cy="1013556"/>
              <a:chOff x="8436259" y="4783011"/>
              <a:chExt cx="905380" cy="1013556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B631195C-0369-2F19-C275-FD430B863647}"/>
                  </a:ext>
                </a:extLst>
              </p:cNvPr>
              <p:cNvGrpSpPr/>
              <p:nvPr/>
            </p:nvGrpSpPr>
            <p:grpSpPr>
              <a:xfrm>
                <a:off x="8436259" y="4909966"/>
                <a:ext cx="692429" cy="886601"/>
                <a:chOff x="8436259" y="4909966"/>
                <a:chExt cx="692429" cy="886601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181AE2C-4922-E82B-D7DD-0A5A55E6B3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1573" y="4909966"/>
                  <a:ext cx="687115" cy="270026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BBD63D9-34D2-5B26-0E22-69892467A7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1573" y="4909966"/>
                  <a:ext cx="0" cy="615959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19013D1C-9F4D-905E-290B-5FEB5B945C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2473" y="5038763"/>
                  <a:ext cx="0" cy="604991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D4BDE5EE-11BF-1232-7FD5-F7256496DF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688" y="5155679"/>
                  <a:ext cx="0" cy="640888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CFB6AEA8-6FF2-D3AA-B30D-62C6C5412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259" y="5228490"/>
                  <a:ext cx="692429" cy="26059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7152E12-DA04-187A-D308-C184E3A37D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259" y="5512354"/>
                  <a:ext cx="692429" cy="274341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539DEC12-5067-4C5E-320F-2AADA2D9DBDB}"/>
                  </a:ext>
                </a:extLst>
              </p:cNvPr>
              <p:cNvGrpSpPr/>
              <p:nvPr/>
            </p:nvGrpSpPr>
            <p:grpSpPr>
              <a:xfrm>
                <a:off x="8687921" y="4783011"/>
                <a:ext cx="653718" cy="934982"/>
                <a:chOff x="8655297" y="4771826"/>
                <a:chExt cx="653718" cy="934982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E30566D9-FD05-6154-C035-D3AEC081B0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5297" y="4771826"/>
                  <a:ext cx="653718" cy="256901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ED7C6AA-C4DF-E580-2185-E2FA37F87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96013" y="5611557"/>
                  <a:ext cx="213001" cy="95251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A81CFDC-6A2C-A72B-382F-DCF7FFDBFE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5297" y="4771826"/>
                  <a:ext cx="0" cy="209462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EB08C27-35D3-99F9-9106-E7C4E9BA35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09014" y="5028727"/>
                  <a:ext cx="1" cy="678081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785376ED-A80F-903A-F092-A7BC8804C7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4594" y="4876557"/>
                  <a:ext cx="0" cy="226619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EF9BDED-17E8-9B24-698A-1CED40820B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96013" y="5323951"/>
                  <a:ext cx="213001" cy="79569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9BA9A28-376D-4875-2489-BC2D6B4FC404}"/>
                    </a:ext>
                  </a:extLst>
                </p:cNvPr>
                <p:cNvSpPr txBox="1"/>
                <p:nvPr/>
              </p:nvSpPr>
              <p:spPr>
                <a:xfrm>
                  <a:off x="8080855" y="5037474"/>
                  <a:ext cx="4114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9BA9A28-376D-4875-2489-BC2D6B4FC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0855" y="5037474"/>
                  <a:ext cx="41148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73329FE-4B45-8126-FCA0-F4897209F769}"/>
                  </a:ext>
                </a:extLst>
              </p:cNvPr>
              <p:cNvSpPr txBox="1"/>
              <p:nvPr/>
            </p:nvSpPr>
            <p:spPr>
              <a:xfrm>
                <a:off x="7912973" y="4464466"/>
                <a:ext cx="4129693" cy="6458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73329FE-4B45-8126-FCA0-F4897209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973" y="4464466"/>
                <a:ext cx="4129693" cy="64581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400E264-D9B2-CF28-172A-7771F9E1A2A5}"/>
                  </a:ext>
                </a:extLst>
              </p:cNvPr>
              <p:cNvSpPr txBox="1"/>
              <p:nvPr/>
            </p:nvSpPr>
            <p:spPr>
              <a:xfrm>
                <a:off x="8062307" y="5173844"/>
                <a:ext cx="4129693" cy="6458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,¬</m:t>
                                </m:r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𝑓𝑠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𝑓𝑠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𝑓𝑠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𝑓𝑠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400E264-D9B2-CF28-172A-7771F9E1A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307" y="5173844"/>
                <a:ext cx="4129693" cy="64581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C966ADF7-0247-C4AF-184F-ADBC599DFBCB}"/>
              </a:ext>
            </a:extLst>
          </p:cNvPr>
          <p:cNvSpPr/>
          <p:nvPr/>
        </p:nvSpPr>
        <p:spPr>
          <a:xfrm>
            <a:off x="7126941" y="4600971"/>
            <a:ext cx="962467" cy="490982"/>
          </a:xfrm>
          <a:custGeom>
            <a:avLst/>
            <a:gdLst>
              <a:gd name="connsiteX0" fmla="*/ 89647 w 962467"/>
              <a:gd name="connsiteY0" fmla="*/ 490982 h 490982"/>
              <a:gd name="connsiteX1" fmla="*/ 44824 w 962467"/>
              <a:gd name="connsiteY1" fmla="*/ 464088 h 490982"/>
              <a:gd name="connsiteX2" fmla="*/ 26894 w 962467"/>
              <a:gd name="connsiteY2" fmla="*/ 428229 h 490982"/>
              <a:gd name="connsiteX3" fmla="*/ 8965 w 962467"/>
              <a:gd name="connsiteY3" fmla="*/ 365476 h 490982"/>
              <a:gd name="connsiteX4" fmla="*/ 0 w 962467"/>
              <a:gd name="connsiteY4" fmla="*/ 338582 h 490982"/>
              <a:gd name="connsiteX5" fmla="*/ 8965 w 962467"/>
              <a:gd name="connsiteY5" fmla="*/ 195147 h 490982"/>
              <a:gd name="connsiteX6" fmla="*/ 26894 w 962467"/>
              <a:gd name="connsiteY6" fmla="*/ 159288 h 490982"/>
              <a:gd name="connsiteX7" fmla="*/ 116541 w 962467"/>
              <a:gd name="connsiteY7" fmla="*/ 96535 h 490982"/>
              <a:gd name="connsiteX8" fmla="*/ 170330 w 962467"/>
              <a:gd name="connsiteY8" fmla="*/ 69641 h 490982"/>
              <a:gd name="connsiteX9" fmla="*/ 233083 w 962467"/>
              <a:gd name="connsiteY9" fmla="*/ 42747 h 490982"/>
              <a:gd name="connsiteX10" fmla="*/ 295835 w 962467"/>
              <a:gd name="connsiteY10" fmla="*/ 33782 h 490982"/>
              <a:gd name="connsiteX11" fmla="*/ 690283 w 962467"/>
              <a:gd name="connsiteY11" fmla="*/ 24817 h 490982"/>
              <a:gd name="connsiteX12" fmla="*/ 744071 w 962467"/>
              <a:gd name="connsiteY12" fmla="*/ 33782 h 490982"/>
              <a:gd name="connsiteX13" fmla="*/ 842683 w 962467"/>
              <a:gd name="connsiteY13" fmla="*/ 60676 h 490982"/>
              <a:gd name="connsiteX14" fmla="*/ 887506 w 962467"/>
              <a:gd name="connsiteY14" fmla="*/ 87570 h 490982"/>
              <a:gd name="connsiteX15" fmla="*/ 941294 w 962467"/>
              <a:gd name="connsiteY15" fmla="*/ 105500 h 49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62467" h="490982">
                <a:moveTo>
                  <a:pt x="89647" y="490982"/>
                </a:moveTo>
                <a:cubicBezTo>
                  <a:pt x="74706" y="482017"/>
                  <a:pt x="57145" y="476409"/>
                  <a:pt x="44824" y="464088"/>
                </a:cubicBezTo>
                <a:cubicBezTo>
                  <a:pt x="35374" y="454638"/>
                  <a:pt x="32158" y="440512"/>
                  <a:pt x="26894" y="428229"/>
                </a:cubicBezTo>
                <a:cubicBezTo>
                  <a:pt x="17685" y="406742"/>
                  <a:pt x="15461" y="388212"/>
                  <a:pt x="8965" y="365476"/>
                </a:cubicBezTo>
                <a:cubicBezTo>
                  <a:pt x="6369" y="356390"/>
                  <a:pt x="2988" y="347547"/>
                  <a:pt x="0" y="338582"/>
                </a:cubicBezTo>
                <a:cubicBezTo>
                  <a:pt x="2988" y="290770"/>
                  <a:pt x="1859" y="242522"/>
                  <a:pt x="8965" y="195147"/>
                </a:cubicBezTo>
                <a:cubicBezTo>
                  <a:pt x="10947" y="181931"/>
                  <a:pt x="18689" y="169837"/>
                  <a:pt x="26894" y="159288"/>
                </a:cubicBezTo>
                <a:cubicBezTo>
                  <a:pt x="69330" y="104728"/>
                  <a:pt x="62584" y="121061"/>
                  <a:pt x="116541" y="96535"/>
                </a:cubicBezTo>
                <a:cubicBezTo>
                  <a:pt x="134790" y="88240"/>
                  <a:pt x="152129" y="78041"/>
                  <a:pt x="170330" y="69641"/>
                </a:cubicBezTo>
                <a:cubicBezTo>
                  <a:pt x="190993" y="60104"/>
                  <a:pt x="211201" y="48999"/>
                  <a:pt x="233083" y="42747"/>
                </a:cubicBezTo>
                <a:cubicBezTo>
                  <a:pt x="253400" y="36942"/>
                  <a:pt x="274918" y="36770"/>
                  <a:pt x="295835" y="33782"/>
                </a:cubicBezTo>
                <a:cubicBezTo>
                  <a:pt x="446765" y="-26588"/>
                  <a:pt x="340046" y="9251"/>
                  <a:pt x="690283" y="24817"/>
                </a:cubicBezTo>
                <a:cubicBezTo>
                  <a:pt x="708442" y="25624"/>
                  <a:pt x="726188" y="30530"/>
                  <a:pt x="744071" y="33782"/>
                </a:cubicBezTo>
                <a:cubicBezTo>
                  <a:pt x="778747" y="40087"/>
                  <a:pt x="810012" y="45826"/>
                  <a:pt x="842683" y="60676"/>
                </a:cubicBezTo>
                <a:cubicBezTo>
                  <a:pt x="858545" y="67886"/>
                  <a:pt x="871584" y="80493"/>
                  <a:pt x="887506" y="87570"/>
                </a:cubicBezTo>
                <a:cubicBezTo>
                  <a:pt x="1077976" y="172224"/>
                  <a:pt x="832012" y="50856"/>
                  <a:pt x="941294" y="105500"/>
                </a:cubicBezTo>
              </a:path>
            </a:pathLst>
          </a:cu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5AAFBACE-D8BB-6094-2ABA-6F58E6E147D9}"/>
              </a:ext>
            </a:extLst>
          </p:cNvPr>
          <p:cNvSpPr/>
          <p:nvPr/>
        </p:nvSpPr>
        <p:spPr>
          <a:xfrm>
            <a:off x="8014447" y="5824947"/>
            <a:ext cx="1228172" cy="333806"/>
          </a:xfrm>
          <a:custGeom>
            <a:avLst/>
            <a:gdLst>
              <a:gd name="connsiteX0" fmla="*/ 0 w 1228172"/>
              <a:gd name="connsiteY0" fmla="*/ 37971 h 333806"/>
              <a:gd name="connsiteX1" fmla="*/ 44824 w 1228172"/>
              <a:gd name="connsiteY1" fmla="*/ 20041 h 333806"/>
              <a:gd name="connsiteX2" fmla="*/ 385482 w 1228172"/>
              <a:gd name="connsiteY2" fmla="*/ 20041 h 333806"/>
              <a:gd name="connsiteX3" fmla="*/ 466165 w 1228172"/>
              <a:gd name="connsiteY3" fmla="*/ 29006 h 333806"/>
              <a:gd name="connsiteX4" fmla="*/ 502024 w 1228172"/>
              <a:gd name="connsiteY4" fmla="*/ 55900 h 333806"/>
              <a:gd name="connsiteX5" fmla="*/ 537882 w 1228172"/>
              <a:gd name="connsiteY5" fmla="*/ 73829 h 333806"/>
              <a:gd name="connsiteX6" fmla="*/ 573741 w 1228172"/>
              <a:gd name="connsiteY6" fmla="*/ 127618 h 333806"/>
              <a:gd name="connsiteX7" fmla="*/ 609600 w 1228172"/>
              <a:gd name="connsiteY7" fmla="*/ 172441 h 333806"/>
              <a:gd name="connsiteX8" fmla="*/ 600635 w 1228172"/>
              <a:gd name="connsiteY8" fmla="*/ 271053 h 333806"/>
              <a:gd name="connsiteX9" fmla="*/ 528918 w 1228172"/>
              <a:gd name="connsiteY9" fmla="*/ 288982 h 333806"/>
              <a:gd name="connsiteX10" fmla="*/ 466165 w 1228172"/>
              <a:gd name="connsiteY10" fmla="*/ 271053 h 333806"/>
              <a:gd name="connsiteX11" fmla="*/ 448235 w 1228172"/>
              <a:gd name="connsiteY11" fmla="*/ 253124 h 333806"/>
              <a:gd name="connsiteX12" fmla="*/ 528918 w 1228172"/>
              <a:gd name="connsiteY12" fmla="*/ 163477 h 333806"/>
              <a:gd name="connsiteX13" fmla="*/ 582706 w 1228172"/>
              <a:gd name="connsiteY13" fmla="*/ 154512 h 333806"/>
              <a:gd name="connsiteX14" fmla="*/ 744071 w 1228172"/>
              <a:gd name="connsiteY14" fmla="*/ 181406 h 333806"/>
              <a:gd name="connsiteX15" fmla="*/ 788894 w 1228172"/>
              <a:gd name="connsiteY15" fmla="*/ 208300 h 333806"/>
              <a:gd name="connsiteX16" fmla="*/ 824753 w 1228172"/>
              <a:gd name="connsiteY16" fmla="*/ 226229 h 333806"/>
              <a:gd name="connsiteX17" fmla="*/ 941294 w 1228172"/>
              <a:gd name="connsiteY17" fmla="*/ 315877 h 333806"/>
              <a:gd name="connsiteX18" fmla="*/ 1039906 w 1228172"/>
              <a:gd name="connsiteY18" fmla="*/ 333806 h 333806"/>
              <a:gd name="connsiteX19" fmla="*/ 1102659 w 1228172"/>
              <a:gd name="connsiteY19" fmla="*/ 306912 h 333806"/>
              <a:gd name="connsiteX20" fmla="*/ 1183341 w 1228172"/>
              <a:gd name="connsiteY20" fmla="*/ 217265 h 333806"/>
              <a:gd name="connsiteX21" fmla="*/ 1201271 w 1228172"/>
              <a:gd name="connsiteY21" fmla="*/ 154512 h 333806"/>
              <a:gd name="connsiteX22" fmla="*/ 1219200 w 1228172"/>
              <a:gd name="connsiteY22" fmla="*/ 109688 h 333806"/>
              <a:gd name="connsiteX23" fmla="*/ 1228165 w 1228172"/>
              <a:gd name="connsiteY23" fmla="*/ 55900 h 33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28172" h="333806">
                <a:moveTo>
                  <a:pt x="0" y="37971"/>
                </a:moveTo>
                <a:cubicBezTo>
                  <a:pt x="14941" y="31994"/>
                  <a:pt x="29756" y="25691"/>
                  <a:pt x="44824" y="20041"/>
                </a:cubicBezTo>
                <a:cubicBezTo>
                  <a:pt x="157948" y="-22380"/>
                  <a:pt x="206568" y="14930"/>
                  <a:pt x="385482" y="20041"/>
                </a:cubicBezTo>
                <a:cubicBezTo>
                  <a:pt x="412376" y="23029"/>
                  <a:pt x="440302" y="21048"/>
                  <a:pt x="466165" y="29006"/>
                </a:cubicBezTo>
                <a:cubicBezTo>
                  <a:pt x="480445" y="33400"/>
                  <a:pt x="489354" y="47981"/>
                  <a:pt x="502024" y="55900"/>
                </a:cubicBezTo>
                <a:cubicBezTo>
                  <a:pt x="513356" y="62983"/>
                  <a:pt x="525929" y="67853"/>
                  <a:pt x="537882" y="73829"/>
                </a:cubicBezTo>
                <a:cubicBezTo>
                  <a:pt x="549835" y="91759"/>
                  <a:pt x="559551" y="111401"/>
                  <a:pt x="573741" y="127618"/>
                </a:cubicBezTo>
                <a:cubicBezTo>
                  <a:pt x="617410" y="177526"/>
                  <a:pt x="589411" y="111875"/>
                  <a:pt x="609600" y="172441"/>
                </a:cubicBezTo>
                <a:cubicBezTo>
                  <a:pt x="606612" y="205312"/>
                  <a:pt x="619422" y="243916"/>
                  <a:pt x="600635" y="271053"/>
                </a:cubicBezTo>
                <a:cubicBezTo>
                  <a:pt x="586609" y="291313"/>
                  <a:pt x="528918" y="288982"/>
                  <a:pt x="528918" y="288982"/>
                </a:cubicBezTo>
                <a:cubicBezTo>
                  <a:pt x="508000" y="283006"/>
                  <a:pt x="486045" y="279888"/>
                  <a:pt x="466165" y="271053"/>
                </a:cubicBezTo>
                <a:cubicBezTo>
                  <a:pt x="458441" y="267620"/>
                  <a:pt x="445806" y="261220"/>
                  <a:pt x="448235" y="253124"/>
                </a:cubicBezTo>
                <a:cubicBezTo>
                  <a:pt x="461986" y="207286"/>
                  <a:pt x="485931" y="176373"/>
                  <a:pt x="528918" y="163477"/>
                </a:cubicBezTo>
                <a:cubicBezTo>
                  <a:pt x="546328" y="158254"/>
                  <a:pt x="564777" y="157500"/>
                  <a:pt x="582706" y="154512"/>
                </a:cubicBezTo>
                <a:cubicBezTo>
                  <a:pt x="636494" y="163477"/>
                  <a:pt x="691307" y="167641"/>
                  <a:pt x="744071" y="181406"/>
                </a:cubicBezTo>
                <a:cubicBezTo>
                  <a:pt x="760931" y="185804"/>
                  <a:pt x="773663" y="199838"/>
                  <a:pt x="788894" y="208300"/>
                </a:cubicBezTo>
                <a:cubicBezTo>
                  <a:pt x="800576" y="214790"/>
                  <a:pt x="813835" y="218522"/>
                  <a:pt x="824753" y="226229"/>
                </a:cubicBezTo>
                <a:cubicBezTo>
                  <a:pt x="864793" y="254493"/>
                  <a:pt x="894798" y="300379"/>
                  <a:pt x="941294" y="315877"/>
                </a:cubicBezTo>
                <a:cubicBezTo>
                  <a:pt x="991044" y="332459"/>
                  <a:pt x="958811" y="323669"/>
                  <a:pt x="1039906" y="333806"/>
                </a:cubicBezTo>
                <a:cubicBezTo>
                  <a:pt x="1060824" y="324841"/>
                  <a:pt x="1084140" y="320140"/>
                  <a:pt x="1102659" y="306912"/>
                </a:cubicBezTo>
                <a:cubicBezTo>
                  <a:pt x="1147442" y="274924"/>
                  <a:pt x="1158323" y="254793"/>
                  <a:pt x="1183341" y="217265"/>
                </a:cubicBezTo>
                <a:cubicBezTo>
                  <a:pt x="1190407" y="189002"/>
                  <a:pt x="1191624" y="180238"/>
                  <a:pt x="1201271" y="154512"/>
                </a:cubicBezTo>
                <a:cubicBezTo>
                  <a:pt x="1206921" y="139444"/>
                  <a:pt x="1214576" y="125102"/>
                  <a:pt x="1219200" y="109688"/>
                </a:cubicBezTo>
                <a:cubicBezTo>
                  <a:pt x="1228751" y="77851"/>
                  <a:pt x="1228165" y="76980"/>
                  <a:pt x="1228165" y="55900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3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33" grpId="0"/>
      <p:bldP spid="35" grpId="0"/>
      <p:bldP spid="37" grpId="0"/>
      <p:bldP spid="39" grpId="0"/>
      <p:bldP spid="41" grpId="0"/>
      <p:bldP spid="43" grpId="0"/>
      <p:bldP spid="45" grpId="0"/>
      <p:bldP spid="47" grpId="0"/>
      <p:bldP spid="48" grpId="0"/>
      <p:bldP spid="49" grpId="0"/>
      <p:bldP spid="131" grpId="0"/>
      <p:bldP spid="133" grpId="0"/>
      <p:bldP spid="134" grpId="0" animBg="1"/>
      <p:bldP spid="1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F391-9E60-7F16-4DF8-BEA6C1C9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Variable Elimination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55F46E-787B-BEB4-612A-C726DB0BB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41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these factors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= pointwise product operator</a:t>
                </a:r>
              </a:p>
              <a:p>
                <a:pPr lvl="1"/>
                <a:r>
                  <a:rPr lang="en-US" dirty="0"/>
                  <a:t>Takes two factors (i.e. matrices) as arguments</a:t>
                </a:r>
              </a:p>
              <a:p>
                <a:pPr lvl="1"/>
                <a:r>
                  <a:rPr lang="en-US" dirty="0"/>
                  <a:t>Produces a </a:t>
                </a:r>
                <a:r>
                  <a:rPr lang="en-US" dirty="0">
                    <a:solidFill>
                      <a:srgbClr val="FF0000"/>
                    </a:solidFill>
                  </a:rPr>
                  <a:t>new factor </a:t>
                </a:r>
                <a:r>
                  <a:rPr lang="en-US" dirty="0"/>
                  <a:t>as output (i.e. a matrix)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R.V.s of output factor are </a:t>
                </a:r>
                <a:r>
                  <a:rPr lang="en-US" dirty="0">
                    <a:solidFill>
                      <a:srgbClr val="FF0000"/>
                    </a:solidFill>
                  </a:rPr>
                  <a:t>union</a:t>
                </a:r>
                <a:r>
                  <a:rPr lang="en-US" dirty="0"/>
                  <a:t> of argument factors’ R.V.s</a:t>
                </a:r>
              </a:p>
              <a:p>
                <a:pPr lvl="2"/>
                <a:r>
                  <a:rPr lang="en-US" dirty="0"/>
                  <a:t>Elements of output factor are product of </a:t>
                </a:r>
                <a:r>
                  <a:rPr lang="en-US" dirty="0">
                    <a:solidFill>
                      <a:srgbClr val="FF0000"/>
                    </a:solidFill>
                  </a:rPr>
                  <a:t>corresponding elements </a:t>
                </a:r>
                <a:r>
                  <a:rPr lang="en-US" dirty="0"/>
                  <a:t>in argument factors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55F46E-787B-BEB4-612A-C726DB0BB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4116"/>
              </a:xfrm>
              <a:blipFill>
                <a:blip r:embed="rId2"/>
                <a:stretch>
                  <a:fillRect l="-1043" t="-2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E623F4-EE95-5B3B-2C99-D1EF2ECFDA8E}"/>
                  </a:ext>
                </a:extLst>
              </p:cNvPr>
              <p:cNvSpPr txBox="1"/>
              <p:nvPr/>
            </p:nvSpPr>
            <p:spPr>
              <a:xfrm>
                <a:off x="1990164" y="2348770"/>
                <a:ext cx="7082118" cy="795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𝑊𝑀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h𝑠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𝑓𝑠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𝑓𝑠</m:t>
                                  </m:r>
                                </m:e>
                              </m:d>
                            </m:e>
                          </m:func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𝑟𝑠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𝑐𝑟𝑠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𝑓𝑠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𝑤𝑚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𝑐𝑟𝑠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E623F4-EE95-5B3B-2C99-D1EF2ECFD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164" y="2348770"/>
                <a:ext cx="7082118" cy="795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18F605-74F8-C716-06F0-6046AC52B3A1}"/>
                  </a:ext>
                </a:extLst>
              </p:cNvPr>
              <p:cNvSpPr txBox="1"/>
              <p:nvPr/>
            </p:nvSpPr>
            <p:spPr>
              <a:xfrm>
                <a:off x="1864659" y="3315538"/>
                <a:ext cx="8068235" cy="795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𝑊𝑀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7030A0"/>
                              </a:solidFill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𝐶𝑅𝑆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𝐹𝑆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𝐶𝑅𝑆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7030A0"/>
                                  </a:solidFill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18F605-74F8-C716-06F0-6046AC52B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659" y="3315538"/>
                <a:ext cx="8068235" cy="795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B83B9572-1F4A-5F72-6A57-8C7FF133470C}"/>
              </a:ext>
            </a:extLst>
          </p:cNvPr>
          <p:cNvSpPr/>
          <p:nvPr/>
        </p:nvSpPr>
        <p:spPr>
          <a:xfrm rot="16200000">
            <a:off x="7844048" y="2825471"/>
            <a:ext cx="493058" cy="2913669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CF3567-D377-AF26-5B15-065DA4604FF6}"/>
                  </a:ext>
                </a:extLst>
              </p:cNvPr>
              <p:cNvSpPr txBox="1"/>
              <p:nvPr/>
            </p:nvSpPr>
            <p:spPr>
              <a:xfrm>
                <a:off x="7897906" y="4519898"/>
                <a:ext cx="1091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CF3567-D377-AF26-5B15-065DA4604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906" y="4519898"/>
                <a:ext cx="1091774" cy="276999"/>
              </a:xfrm>
              <a:prstGeom prst="rect">
                <a:avLst/>
              </a:prstGeom>
              <a:blipFill>
                <a:blip r:embed="rId5"/>
                <a:stretch>
                  <a:fillRect l="-7263" t="-2174" r="-72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A48694-CC32-F1CF-F08D-41BE42074579}"/>
                  </a:ext>
                </a:extLst>
              </p:cNvPr>
              <p:cNvSpPr txBox="1"/>
              <p:nvPr/>
            </p:nvSpPr>
            <p:spPr>
              <a:xfrm>
                <a:off x="8566812" y="4518848"/>
                <a:ext cx="3969048" cy="625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𝑐𝑟𝑠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𝑐𝑟𝑠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𝑐𝑟𝑠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𝐹𝑆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A48694-CC32-F1CF-F08D-41BE42074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812" y="4518848"/>
                <a:ext cx="3969048" cy="625299"/>
              </a:xfrm>
              <a:prstGeom prst="rect">
                <a:avLst/>
              </a:prstGeom>
              <a:blipFill>
                <a:blip r:embed="rId6"/>
                <a:stretch>
                  <a:fillRect b="-1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1EBECF19-EF1C-1EBC-7A37-DFB33501E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7392" y="1211278"/>
            <a:ext cx="1727661" cy="1129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C29C0D-04B9-E893-F043-BED2ECED02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3182" y="1217118"/>
            <a:ext cx="1802046" cy="1108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5A4C63-D30A-975F-E5FD-7C45562C30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3294" y="1217118"/>
            <a:ext cx="2840949" cy="22118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860124-05CC-E7B8-F3F6-7CD03704F66A}"/>
                  </a:ext>
                </a:extLst>
              </p:cNvPr>
              <p:cNvSpPr txBox="1"/>
              <p:nvPr/>
            </p:nvSpPr>
            <p:spPr>
              <a:xfrm>
                <a:off x="6610206" y="1684818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860124-05CC-E7B8-F3F6-7CD03704F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206" y="1684818"/>
                <a:ext cx="218008" cy="276999"/>
              </a:xfrm>
              <a:prstGeom prst="rect">
                <a:avLst/>
              </a:prstGeom>
              <a:blipFill>
                <a:blip r:embed="rId10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373AAC-A37D-591B-3ACB-052C5ACBF147}"/>
                  </a:ext>
                </a:extLst>
              </p:cNvPr>
              <p:cNvSpPr txBox="1"/>
              <p:nvPr/>
            </p:nvSpPr>
            <p:spPr>
              <a:xfrm>
                <a:off x="8974005" y="168481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373AAC-A37D-591B-3ACB-052C5ACBF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005" y="1684817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29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BFE-0A98-A433-837F-D1E346B6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Variable Elimination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23F7D-F2C2-9EDE-5A27-A976BFD0F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282" y="13684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Whenever we sum out factors</a:t>
                </a:r>
              </a:p>
              <a:p>
                <a:pPr lvl="1"/>
                <a:r>
                  <a:rPr lang="en-US" dirty="0"/>
                  <a:t>Any factor that doesn’t depend on the R.V. being summed out is a </a:t>
                </a:r>
                <a:r>
                  <a:rPr lang="en-US" dirty="0">
                    <a:solidFill>
                      <a:srgbClr val="FF0000"/>
                    </a:solidFill>
                  </a:rPr>
                  <a:t>constant</a:t>
                </a:r>
                <a:r>
                  <a:rPr lang="en-US" dirty="0"/>
                  <a:t>!</a:t>
                </a:r>
              </a:p>
              <a:p>
                <a:pPr lvl="1"/>
                <a:r>
                  <a:rPr lang="en-US" dirty="0"/>
                  <a:t>Move it outside of the sum!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is lazy: it only happens when we need to </a:t>
                </a:r>
                <a:r>
                  <a:rPr lang="en-US" dirty="0">
                    <a:solidFill>
                      <a:srgbClr val="FF0000"/>
                    </a:solidFill>
                  </a:rPr>
                  <a:t>sum out </a:t>
                </a:r>
                <a:r>
                  <a:rPr lang="en-US" dirty="0"/>
                  <a:t>a R.V.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23F7D-F2C2-9EDE-5A27-A976BFD0F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282" y="13684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7D61CA-4219-3D59-531E-68CCAF0CF8E3}"/>
                  </a:ext>
                </a:extLst>
              </p:cNvPr>
              <p:cNvSpPr txBox="1"/>
              <p:nvPr/>
            </p:nvSpPr>
            <p:spPr>
              <a:xfrm>
                <a:off x="4886942" y="2082163"/>
                <a:ext cx="4920065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7D61CA-4219-3D59-531E-68CCAF0CF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942" y="2082163"/>
                <a:ext cx="4920065" cy="672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6C1197-FDE4-DB18-D4F9-A1DB15A8C15B}"/>
                  </a:ext>
                </a:extLst>
              </p:cNvPr>
              <p:cNvSpPr txBox="1"/>
              <p:nvPr/>
            </p:nvSpPr>
            <p:spPr>
              <a:xfrm>
                <a:off x="5538493" y="2754335"/>
                <a:ext cx="4268514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6C1197-FDE4-DB18-D4F9-A1DB15A8C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493" y="2754335"/>
                <a:ext cx="4268514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CA8A1CF-E8D8-0902-5773-6B80D5541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19363"/>
            <a:ext cx="7383600" cy="303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38610D-5FB6-B659-6651-1D2F2EE7B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323119"/>
            <a:ext cx="8224770" cy="973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8A8C67-6A04-1FAB-A5DF-87E7C56FD3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250172"/>
            <a:ext cx="1651185" cy="3271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E375A4-E3B8-79DD-B897-089842ED26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5573329"/>
            <a:ext cx="4299312" cy="2881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A60985-D92B-18D9-B8BD-A30FE646B4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5892662"/>
            <a:ext cx="5319619" cy="3349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70C1FE-9CB5-4031-0915-7EA1A8A6A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105" y="6217445"/>
            <a:ext cx="7461487" cy="3115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F01BD7-8C1E-8384-D8FF-D254B37B93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468" y="6498241"/>
            <a:ext cx="6051748" cy="34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9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388A-77F1-48D7-BE26-19287A5C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 and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1FD4-60C3-3579-FA51-C809AA71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orderings of variables produce </a:t>
            </a:r>
            <a:r>
              <a:rPr lang="en-US" dirty="0">
                <a:solidFill>
                  <a:srgbClr val="FF0000"/>
                </a:solidFill>
              </a:rPr>
              <a:t>different intermediary factors</a:t>
            </a:r>
          </a:p>
          <a:p>
            <a:pPr lvl="1"/>
            <a:r>
              <a:rPr lang="en-US" dirty="0"/>
              <a:t>Want to choose the ordering that does less work!</a:t>
            </a:r>
          </a:p>
          <a:p>
            <a:pPr lvl="1"/>
            <a:r>
              <a:rPr lang="en-US" dirty="0"/>
              <a:t>Intractable to know </a:t>
            </a:r>
            <a:r>
              <a:rPr lang="en-US" dirty="0">
                <a:solidFill>
                  <a:srgbClr val="FF0000"/>
                </a:solidFill>
              </a:rPr>
              <a:t>optimal</a:t>
            </a:r>
            <a:r>
              <a:rPr lang="en-US" dirty="0"/>
              <a:t> ordering</a:t>
            </a:r>
          </a:p>
          <a:p>
            <a:pPr lvl="2"/>
            <a:r>
              <a:rPr lang="en-US" dirty="0"/>
              <a:t>Can order using heuristics that are “good enough”</a:t>
            </a:r>
          </a:p>
          <a:p>
            <a:pPr lvl="2"/>
            <a:r>
              <a:rPr lang="en-US" dirty="0"/>
              <a:t>Common choice: </a:t>
            </a:r>
            <a:r>
              <a:rPr lang="en-US" dirty="0">
                <a:solidFill>
                  <a:srgbClr val="FF0000"/>
                </a:solidFill>
              </a:rPr>
              <a:t>greedy</a:t>
            </a:r>
            <a:r>
              <a:rPr lang="en-US" dirty="0"/>
              <a:t> heuristic</a:t>
            </a:r>
          </a:p>
          <a:p>
            <a:pPr lvl="3"/>
            <a:r>
              <a:rPr lang="en-US" dirty="0"/>
              <a:t>Eliminate whichever variable minimizes the size of the output factor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general:</a:t>
            </a:r>
          </a:p>
          <a:p>
            <a:pPr lvl="1"/>
            <a:r>
              <a:rPr lang="en-US" dirty="0"/>
              <a:t>Remove any </a:t>
            </a:r>
            <a:r>
              <a:rPr lang="en-US" dirty="0">
                <a:solidFill>
                  <a:srgbClr val="FF0000"/>
                </a:solidFill>
              </a:rPr>
              <a:t>leaf node </a:t>
            </a:r>
            <a:r>
              <a:rPr lang="en-US" dirty="0"/>
              <a:t>that is not a query R.V. or an evidence R.V.</a:t>
            </a:r>
          </a:p>
          <a:p>
            <a:pPr lvl="1"/>
            <a:r>
              <a:rPr lang="en-US" dirty="0"/>
              <a:t>Every R.V. that is not an </a:t>
            </a:r>
            <a:r>
              <a:rPr lang="en-US" dirty="0">
                <a:solidFill>
                  <a:srgbClr val="FF0000"/>
                </a:solidFill>
              </a:rPr>
              <a:t>ancestor</a:t>
            </a:r>
            <a:r>
              <a:rPr lang="en-US" dirty="0"/>
              <a:t> of a query R.V. or evidence R.V. is </a:t>
            </a:r>
            <a:r>
              <a:rPr lang="en-US" dirty="0">
                <a:solidFill>
                  <a:srgbClr val="FF0000"/>
                </a:solidFill>
              </a:rPr>
              <a:t>irrelevant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AD2BE4-0948-702C-1636-D863239A8D6C}"/>
                  </a:ext>
                </a:extLst>
              </p:cNvPr>
              <p:cNvSpPr txBox="1"/>
              <p:nvPr/>
            </p:nvSpPr>
            <p:spPr>
              <a:xfrm>
                <a:off x="618565" y="4298573"/>
                <a:ext cx="1719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AD2BE4-0948-702C-1636-D863239A8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65" y="4298573"/>
                <a:ext cx="1719702" cy="276999"/>
              </a:xfrm>
              <a:prstGeom prst="rect">
                <a:avLst/>
              </a:prstGeom>
              <a:blipFill>
                <a:blip r:embed="rId2"/>
                <a:stretch>
                  <a:fillRect l="-2473" t="-2174" r="-4240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13D889-1959-9DF0-4C6C-E56D488C3A4B}"/>
                  </a:ext>
                </a:extLst>
              </p:cNvPr>
              <p:cNvSpPr txBox="1"/>
              <p:nvPr/>
            </p:nvSpPr>
            <p:spPr>
              <a:xfrm>
                <a:off x="2338267" y="4139132"/>
                <a:ext cx="5300938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𝑟𝑠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⁡[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𝑐𝑟𝑠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13D889-1959-9DF0-4C6C-E56D488C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267" y="4139132"/>
                <a:ext cx="5300938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8654ECE-A4A0-F23F-738A-3FE5200BBD22}"/>
              </a:ext>
            </a:extLst>
          </p:cNvPr>
          <p:cNvGrpSpPr/>
          <p:nvPr/>
        </p:nvGrpSpPr>
        <p:grpSpPr>
          <a:xfrm>
            <a:off x="8209974" y="2247010"/>
            <a:ext cx="3861850" cy="2595584"/>
            <a:chOff x="6703904" y="956213"/>
            <a:chExt cx="3861850" cy="2595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F7F74F-4318-2C39-9E9D-149F4F3D0D65}"/>
                </a:ext>
              </a:extLst>
            </p:cNvPr>
            <p:cNvSpPr/>
            <p:nvPr/>
          </p:nvSpPr>
          <p:spPr>
            <a:xfrm>
              <a:off x="6703904" y="980308"/>
              <a:ext cx="1385901" cy="5780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HenriScratch</a:t>
              </a:r>
              <a:endParaRPr 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96BCDB-9C68-CEE8-F2C5-08192B0D549F}"/>
                </a:ext>
              </a:extLst>
            </p:cNvPr>
            <p:cNvSpPr/>
            <p:nvPr/>
          </p:nvSpPr>
          <p:spPr>
            <a:xfrm>
              <a:off x="8789062" y="956213"/>
              <a:ext cx="1385901" cy="5780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FrankScratch</a:t>
              </a:r>
              <a:endParaRPr 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1B7733-FAB1-A238-DB04-9ACBE33ED29E}"/>
                </a:ext>
              </a:extLst>
            </p:cNvPr>
            <p:cNvSpPr/>
            <p:nvPr/>
          </p:nvSpPr>
          <p:spPr>
            <a:xfrm>
              <a:off x="7886845" y="1736374"/>
              <a:ext cx="1385901" cy="5780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CouchRippingSound</a:t>
              </a:r>
              <a:endParaRPr 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25E776-BED2-5B3B-49BE-E737C57078FE}"/>
                </a:ext>
              </a:extLst>
            </p:cNvPr>
            <p:cNvSpPr/>
            <p:nvPr/>
          </p:nvSpPr>
          <p:spPr>
            <a:xfrm>
              <a:off x="7403161" y="2960354"/>
              <a:ext cx="1385901" cy="5780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WifeMessage</a:t>
              </a:r>
              <a:endParaRPr 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823A7E0-2693-227D-FFC2-45ED03FC9893}"/>
                </a:ext>
              </a:extLst>
            </p:cNvPr>
            <p:cNvCxnSpPr>
              <a:cxnSpLocks/>
              <a:stCxn id="17" idx="4"/>
              <a:endCxn id="19" idx="1"/>
            </p:cNvCxnSpPr>
            <p:nvPr/>
          </p:nvCxnSpPr>
          <p:spPr>
            <a:xfrm>
              <a:off x="7396855" y="1558385"/>
              <a:ext cx="692951" cy="2626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C9B0DB1-3132-5CD8-9979-7EAC6ED20385}"/>
                </a:ext>
              </a:extLst>
            </p:cNvPr>
            <p:cNvCxnSpPr>
              <a:cxnSpLocks/>
              <a:stCxn id="18" idx="4"/>
              <a:endCxn id="19" idx="7"/>
            </p:cNvCxnSpPr>
            <p:nvPr/>
          </p:nvCxnSpPr>
          <p:spPr>
            <a:xfrm flipH="1">
              <a:off x="9069785" y="1534290"/>
              <a:ext cx="412228" cy="286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B50F86-87DC-E474-7C27-B76F08CEEBBD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 flipH="1">
              <a:off x="8096112" y="2314451"/>
              <a:ext cx="483684" cy="645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2AC74F-A186-03B9-61BE-773BB79C833F}"/>
                </a:ext>
              </a:extLst>
            </p:cNvPr>
            <p:cNvSpPr/>
            <p:nvPr/>
          </p:nvSpPr>
          <p:spPr>
            <a:xfrm>
              <a:off x="9008697" y="3006141"/>
              <a:ext cx="1557057" cy="5456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FriendMessage</a:t>
              </a:r>
              <a:endParaRPr 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08BF37D-FEC9-0D2C-FC02-AB7AB4E643EF}"/>
                </a:ext>
              </a:extLst>
            </p:cNvPr>
            <p:cNvCxnSpPr>
              <a:cxnSpLocks/>
              <a:stCxn id="19" idx="4"/>
              <a:endCxn id="8" idx="0"/>
            </p:cNvCxnSpPr>
            <p:nvPr/>
          </p:nvCxnSpPr>
          <p:spPr>
            <a:xfrm>
              <a:off x="8579796" y="2314451"/>
              <a:ext cx="1207430" cy="69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0199994-86E9-C113-5E81-91EE72D3EAB3}"/>
                  </a:ext>
                </a:extLst>
              </p:cNvPr>
              <p:cNvSpPr txBox="1"/>
              <p:nvPr/>
            </p:nvSpPr>
            <p:spPr>
              <a:xfrm>
                <a:off x="2354107" y="4829228"/>
                <a:ext cx="3856120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𝑟𝑠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0199994-86E9-C113-5E81-91EE72D3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07" y="4829228"/>
                <a:ext cx="3856120" cy="6721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46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BC13-F89A-1157-6DFF-71BF0DA9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for Exact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315E7-86B7-1936-955E-F70A8DAD4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Depends heavily on the topology of the graph</a:t>
                </a:r>
              </a:p>
              <a:p>
                <a:pPr lvl="1"/>
                <a:r>
                  <a:rPr lang="en-US" dirty="0"/>
                  <a:t>If you graph is a </a:t>
                </a:r>
                <a:r>
                  <a:rPr lang="en-US" dirty="0">
                    <a:solidFill>
                      <a:srgbClr val="FF0000"/>
                    </a:solidFill>
                  </a:rPr>
                  <a:t>polytree</a:t>
                </a:r>
                <a:r>
                  <a:rPr lang="en-US" dirty="0"/>
                  <a:t> (</a:t>
                </a:r>
                <a:r>
                  <a:rPr lang="en-US" dirty="0">
                    <a:solidFill>
                      <a:srgbClr val="FF0000"/>
                    </a:solidFill>
                  </a:rPr>
                  <a:t>singly connected </a:t>
                </a:r>
                <a:r>
                  <a:rPr lang="en-US" dirty="0"/>
                  <a:t>graph):</a:t>
                </a:r>
              </a:p>
              <a:p>
                <a:pPr lvl="2"/>
                <a:r>
                  <a:rPr lang="en-US" dirty="0"/>
                  <a:t>At most one path between any two vertices in the network</a:t>
                </a:r>
              </a:p>
              <a:p>
                <a:pPr lvl="2"/>
                <a:r>
                  <a:rPr lang="en-US" dirty="0"/>
                  <a:t>Time + space complexity is linear in size of the graph</a:t>
                </a:r>
              </a:p>
              <a:p>
                <a:pPr lvl="1"/>
                <a:endParaRPr lang="en-US" dirty="0"/>
              </a:p>
              <a:p>
                <a:pPr lvl="2"/>
                <a:r>
                  <a:rPr lang="en-US" dirty="0"/>
                  <a:t>Upper bound for parents is a constant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:r>
                  <a:rPr lang="en-US" dirty="0">
                    <a:solidFill>
                      <a:srgbClr val="00B0F0"/>
                    </a:solidFill>
                  </a:rPr>
                  <a:t>multiply connected </a:t>
                </a:r>
                <a:r>
                  <a:rPr lang="en-US" dirty="0"/>
                  <a:t>graphs:</a:t>
                </a:r>
              </a:p>
              <a:p>
                <a:pPr lvl="1"/>
                <a:r>
                  <a:rPr lang="en-US" dirty="0"/>
                  <a:t>Variable elimination can have exponential time/space</a:t>
                </a:r>
              </a:p>
              <a:p>
                <a:pPr lvl="2"/>
                <a:r>
                  <a:rPr lang="en-US" dirty="0"/>
                  <a:t>Even if upper bound for parents is bounded!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CSPs + Bayesian networks are related</a:t>
                </a:r>
              </a:p>
              <a:p>
                <a:pPr lvl="1"/>
                <a:r>
                  <a:rPr lang="en-US" dirty="0"/>
                  <a:t>Variable elimination can solve CSPs too!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315E7-86B7-1936-955E-F70A8DAD4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2611" b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952CAEF-DCCC-C900-EAB6-6CE0D64B9CCA}"/>
              </a:ext>
            </a:extLst>
          </p:cNvPr>
          <p:cNvGrpSpPr/>
          <p:nvPr/>
        </p:nvGrpSpPr>
        <p:grpSpPr>
          <a:xfrm>
            <a:off x="7722294" y="95993"/>
            <a:ext cx="3861850" cy="2595584"/>
            <a:chOff x="6703904" y="956213"/>
            <a:chExt cx="3861850" cy="259558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5954B5A-8868-3700-71A0-F904A0ACF7D7}"/>
                </a:ext>
              </a:extLst>
            </p:cNvPr>
            <p:cNvSpPr/>
            <p:nvPr/>
          </p:nvSpPr>
          <p:spPr>
            <a:xfrm>
              <a:off x="6703904" y="980308"/>
              <a:ext cx="1385901" cy="5780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HenriScratch</a:t>
              </a:r>
              <a:endParaRPr 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C05BA5D-D015-93B8-2A9F-1C0B1E0A528E}"/>
                </a:ext>
              </a:extLst>
            </p:cNvPr>
            <p:cNvSpPr/>
            <p:nvPr/>
          </p:nvSpPr>
          <p:spPr>
            <a:xfrm>
              <a:off x="8789062" y="956213"/>
              <a:ext cx="1385901" cy="5780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FrankScratch</a:t>
              </a:r>
              <a:endParaRPr 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2F3562-A83C-DF66-5517-7B83955ECFB5}"/>
                </a:ext>
              </a:extLst>
            </p:cNvPr>
            <p:cNvSpPr/>
            <p:nvPr/>
          </p:nvSpPr>
          <p:spPr>
            <a:xfrm>
              <a:off x="7886845" y="1736374"/>
              <a:ext cx="1385901" cy="5780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CouchRippingSound</a:t>
              </a:r>
              <a:endParaRPr 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EC4C86-37D5-8369-449E-D7AE90A2C758}"/>
                </a:ext>
              </a:extLst>
            </p:cNvPr>
            <p:cNvSpPr/>
            <p:nvPr/>
          </p:nvSpPr>
          <p:spPr>
            <a:xfrm>
              <a:off x="7403161" y="2960354"/>
              <a:ext cx="1385901" cy="5780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WifeMessage</a:t>
              </a:r>
              <a:endParaRPr 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664AEB-841A-A635-9C7B-046CB2C7DADA}"/>
                </a:ext>
              </a:extLst>
            </p:cNvPr>
            <p:cNvCxnSpPr>
              <a:cxnSpLocks/>
              <a:stCxn id="5" idx="4"/>
              <a:endCxn id="7" idx="1"/>
            </p:cNvCxnSpPr>
            <p:nvPr/>
          </p:nvCxnSpPr>
          <p:spPr>
            <a:xfrm>
              <a:off x="7396855" y="1558385"/>
              <a:ext cx="692951" cy="2626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918529-0538-9D05-973B-730FDFE237E5}"/>
                </a:ext>
              </a:extLst>
            </p:cNvPr>
            <p:cNvCxnSpPr>
              <a:cxnSpLocks/>
              <a:stCxn id="6" idx="4"/>
              <a:endCxn id="7" idx="7"/>
            </p:cNvCxnSpPr>
            <p:nvPr/>
          </p:nvCxnSpPr>
          <p:spPr>
            <a:xfrm flipH="1">
              <a:off x="9069785" y="1534290"/>
              <a:ext cx="412228" cy="286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B2881CC-53AC-8E8B-67D7-58BA61FE7C73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8096112" y="2314451"/>
              <a:ext cx="483684" cy="645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088EE8-24EE-1DE0-C2C0-1DCC36A737F4}"/>
                </a:ext>
              </a:extLst>
            </p:cNvPr>
            <p:cNvSpPr/>
            <p:nvPr/>
          </p:nvSpPr>
          <p:spPr>
            <a:xfrm>
              <a:off x="9008697" y="3006141"/>
              <a:ext cx="1557057" cy="5456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FriendMessage</a:t>
              </a:r>
              <a:endParaRPr 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A933723-7247-F9F8-02A6-8DB7029B43F4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>
              <a:off x="8579796" y="2314451"/>
              <a:ext cx="1207430" cy="69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C7E189-7B9B-FB2E-DDFB-B8D562581F1A}"/>
              </a:ext>
            </a:extLst>
          </p:cNvPr>
          <p:cNvSpPr txBox="1"/>
          <p:nvPr/>
        </p:nvSpPr>
        <p:spPr>
          <a:xfrm>
            <a:off x="8813727" y="2764112"/>
            <a:ext cx="237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Singly-connected graph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00986F9-5838-A86B-582B-84D64AD88BC6}"/>
              </a:ext>
            </a:extLst>
          </p:cNvPr>
          <p:cNvGrpSpPr/>
          <p:nvPr/>
        </p:nvGrpSpPr>
        <p:grpSpPr>
          <a:xfrm>
            <a:off x="7902088" y="3400348"/>
            <a:ext cx="4111894" cy="2233748"/>
            <a:chOff x="7902088" y="3400348"/>
            <a:chExt cx="4111894" cy="22337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68C300D-6F7F-C3D6-135F-722EBB0ED77D}"/>
                </a:ext>
              </a:extLst>
            </p:cNvPr>
            <p:cNvSpPr/>
            <p:nvPr/>
          </p:nvSpPr>
          <p:spPr>
            <a:xfrm>
              <a:off x="9343357" y="3400348"/>
              <a:ext cx="1320365" cy="661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cloudy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C1FDBFD-787C-E22C-B938-F26291D4EFD7}"/>
                </a:ext>
              </a:extLst>
            </p:cNvPr>
            <p:cNvSpPr/>
            <p:nvPr/>
          </p:nvSpPr>
          <p:spPr>
            <a:xfrm>
              <a:off x="9427992" y="4972245"/>
              <a:ext cx="1320365" cy="661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wetgrass</a:t>
              </a:r>
              <a:endParaRPr lang="en-US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9B9C49-FAF7-FD30-4924-C984FBDE36CE}"/>
                </a:ext>
              </a:extLst>
            </p:cNvPr>
            <p:cNvSpPr/>
            <p:nvPr/>
          </p:nvSpPr>
          <p:spPr>
            <a:xfrm>
              <a:off x="7902088" y="4096661"/>
              <a:ext cx="1320365" cy="661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sprinkler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B27C80-BA40-7C23-C672-C6E06E3D67D1}"/>
                </a:ext>
              </a:extLst>
            </p:cNvPr>
            <p:cNvSpPr/>
            <p:nvPr/>
          </p:nvSpPr>
          <p:spPr>
            <a:xfrm>
              <a:off x="10693617" y="4096660"/>
              <a:ext cx="1320365" cy="661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rain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AD5F900-3806-A5EA-7C75-E5C6B24005CE}"/>
                </a:ext>
              </a:extLst>
            </p:cNvPr>
            <p:cNvCxnSpPr>
              <a:stCxn id="15" idx="3"/>
              <a:endCxn id="17" idx="7"/>
            </p:cNvCxnSpPr>
            <p:nvPr/>
          </p:nvCxnSpPr>
          <p:spPr>
            <a:xfrm flipH="1">
              <a:off x="9029090" y="3965273"/>
              <a:ext cx="507630" cy="2283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C9F36DB-2A71-37DC-6EBE-865A47F67275}"/>
                </a:ext>
              </a:extLst>
            </p:cNvPr>
            <p:cNvCxnSpPr>
              <a:stCxn id="15" idx="5"/>
              <a:endCxn id="18" idx="1"/>
            </p:cNvCxnSpPr>
            <p:nvPr/>
          </p:nvCxnSpPr>
          <p:spPr>
            <a:xfrm>
              <a:off x="10470359" y="3965273"/>
              <a:ext cx="416621" cy="228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597EF2-A3B6-A048-D992-C81635AB3225}"/>
                </a:ext>
              </a:extLst>
            </p:cNvPr>
            <p:cNvCxnSpPr>
              <a:stCxn id="17" idx="5"/>
              <a:endCxn id="16" idx="1"/>
            </p:cNvCxnSpPr>
            <p:nvPr/>
          </p:nvCxnSpPr>
          <p:spPr>
            <a:xfrm>
              <a:off x="9029090" y="4661586"/>
              <a:ext cx="592265" cy="4075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6F54C34-9D51-1CB8-43A7-700A66C6B463}"/>
                </a:ext>
              </a:extLst>
            </p:cNvPr>
            <p:cNvCxnSpPr>
              <a:stCxn id="18" idx="3"/>
              <a:endCxn id="16" idx="7"/>
            </p:cNvCxnSpPr>
            <p:nvPr/>
          </p:nvCxnSpPr>
          <p:spPr>
            <a:xfrm flipH="1">
              <a:off x="10554994" y="4661585"/>
              <a:ext cx="331986" cy="4075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723C209-20E2-74E4-4ED9-C908D4F1E9C8}"/>
              </a:ext>
            </a:extLst>
          </p:cNvPr>
          <p:cNvSpPr txBox="1"/>
          <p:nvPr/>
        </p:nvSpPr>
        <p:spPr>
          <a:xfrm>
            <a:off x="8744299" y="5720863"/>
            <a:ext cx="261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Multiply-connected graph</a:t>
            </a:r>
          </a:p>
        </p:txBody>
      </p:sp>
    </p:spTree>
    <p:extLst>
      <p:ext uri="{BB962C8B-B14F-4D97-AF65-F5344CB8AC3E}">
        <p14:creationId xmlns:p14="http://schemas.microsoft.com/office/powerpoint/2010/main" val="2491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CF99-ACB2-4072-0331-DC65BBE1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B1BE-209D-B602-0AE4-B8B09E64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14.4.4 -&gt; end of chapter</a:t>
            </a:r>
          </a:p>
          <a:p>
            <a:pPr lvl="1"/>
            <a:r>
              <a:rPr lang="en-US" dirty="0"/>
              <a:t>Converting multiply-connected graphs </a:t>
            </a:r>
            <a:r>
              <a:rPr lang="en-US" dirty="0">
                <a:sym typeface="Wingdings" panose="05000000000000000000" pitchFamily="2" charset="2"/>
              </a:rPr>
              <a:t> singly-connected graphs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Approximate inference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Direct sampling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Rejection sampling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Likelihood weighting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MCMC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Gibbs sampling</a:t>
            </a:r>
          </a:p>
          <a:p>
            <a:pPr lvl="3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Learning distributions from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2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86795" y="603340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202161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57463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47891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761412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7365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0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3029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86795" y="381982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841889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49779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84235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003133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7466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8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1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2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45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78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6795" y="1233771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734660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648692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9230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26676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1861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 Outside?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8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3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0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1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56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Convert into Numeric Representation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6795" y="603340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202161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57463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47891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761412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7365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0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3029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86795" y="381982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841889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49779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84235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003133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7466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8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1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2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45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782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86795" y="1233771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734660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648692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9230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26676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1861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 Outside?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8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3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0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1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52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1332</Words>
  <Application>Microsoft Office PowerPoint</Application>
  <PresentationFormat>Widescreen</PresentationFormat>
  <Paragraphs>594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Probabilistic Agents IV</vt:lpstr>
      <vt:lpstr>The Variable Elimination Algorithm</vt:lpstr>
      <vt:lpstr>The Variable Elimination Algorithm</vt:lpstr>
      <vt:lpstr>The Variable Elimination Algorithm</vt:lpstr>
      <vt:lpstr>Variable Elimination and ORDER</vt:lpstr>
      <vt:lpstr>Runtime for Exact Inference</vt:lpstr>
      <vt:lpstr>Skipping Topics</vt:lpstr>
      <vt:lpstr>Our Example Data</vt:lpstr>
      <vt:lpstr>First Convert into Numeric Representation</vt:lpstr>
      <vt:lpstr>Visually</vt:lpstr>
      <vt:lpstr>The Hard Part</vt:lpstr>
      <vt:lpstr>Naïve Bayes</vt:lpstr>
      <vt:lpstr>Continuous Features</vt:lpstr>
      <vt:lpstr>MLE for Gaussian (1d)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Agents IV</dc:title>
  <dc:creator>Wood, Andrew</dc:creator>
  <cp:lastModifiedBy>Wood, Andrew</cp:lastModifiedBy>
  <cp:revision>10</cp:revision>
  <dcterms:created xsi:type="dcterms:W3CDTF">2024-03-18T14:18:34Z</dcterms:created>
  <dcterms:modified xsi:type="dcterms:W3CDTF">2024-03-18T14:50:25Z</dcterms:modified>
</cp:coreProperties>
</file>