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>
        <p:scale>
          <a:sx n="125" d="100"/>
          <a:sy n="125" d="100"/>
        </p:scale>
        <p:origin x="1284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9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2E4-14F2-4B5E-A67E-ABC34C1B99C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5E00-C84B-477C-8CC4-63B4B9F9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Supervised Learning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Learning Objective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09886"/>
              </a:xfrm>
            </p:spPr>
            <p:txBody>
              <a:bodyPr/>
              <a:lstStyle/>
              <a:p>
                <a:r>
                  <a:rPr lang="en-US" dirty="0" smtClean="0"/>
                  <a:t>Call our hypothesis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Evaluate the “quality”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𝑞𝑢𝑎𝑙𝑖𝑡𝑦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09886"/>
              </a:xfrm>
              <a:blipFill>
                <a:blip r:embed="rId2"/>
                <a:stretch>
                  <a:fillRect l="-1043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the Learning Objective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4596"/>
              </a:xfrm>
            </p:spPr>
            <p:txBody>
              <a:bodyPr/>
              <a:lstStyle/>
              <a:p>
                <a:r>
                  <a:rPr lang="en-US" dirty="0" smtClean="0"/>
                  <a:t>Since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Train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 smtClean="0"/>
                  <a:t> a little bit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Eval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 and keep the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Cheating</a:t>
                </a:r>
              </a:p>
              <a:p>
                <a:pPr lvl="2"/>
                <a:r>
                  <a:rPr lang="en-US" dirty="0" smtClean="0"/>
                  <a:t>Learning (indirectly)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So what do we do?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our training paradigm is iterative (i.e.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incrementally)</a:t>
                </a:r>
              </a:p>
              <a:p>
                <a:pPr lvl="1"/>
                <a:r>
                  <a:rPr lang="en-US" dirty="0" smtClean="0"/>
                  <a:t>Give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a quiz!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4596"/>
              </a:xfrm>
              <a:blipFill>
                <a:blip r:embed="rId2"/>
                <a:stretch>
                  <a:fillRect l="-1043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Training/Validation/Testing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54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Instead of splitting data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Make three groups: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quiz data</a:t>
                </a:r>
                <a:r>
                  <a:rPr lang="en-US" dirty="0" smtClean="0"/>
                  <a:t>: data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doesn’t directly train on but we use to check learning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When we claim we have found the “best”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then give it a test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How to split?</a:t>
                </a:r>
              </a:p>
              <a:p>
                <a:pPr lvl="1"/>
                <a:r>
                  <a:rPr lang="en-US" dirty="0" smtClean="0"/>
                  <a:t>Typically split like 90%/5%/5%</a:t>
                </a:r>
              </a:p>
              <a:p>
                <a:pPr lvl="1"/>
                <a:r>
                  <a:rPr lang="en-US" dirty="0" smtClean="0"/>
                  <a:t>Cross validation, etc.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543"/>
              </a:xfrm>
              <a:blipFill>
                <a:blip r:embed="rId2"/>
                <a:stretch>
                  <a:fillRect l="-1043" t="-205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10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cales of Justice Svg Weight Scale Svg Vector Cut File for - Ets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54" y="2687113"/>
            <a:ext cx="3323318" cy="33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773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ML is ill posed:</a:t>
                </a:r>
              </a:p>
              <a:p>
                <a:pPr lvl="1"/>
                <a:r>
                  <a:rPr lang="en-US" dirty="0" smtClean="0"/>
                  <a:t>The more we train, the less likely we will generalize</a:t>
                </a:r>
              </a:p>
              <a:p>
                <a:pPr lvl="1"/>
                <a:r>
                  <a:rPr lang="en-US" dirty="0" smtClean="0"/>
                  <a:t>Need to train though!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Why?</a:t>
                </a:r>
              </a:p>
              <a:p>
                <a:pPr lvl="1"/>
                <a:r>
                  <a:rPr lang="en-US" dirty="0" smtClean="0"/>
                  <a:t>If we only have training data:</a:t>
                </a:r>
              </a:p>
              <a:p>
                <a:pPr lvl="2"/>
                <a:r>
                  <a:rPr lang="en-US" dirty="0" smtClean="0"/>
                  <a:t>What is inside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2"/>
                <a:r>
                  <a:rPr lang="en-US" dirty="0" smtClean="0"/>
                  <a:t>If our task is realizable,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What else is in there?</a:t>
                </a:r>
              </a:p>
              <a:p>
                <a:pPr lvl="2"/>
                <a:endParaRPr lang="en-US" dirty="0"/>
              </a:p>
              <a:p>
                <a:pPr lvl="3"/>
                <a:r>
                  <a:rPr lang="en-US" dirty="0" smtClean="0"/>
                  <a:t>Avoid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𝑚𝑒𝑚𝑜𝑟𝑖𝑧𝑒</m:t>
                        </m:r>
                      </m:sub>
                    </m:sSub>
                  </m:oMath>
                </a14:m>
                <a:r>
                  <a:rPr lang="en-US" dirty="0" smtClean="0"/>
                  <a:t> at all costs</a:t>
                </a:r>
              </a:p>
              <a:p>
                <a:pPr lvl="3"/>
                <a:r>
                  <a:rPr lang="en-US" dirty="0" smtClean="0"/>
                  <a:t>Can’t tell the difference with training data!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7735"/>
              </a:xfrm>
              <a:blipFill>
                <a:blip r:embed="rId3"/>
                <a:stretch>
                  <a:fillRect l="-1043" t="-2057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83120" y="4348218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9320" y="4332716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time we have the inputs and the ground truth given to us</a:t>
            </a:r>
          </a:p>
          <a:p>
            <a:pPr lvl="1"/>
            <a:r>
              <a:rPr lang="en-US" dirty="0" smtClean="0"/>
              <a:t>In RL: ground truth came in a few forms:</a:t>
            </a:r>
          </a:p>
          <a:p>
            <a:pPr lvl="2"/>
            <a:r>
              <a:rPr lang="en-US" dirty="0" smtClean="0"/>
              <a:t>Bellman Equation w/ Rewards</a:t>
            </a:r>
          </a:p>
          <a:p>
            <a:pPr lvl="2"/>
            <a:r>
              <a:rPr lang="en-US" dirty="0" smtClean="0"/>
              <a:t>Policy Gradients</a:t>
            </a:r>
          </a:p>
          <a:p>
            <a:endParaRPr lang="en-US" dirty="0" smtClean="0"/>
          </a:p>
          <a:p>
            <a:r>
              <a:rPr lang="en-US" dirty="0" smtClean="0"/>
              <a:t>Here ground truth is known and fixed</a:t>
            </a:r>
          </a:p>
          <a:p>
            <a:pPr lvl="1"/>
            <a:r>
              <a:rPr lang="en-US" dirty="0" smtClean="0"/>
              <a:t>Pro: we don’t have to worry about generating it</a:t>
            </a:r>
          </a:p>
          <a:p>
            <a:pPr lvl="1"/>
            <a:r>
              <a:rPr lang="en-US" dirty="0" smtClean="0"/>
              <a:t>Con: what is the “quality” of the dataset that we have?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Classify natural images into one of 1000 categories</a:t>
            </a:r>
          </a:p>
          <a:p>
            <a:pPr lvl="1"/>
            <a:r>
              <a:rPr lang="en-US" dirty="0" smtClean="0"/>
              <a:t>(ImageNet 1k)</a:t>
            </a:r>
          </a:p>
          <a:p>
            <a:pPr lvl="1"/>
            <a:r>
              <a:rPr lang="en-US" dirty="0" smtClean="0"/>
              <a:t>The dataset:</a:t>
            </a:r>
          </a:p>
          <a:p>
            <a:pPr lvl="2"/>
            <a:r>
              <a:rPr lang="en-US" dirty="0" smtClean="0"/>
              <a:t>14.2M images (standard size, subject centered)</a:t>
            </a:r>
          </a:p>
          <a:p>
            <a:pPr lvl="2"/>
            <a:r>
              <a:rPr lang="en-US" dirty="0" smtClean="0"/>
              <a:t>Each image has a label (the category of that image)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Is this representative of natural images?</a:t>
            </a:r>
          </a:p>
          <a:p>
            <a:pPr lvl="2"/>
            <a:r>
              <a:rPr lang="en-US" dirty="0" smtClean="0"/>
              <a:t>How many natural images could exist?</a:t>
            </a:r>
          </a:p>
          <a:p>
            <a:pPr lvl="2"/>
            <a:r>
              <a:rPr lang="en-US" dirty="0" smtClean="0"/>
              <a:t>What are “hard” images from “easy” images?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Net Dataset | Papers With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2362200"/>
            <a:ext cx="4184650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863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Theoretically we have a data space</a:t>
                </a:r>
              </a:p>
              <a:p>
                <a:pPr lvl="1"/>
                <a:r>
                  <a:rPr lang="en-US" dirty="0" smtClean="0"/>
                  <a:t>Want:</a:t>
                </a:r>
              </a:p>
              <a:p>
                <a:pPr lvl="2"/>
                <a:r>
                  <a:rPr lang="en-US" dirty="0" smtClean="0"/>
                  <a:t>Dataset contains every possible sample (and label)</a:t>
                </a:r>
              </a:p>
              <a:p>
                <a:pPr lvl="2"/>
                <a:r>
                  <a:rPr lang="en-US" dirty="0" smtClean="0"/>
                  <a:t>Don’t know how to distinguish “hard” examples from “easy” examples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Settle for:</a:t>
                </a:r>
              </a:p>
              <a:p>
                <a:pPr lvl="2"/>
                <a:r>
                  <a:rPr lang="en-US" dirty="0" smtClean="0"/>
                  <a:t>Dataset that is representative of the space</a:t>
                </a:r>
              </a:p>
              <a:p>
                <a:pPr lvl="2"/>
                <a:r>
                  <a:rPr lang="en-US" dirty="0" smtClean="0"/>
                  <a:t>How do we know this?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Assumption:</a:t>
                </a:r>
              </a:p>
              <a:p>
                <a:pPr lvl="1"/>
                <a:r>
                  <a:rPr lang="en-US" dirty="0" smtClean="0"/>
                  <a:t>Data we have is drawn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i.i.d</a:t>
                </a:r>
                <a:r>
                  <a:rPr lang="en-US" dirty="0" smtClean="0"/>
                  <a:t> from data space</a:t>
                </a:r>
              </a:p>
              <a:p>
                <a:pPr lvl="1"/>
                <a:r>
                  <a:rPr lang="en-US" dirty="0" smtClean="0"/>
                  <a:t>Dataset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86325"/>
              </a:xfrm>
              <a:blipFill>
                <a:blip r:embed="rId2"/>
                <a:stretch>
                  <a:fillRect l="-1043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4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Learn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which maps examples to their ground truth</a:t>
                </a:r>
              </a:p>
              <a:p>
                <a:endParaRPr lang="en-US" dirty="0"/>
              </a:p>
              <a:p>
                <a:r>
                  <a:rPr lang="en-US" dirty="0" smtClean="0"/>
                  <a:t>Typically parameterize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: goal becomes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learn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HE IMITATION GAME – Film Review – ZekeFil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49" y="4001294"/>
            <a:ext cx="5229225" cy="254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27250" y="5127513"/>
                <a:ext cx="4046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5127513"/>
                <a:ext cx="404663" cy="288477"/>
              </a:xfrm>
              <a:prstGeom prst="rect">
                <a:avLst/>
              </a:prstGeom>
              <a:blipFill>
                <a:blip r:embed="rId4"/>
                <a:stretch>
                  <a:fillRect l="-7576" t="-8511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394819" y="5127513"/>
                <a:ext cx="40972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819" y="5127513"/>
                <a:ext cx="409728" cy="288477"/>
              </a:xfrm>
              <a:prstGeom prst="rect">
                <a:avLst/>
              </a:prstGeom>
              <a:blipFill>
                <a:blip r:embed="rId5"/>
                <a:stretch>
                  <a:fillRect l="-13433" t="-19149" r="-3432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2573187" y="5207691"/>
            <a:ext cx="668487" cy="208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619253" y="5207691"/>
            <a:ext cx="668487" cy="208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data points, what functions could we learn?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Goal: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search</a:t>
                </a:r>
                <a:r>
                  <a:rPr lang="en-US" dirty="0" smtClean="0"/>
                  <a:t> through possible functions to select the best one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139" y="2600193"/>
            <a:ext cx="373432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Pt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important factor we forgot to mention:</a:t>
            </a:r>
          </a:p>
          <a:p>
            <a:pPr lvl="1"/>
            <a:r>
              <a:rPr lang="en-US" dirty="0" smtClean="0"/>
              <a:t>Since our data is (most likely) not the entire data space</a:t>
            </a:r>
          </a:p>
          <a:p>
            <a:pPr lvl="1"/>
            <a:r>
              <a:rPr lang="en-US" dirty="0" smtClean="0"/>
              <a:t>AND we have no way to check if it is representative</a:t>
            </a:r>
          </a:p>
          <a:p>
            <a:pPr lvl="1"/>
            <a:r>
              <a:rPr lang="en-US" dirty="0" smtClean="0"/>
              <a:t>We want our function to </a:t>
            </a:r>
            <a:r>
              <a:rPr lang="en-US" dirty="0" smtClean="0">
                <a:solidFill>
                  <a:srgbClr val="FF0000"/>
                </a:solidFill>
              </a:rPr>
              <a:t>generalize</a:t>
            </a:r>
          </a:p>
          <a:p>
            <a:pPr lvl="2"/>
            <a:r>
              <a:rPr lang="en-US" dirty="0" smtClean="0"/>
              <a:t>The function needs to perform well on </a:t>
            </a:r>
            <a:r>
              <a:rPr lang="en-US" dirty="0" smtClean="0">
                <a:solidFill>
                  <a:srgbClr val="FF0000"/>
                </a:solidFill>
              </a:rPr>
              <a:t>data it hasn’t seen before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08" y="4109781"/>
            <a:ext cx="3829584" cy="18385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24579" y="4724272"/>
            <a:ext cx="78014" cy="78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66871" y="4724272"/>
            <a:ext cx="78014" cy="78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Unseen Data?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761"/>
              </a:xfrm>
            </p:spPr>
            <p:txBody>
              <a:bodyPr/>
              <a:lstStyle/>
              <a:p>
                <a:r>
                  <a:rPr lang="en-US" dirty="0" smtClean="0"/>
                  <a:t>Split your dataset into a training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 smtClean="0"/>
                  <a:t> and a testing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How?</a:t>
                </a:r>
              </a:p>
              <a:p>
                <a:pPr lvl="1"/>
                <a:r>
                  <a:rPr lang="en-US" dirty="0" smtClean="0"/>
                  <a:t>Lots of ways:</a:t>
                </a:r>
              </a:p>
              <a:p>
                <a:pPr lvl="2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Random split</a:t>
                </a:r>
              </a:p>
              <a:p>
                <a:pPr lvl="2"/>
                <a:r>
                  <a:rPr lang="en-US" dirty="0" smtClean="0"/>
                  <a:t>Fixed </a:t>
                </a:r>
                <a:r>
                  <a:rPr lang="en-US" dirty="0" err="1" smtClean="0"/>
                  <a:t>partitons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Someone else did it for you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now, let us assume random splits</a:t>
                </a:r>
              </a:p>
              <a:p>
                <a:pPr lvl="1"/>
                <a:r>
                  <a:rPr lang="en-US" dirty="0" smtClean="0"/>
                  <a:t>Something like 90% of your examples go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 smtClean="0"/>
                  <a:t> and 10%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Common choice</a:t>
                </a:r>
              </a:p>
              <a:p>
                <a:pPr lvl="2"/>
                <a:r>
                  <a:rPr lang="en-US" dirty="0" smtClean="0"/>
                  <a:t>Also 95%/5%, etc.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761"/>
              </a:xfrm>
              <a:blipFill>
                <a:blip r:embed="rId2"/>
                <a:stretch>
                  <a:fillRect l="-1043" t="-2008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6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expect to do well on unseen data?</a:t>
            </a:r>
          </a:p>
          <a:p>
            <a:pPr lvl="1"/>
            <a:r>
              <a:rPr lang="en-US" dirty="0" smtClean="0"/>
              <a:t>The function cannot learn from the unseen data…that’s </a:t>
            </a:r>
            <a:r>
              <a:rPr lang="en-US" dirty="0" smtClean="0">
                <a:solidFill>
                  <a:srgbClr val="FF0000"/>
                </a:solidFill>
              </a:rPr>
              <a:t>cheating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Ockham’s razor? (Prefer simpler functions over more complicated ones?)</a:t>
            </a:r>
          </a:p>
          <a:p>
            <a:pPr lvl="1"/>
            <a:r>
              <a:rPr lang="en-US" dirty="0" smtClean="0"/>
              <a:t>Can we estimate the likelihood of our model (given our data)?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66" y="2844316"/>
            <a:ext cx="3829584" cy="18385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42937" y="3458807"/>
            <a:ext cx="78014" cy="78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5229" y="3458807"/>
            <a:ext cx="78014" cy="78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423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Supervised Learning I</vt:lpstr>
      <vt:lpstr>The Problem</vt:lpstr>
      <vt:lpstr>Example</vt:lpstr>
      <vt:lpstr>The Data</vt:lpstr>
      <vt:lpstr>The Goal</vt:lpstr>
      <vt:lpstr>The Hypothesis Space</vt:lpstr>
      <vt:lpstr>The Goal Pt 2</vt:lpstr>
      <vt:lpstr>How to get Unseen Data?</vt:lpstr>
      <vt:lpstr>Generalization</vt:lpstr>
      <vt:lpstr>The Learning Objective</vt:lpstr>
      <vt:lpstr>How to Evaluate the Learning Objective</vt:lpstr>
      <vt:lpstr>Training/Validation/Testing Data</vt:lpstr>
      <vt:lpstr>The Problem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I</dc:title>
  <dc:creator>andrew</dc:creator>
  <cp:lastModifiedBy>andrew</cp:lastModifiedBy>
  <cp:revision>5</cp:revision>
  <dcterms:created xsi:type="dcterms:W3CDTF">2023-04-20T12:42:14Z</dcterms:created>
  <dcterms:modified xsi:type="dcterms:W3CDTF">2023-04-20T13:17:53Z</dcterms:modified>
</cp:coreProperties>
</file>