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9" r:id="rId11"/>
    <p:sldId id="274" r:id="rId12"/>
    <p:sldId id="275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6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595-3BFE-4070-92E0-DB5952D332A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36937-1906-4AF9-B40B-863BE345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5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https://www.newsweek.com/carbon-dioxide-climate-change-fossil-fuels-906953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6937-1906-4AF9-B40B-863BE345E4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13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2) https://www.businessinsider.com/195-countries-that-signed-paris-climate-agreement-accord-deal-2017-5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6937-1906-4AF9-B40B-863BE345E4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8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6937-1906-4AF9-B40B-863BE345E4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9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2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8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8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4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7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4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8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3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5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B023-35E6-4C93-BCFC-18C01919D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Creating a Complex reforestation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806EF-3644-4BEC-B68E-1FBFAFBCA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Zachary Stein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87CBA-5544-4771-AA16-3B98C8F1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23" y="-18388"/>
            <a:ext cx="2523027" cy="12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2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DE97-A5EA-4CA9-B5C6-12DEE085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56" y="-329560"/>
            <a:ext cx="10058400" cy="1609344"/>
          </a:xfrm>
        </p:spPr>
        <p:txBody>
          <a:bodyPr/>
          <a:lstStyle/>
          <a:p>
            <a:r>
              <a:rPr lang="en-US" dirty="0"/>
              <a:t>Choose and Calculate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05AA8D73-F4D5-48A8-A99E-2574433E1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2" y="926926"/>
            <a:ext cx="7901598" cy="160092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C7BE6F-7336-4403-8036-8408E0C26610}"/>
              </a:ext>
            </a:extLst>
          </p:cNvPr>
          <p:cNvSpPr txBox="1"/>
          <p:nvPr/>
        </p:nvSpPr>
        <p:spPr>
          <a:xfrm>
            <a:off x="311085" y="3110846"/>
            <a:ext cx="2438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Min_Per</a:t>
            </a:r>
            <a:r>
              <a:rPr lang="en-US" dirty="0"/>
              <a:t> and</a:t>
            </a:r>
          </a:p>
          <a:p>
            <a:r>
              <a:rPr lang="en-US" dirty="0" err="1"/>
              <a:t>Max_Per</a:t>
            </a:r>
            <a:r>
              <a:rPr lang="en-US" dirty="0"/>
              <a:t> to randomly</a:t>
            </a:r>
          </a:p>
          <a:p>
            <a:r>
              <a:rPr lang="en-US" dirty="0"/>
              <a:t>Choose values.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78E32-AC51-4113-9AF0-08B114A97428}"/>
              </a:ext>
            </a:extLst>
          </p:cNvPr>
          <p:cNvSpPr txBox="1"/>
          <p:nvPr/>
        </p:nvSpPr>
        <p:spPr>
          <a:xfrm>
            <a:off x="3453203" y="3105834"/>
            <a:ext cx="2281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Cutoff to check</a:t>
            </a:r>
          </a:p>
          <a:p>
            <a:r>
              <a:rPr lang="en-US" dirty="0"/>
              <a:t>If it will be viable (0</a:t>
            </a:r>
          </a:p>
          <a:p>
            <a:r>
              <a:rPr lang="en-US" dirty="0"/>
              <a:t>or 1).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1187F-E56F-4A2A-A70B-1592A963BB10}"/>
              </a:ext>
            </a:extLst>
          </p:cNvPr>
          <p:cNvSpPr txBox="1"/>
          <p:nvPr/>
        </p:nvSpPr>
        <p:spPr>
          <a:xfrm>
            <a:off x="6457212" y="3138007"/>
            <a:ext cx="361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the forest will be viable</a:t>
            </a:r>
          </a:p>
          <a:p>
            <a:r>
              <a:rPr lang="en-US" dirty="0"/>
              <a:t>(Also 0 or 1).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AF5C9-4049-4607-A884-54FAF69672D5}"/>
              </a:ext>
            </a:extLst>
          </p:cNvPr>
          <p:cNvSpPr txBox="1"/>
          <p:nvPr/>
        </p:nvSpPr>
        <p:spPr>
          <a:xfrm>
            <a:off x="6457212" y="5090474"/>
            <a:ext cx="387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multiple times and analyze.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905A38-44CC-4055-B54E-F76525F6F9D1}"/>
              </a:ext>
            </a:extLst>
          </p:cNvPr>
          <p:cNvSpPr/>
          <p:nvPr/>
        </p:nvSpPr>
        <p:spPr>
          <a:xfrm>
            <a:off x="2837466" y="3429000"/>
            <a:ext cx="540321" cy="1814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5147-4445-4F8E-B4CD-B9389B97DE01}"/>
              </a:ext>
            </a:extLst>
          </p:cNvPr>
          <p:cNvSpPr/>
          <p:nvPr/>
        </p:nvSpPr>
        <p:spPr>
          <a:xfrm>
            <a:off x="5916891" y="3343373"/>
            <a:ext cx="540321" cy="1814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227722B-0BC2-4511-85EC-577A36519082}"/>
              </a:ext>
            </a:extLst>
          </p:cNvPr>
          <p:cNvSpPr/>
          <p:nvPr/>
        </p:nvSpPr>
        <p:spPr>
          <a:xfrm rot="5400000">
            <a:off x="7757609" y="4291871"/>
            <a:ext cx="995643" cy="287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6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84A4-8273-430F-85F8-FDCA45EE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3478-29C7-4AAE-9CFB-83770F16E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R and Bayesian.</a:t>
            </a:r>
          </a:p>
          <a:p>
            <a:r>
              <a:rPr lang="en-US" dirty="0"/>
              <a:t>I used MCMC and JAGS for analyzing the data. This produced intercept graphs and ROC curves.</a:t>
            </a:r>
          </a:p>
          <a:p>
            <a:r>
              <a:rPr lang="en-US" dirty="0"/>
              <a:t>Also, output is generated for the area covered by each species of tree and whether or not it will be viable.</a:t>
            </a:r>
          </a:p>
        </p:txBody>
      </p:sp>
    </p:spTree>
    <p:extLst>
      <p:ext uri="{BB962C8B-B14F-4D97-AF65-F5344CB8AC3E}">
        <p14:creationId xmlns:p14="http://schemas.microsoft.com/office/powerpoint/2010/main" val="307841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D5FA7-4B76-4873-9949-E7B13ED2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D6919A-8192-4FFF-B085-3C072307EF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58" y="2193925"/>
            <a:ext cx="4558996" cy="39782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B73267-50FE-495A-9802-194A6B38A8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403821"/>
            <a:ext cx="4754562" cy="3558483"/>
          </a:xfrm>
        </p:spPr>
      </p:pic>
    </p:spTree>
    <p:extLst>
      <p:ext uri="{BB962C8B-B14F-4D97-AF65-F5344CB8AC3E}">
        <p14:creationId xmlns:p14="http://schemas.microsoft.com/office/powerpoint/2010/main" val="374707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 Data 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FFE081-1C98-4870-8115-7E1BCC2F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20133"/>
              </p:ext>
            </p:extLst>
          </p:nvPr>
        </p:nvGraphicFramePr>
        <p:xfrm>
          <a:off x="1402915" y="2271385"/>
          <a:ext cx="6951946" cy="1949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6479">
                  <a:extLst>
                    <a:ext uri="{9D8B030D-6E8A-4147-A177-3AD203B41FA5}">
                      <a16:colId xmlns:a16="http://schemas.microsoft.com/office/drawing/2014/main" val="1171629893"/>
                    </a:ext>
                  </a:extLst>
                </a:gridCol>
                <a:gridCol w="604573">
                  <a:extLst>
                    <a:ext uri="{9D8B030D-6E8A-4147-A177-3AD203B41FA5}">
                      <a16:colId xmlns:a16="http://schemas.microsoft.com/office/drawing/2014/main" val="2459954666"/>
                    </a:ext>
                  </a:extLst>
                </a:gridCol>
                <a:gridCol w="965299">
                  <a:extLst>
                    <a:ext uri="{9D8B030D-6E8A-4147-A177-3AD203B41FA5}">
                      <a16:colId xmlns:a16="http://schemas.microsoft.com/office/drawing/2014/main" val="2505536292"/>
                    </a:ext>
                  </a:extLst>
                </a:gridCol>
                <a:gridCol w="558516">
                  <a:extLst>
                    <a:ext uri="{9D8B030D-6E8A-4147-A177-3AD203B41FA5}">
                      <a16:colId xmlns:a16="http://schemas.microsoft.com/office/drawing/2014/main" val="2388244059"/>
                    </a:ext>
                  </a:extLst>
                </a:gridCol>
                <a:gridCol w="673687">
                  <a:extLst>
                    <a:ext uri="{9D8B030D-6E8A-4147-A177-3AD203B41FA5}">
                      <a16:colId xmlns:a16="http://schemas.microsoft.com/office/drawing/2014/main" val="422147252"/>
                    </a:ext>
                  </a:extLst>
                </a:gridCol>
                <a:gridCol w="1247950">
                  <a:extLst>
                    <a:ext uri="{9D8B030D-6E8A-4147-A177-3AD203B41FA5}">
                      <a16:colId xmlns:a16="http://schemas.microsoft.com/office/drawing/2014/main" val="4053227538"/>
                    </a:ext>
                  </a:extLst>
                </a:gridCol>
                <a:gridCol w="646245">
                  <a:extLst>
                    <a:ext uri="{9D8B030D-6E8A-4147-A177-3AD203B41FA5}">
                      <a16:colId xmlns:a16="http://schemas.microsoft.com/office/drawing/2014/main" val="2302133383"/>
                    </a:ext>
                  </a:extLst>
                </a:gridCol>
                <a:gridCol w="769197">
                  <a:extLst>
                    <a:ext uri="{9D8B030D-6E8A-4147-A177-3AD203B41FA5}">
                      <a16:colId xmlns:a16="http://schemas.microsoft.com/office/drawing/2014/main" val="3539954309"/>
                    </a:ext>
                  </a:extLst>
                </a:gridCol>
              </a:tblGrid>
              <a:tr h="4662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Input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Eucalyptus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Other_Conifers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9028814"/>
                  </a:ext>
                </a:extLst>
              </a:tr>
              <a:tr h="4662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Carbon_Absorption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730526"/>
                  </a:ext>
                </a:extLst>
              </a:tr>
              <a:tr h="254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0362087"/>
                  </a:ext>
                </a:extLst>
              </a:tr>
              <a:tr h="254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68580787"/>
                  </a:ext>
                </a:extLst>
              </a:tr>
              <a:tr h="254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Low_Cutoff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8861493"/>
                  </a:ext>
                </a:extLst>
              </a:tr>
              <a:tr h="254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High_Cutoff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8450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99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7CDAB-EE45-48E1-ABF9-1D5EB681115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r="33718"/>
          <a:stretch/>
        </p:blipFill>
        <p:spPr bwMode="auto">
          <a:xfrm>
            <a:off x="625652" y="2471048"/>
            <a:ext cx="3291877" cy="1609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269A7C-474B-4F19-BF74-9FE9F017CE2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8" r="33846"/>
          <a:stretch/>
        </p:blipFill>
        <p:spPr bwMode="auto">
          <a:xfrm>
            <a:off x="4335006" y="1905004"/>
            <a:ext cx="3187583" cy="1609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C2675A-7E65-42E7-AC76-43BDD73AE3C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9" r="33462"/>
          <a:stretch/>
        </p:blipFill>
        <p:spPr bwMode="auto">
          <a:xfrm>
            <a:off x="729347" y="4506792"/>
            <a:ext cx="3216391" cy="1609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B7BE8-2660-49DC-B20F-FB386B018C2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1" r="33463"/>
          <a:stretch/>
        </p:blipFill>
        <p:spPr bwMode="auto">
          <a:xfrm>
            <a:off x="4541956" y="4007168"/>
            <a:ext cx="3103181" cy="1609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D538B9-F6DC-4632-93A0-E8ED46B682EC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r="36025"/>
          <a:stretch/>
        </p:blipFill>
        <p:spPr bwMode="auto">
          <a:xfrm>
            <a:off x="8118807" y="2748411"/>
            <a:ext cx="3065527" cy="15318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093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93345"/>
            <a:ext cx="10058400" cy="1609344"/>
          </a:xfrm>
        </p:spPr>
        <p:txBody>
          <a:bodyPr/>
          <a:lstStyle/>
          <a:p>
            <a:r>
              <a:rPr lang="en-US" dirty="0"/>
              <a:t>ROC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06CF9-EFA8-461F-8E20-25C7AECEEA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2" y="1211884"/>
            <a:ext cx="2804160" cy="2804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53E112-4049-46C0-86AC-D37B6BB2DD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66" y="1234744"/>
            <a:ext cx="2781300" cy="278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93EB11-53F8-43D3-BF71-A17354F4AAA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22" y="1242364"/>
            <a:ext cx="2773680" cy="2773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B3E96-5BE5-429D-908E-8DC039DE5AA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6" y="4016044"/>
            <a:ext cx="2804160" cy="2804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3FB76-7AA2-4816-9989-5238A0A6294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66" y="3988129"/>
            <a:ext cx="2727960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0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Test Data 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0E28AC-AABF-4D52-9CCB-C5257BF0E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46552"/>
              </p:ext>
            </p:extLst>
          </p:nvPr>
        </p:nvGraphicFramePr>
        <p:xfrm>
          <a:off x="852496" y="2179319"/>
          <a:ext cx="7348822" cy="1609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158">
                  <a:extLst>
                    <a:ext uri="{9D8B030D-6E8A-4147-A177-3AD203B41FA5}">
                      <a16:colId xmlns:a16="http://schemas.microsoft.com/office/drawing/2014/main" val="51002601"/>
                    </a:ext>
                  </a:extLst>
                </a:gridCol>
                <a:gridCol w="616981">
                  <a:extLst>
                    <a:ext uri="{9D8B030D-6E8A-4147-A177-3AD203B41FA5}">
                      <a16:colId xmlns:a16="http://schemas.microsoft.com/office/drawing/2014/main" val="1130477314"/>
                    </a:ext>
                  </a:extLst>
                </a:gridCol>
                <a:gridCol w="991216">
                  <a:extLst>
                    <a:ext uri="{9D8B030D-6E8A-4147-A177-3AD203B41FA5}">
                      <a16:colId xmlns:a16="http://schemas.microsoft.com/office/drawing/2014/main" val="3998010878"/>
                    </a:ext>
                  </a:extLst>
                </a:gridCol>
                <a:gridCol w="467400">
                  <a:extLst>
                    <a:ext uri="{9D8B030D-6E8A-4147-A177-3AD203B41FA5}">
                      <a16:colId xmlns:a16="http://schemas.microsoft.com/office/drawing/2014/main" val="2561014182"/>
                    </a:ext>
                  </a:extLst>
                </a:gridCol>
                <a:gridCol w="704308">
                  <a:extLst>
                    <a:ext uri="{9D8B030D-6E8A-4147-A177-3AD203B41FA5}">
                      <a16:colId xmlns:a16="http://schemas.microsoft.com/office/drawing/2014/main" val="1968723279"/>
                    </a:ext>
                  </a:extLst>
                </a:gridCol>
                <a:gridCol w="1326561">
                  <a:extLst>
                    <a:ext uri="{9D8B030D-6E8A-4147-A177-3AD203B41FA5}">
                      <a16:colId xmlns:a16="http://schemas.microsoft.com/office/drawing/2014/main" val="2595098819"/>
                    </a:ext>
                  </a:extLst>
                </a:gridCol>
                <a:gridCol w="728241">
                  <a:extLst>
                    <a:ext uri="{9D8B030D-6E8A-4147-A177-3AD203B41FA5}">
                      <a16:colId xmlns:a16="http://schemas.microsoft.com/office/drawing/2014/main" val="2392264962"/>
                    </a:ext>
                  </a:extLst>
                </a:gridCol>
                <a:gridCol w="879957">
                  <a:extLst>
                    <a:ext uri="{9D8B030D-6E8A-4147-A177-3AD203B41FA5}">
                      <a16:colId xmlns:a16="http://schemas.microsoft.com/office/drawing/2014/main" val="3322034899"/>
                    </a:ext>
                  </a:extLst>
                </a:gridCol>
              </a:tblGrid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Eucalyptus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Other_Conifers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649545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Carbon_Absorption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6793393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07714338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37079599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Low_Cutoff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9936985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High_Cutoff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8943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776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C7C08-95DB-4E4B-8DBC-8A8AF8FAFB1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r="35641"/>
          <a:stretch/>
        </p:blipFill>
        <p:spPr bwMode="auto">
          <a:xfrm>
            <a:off x="546755" y="2014855"/>
            <a:ext cx="3090342" cy="16898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020FE2-920A-409D-843A-786DE5C7ED3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5" r="35641"/>
          <a:stretch/>
        </p:blipFill>
        <p:spPr bwMode="auto">
          <a:xfrm>
            <a:off x="4126395" y="1664976"/>
            <a:ext cx="3256278" cy="1764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2160FD-8813-45BF-AE76-6D8030F1A00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6" r="34359"/>
          <a:stretch/>
        </p:blipFill>
        <p:spPr bwMode="auto">
          <a:xfrm>
            <a:off x="395926" y="4024567"/>
            <a:ext cx="3286256" cy="1763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DF608-624D-4C57-97F0-863A7D4AC34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1" r="34744"/>
          <a:stretch/>
        </p:blipFill>
        <p:spPr bwMode="auto">
          <a:xfrm>
            <a:off x="4227358" y="3578427"/>
            <a:ext cx="3211194" cy="16898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74A57D-0704-4A4A-ADA9-A531F7B74CA2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r="32996"/>
          <a:stretch/>
        </p:blipFill>
        <p:spPr bwMode="auto">
          <a:xfrm>
            <a:off x="7927847" y="2737962"/>
            <a:ext cx="3648267" cy="1764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741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93345"/>
            <a:ext cx="10058400" cy="1609344"/>
          </a:xfrm>
        </p:spPr>
        <p:txBody>
          <a:bodyPr/>
          <a:lstStyle/>
          <a:p>
            <a:r>
              <a:rPr lang="en-US" dirty="0"/>
              <a:t>ROC Curves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1F2CE7-EC47-4A0C-83A4-13C13CA4E4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" y="978738"/>
            <a:ext cx="2788920" cy="2788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B3059-151C-4C31-8998-52A95325D9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7" y="978738"/>
            <a:ext cx="2819400" cy="281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9351FE-D159-4BCC-8D80-B9F6C8E325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25" y="978738"/>
            <a:ext cx="2895600" cy="289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946B67-B716-4FE9-9314-F02CFC68273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2" y="3798138"/>
            <a:ext cx="2971800" cy="297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DF4DB9-B52D-4F92-9642-B1F545CA0B2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7" y="3847668"/>
            <a:ext cx="2872740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1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Test Data 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9F8860-FCE4-4A73-9D6A-59939E04C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97537"/>
              </p:ext>
            </p:extLst>
          </p:nvPr>
        </p:nvGraphicFramePr>
        <p:xfrm>
          <a:off x="975579" y="2093976"/>
          <a:ext cx="6641277" cy="1784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399">
                  <a:extLst>
                    <a:ext uri="{9D8B030D-6E8A-4147-A177-3AD203B41FA5}">
                      <a16:colId xmlns:a16="http://schemas.microsoft.com/office/drawing/2014/main" val="3851358983"/>
                    </a:ext>
                  </a:extLst>
                </a:gridCol>
                <a:gridCol w="516026">
                  <a:extLst>
                    <a:ext uri="{9D8B030D-6E8A-4147-A177-3AD203B41FA5}">
                      <a16:colId xmlns:a16="http://schemas.microsoft.com/office/drawing/2014/main" val="3704655352"/>
                    </a:ext>
                  </a:extLst>
                </a:gridCol>
                <a:gridCol w="964091">
                  <a:extLst>
                    <a:ext uri="{9D8B030D-6E8A-4147-A177-3AD203B41FA5}">
                      <a16:colId xmlns:a16="http://schemas.microsoft.com/office/drawing/2014/main" val="3373987982"/>
                    </a:ext>
                  </a:extLst>
                </a:gridCol>
                <a:gridCol w="528865">
                  <a:extLst>
                    <a:ext uri="{9D8B030D-6E8A-4147-A177-3AD203B41FA5}">
                      <a16:colId xmlns:a16="http://schemas.microsoft.com/office/drawing/2014/main" val="2919872392"/>
                    </a:ext>
                  </a:extLst>
                </a:gridCol>
                <a:gridCol w="526099">
                  <a:extLst>
                    <a:ext uri="{9D8B030D-6E8A-4147-A177-3AD203B41FA5}">
                      <a16:colId xmlns:a16="http://schemas.microsoft.com/office/drawing/2014/main" val="2451765295"/>
                    </a:ext>
                  </a:extLst>
                </a:gridCol>
                <a:gridCol w="1272619">
                  <a:extLst>
                    <a:ext uri="{9D8B030D-6E8A-4147-A177-3AD203B41FA5}">
                      <a16:colId xmlns:a16="http://schemas.microsoft.com/office/drawing/2014/main" val="107232551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3006058916"/>
                    </a:ext>
                  </a:extLst>
                </a:gridCol>
                <a:gridCol w="650448">
                  <a:extLst>
                    <a:ext uri="{9D8B030D-6E8A-4147-A177-3AD203B41FA5}">
                      <a16:colId xmlns:a16="http://schemas.microsoft.com/office/drawing/2014/main" val="3623578567"/>
                    </a:ext>
                  </a:extLst>
                </a:gridCol>
              </a:tblGrid>
              <a:tr h="426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Eucalyptus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Other_Conifers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21515358"/>
                  </a:ext>
                </a:extLst>
              </a:tr>
              <a:tr h="426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Carbon_Absorption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9292406"/>
                  </a:ext>
                </a:extLst>
              </a:tr>
              <a:tr h="232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11777977"/>
                  </a:ext>
                </a:extLst>
              </a:tr>
              <a:tr h="232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860890"/>
                  </a:ext>
                </a:extLst>
              </a:tr>
              <a:tr h="232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Low_Cutoff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39396359"/>
                  </a:ext>
                </a:extLst>
              </a:tr>
              <a:tr h="232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High_Cutoff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9765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93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F811-5324-424C-9955-449B34AD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527E5-B5DD-4DD4-B44C-BB94DCE1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the amount of greenhouse gases increase in the atmosphere, we are dealing with changing weather.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creates economic hardship for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of the greenhouse gases are carbon dioxide (Others are methane, nitrous oxide, and water).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Carbon dioxide is released into the atmosphere from burning fossil fuels.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Coal, gasoline, diesel, kerosene, LPG.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1017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81374C-35AC-4190-A2FB-4203DC23714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" r="33974"/>
          <a:stretch/>
        </p:blipFill>
        <p:spPr bwMode="auto">
          <a:xfrm>
            <a:off x="508230" y="2023110"/>
            <a:ext cx="3550203" cy="1809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2AD5B3-7D26-454C-9C96-A41A4EB7FA4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r="33590"/>
          <a:stretch/>
        </p:blipFill>
        <p:spPr bwMode="auto">
          <a:xfrm>
            <a:off x="508230" y="4139765"/>
            <a:ext cx="3550202" cy="17098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04086C-F0F1-4428-A344-4B5B5EED5CF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r="34359"/>
          <a:stretch/>
        </p:blipFill>
        <p:spPr bwMode="auto">
          <a:xfrm>
            <a:off x="4620051" y="1650655"/>
            <a:ext cx="3513518" cy="1809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C70BF2-7E69-4CFA-8B02-9047F23F5AF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r="35897"/>
          <a:stretch/>
        </p:blipFill>
        <p:spPr bwMode="auto">
          <a:xfrm>
            <a:off x="4620050" y="3710654"/>
            <a:ext cx="3659653" cy="18098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83026-38E9-498A-A950-86BD4DDF9B19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" r="34744"/>
          <a:stretch/>
        </p:blipFill>
        <p:spPr bwMode="auto">
          <a:xfrm>
            <a:off x="8508356" y="2739707"/>
            <a:ext cx="3513518" cy="18098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139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93345"/>
            <a:ext cx="10058400" cy="1609344"/>
          </a:xfrm>
        </p:spPr>
        <p:txBody>
          <a:bodyPr/>
          <a:lstStyle/>
          <a:p>
            <a:r>
              <a:rPr lang="en-US" dirty="0"/>
              <a:t>ROC Curves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8298D-9332-4806-93CE-1E7E2C5D15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266"/>
            <a:ext cx="2918460" cy="2918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CDEC30-0B29-40CB-BB7E-0AFC1CF56F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60" y="1005266"/>
            <a:ext cx="2918460" cy="2918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226F55-6D19-4EAE-B651-64184D7AD9F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005266"/>
            <a:ext cx="2887980" cy="2887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0C3F72-FA70-417C-9DE7-523EEAE409D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3726"/>
            <a:ext cx="2941320" cy="2941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73DF7-0A6D-4693-8844-E65A20576F8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60" y="3771326"/>
            <a:ext cx="304038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6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A652-B200-48EB-A24D-A407B4EE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75746A-2766-41B8-A35C-ACE31B099C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2" y="2354893"/>
            <a:ext cx="6632571" cy="381730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880C45-DAB3-4C5A-8862-9428E874CF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33" y="2209833"/>
            <a:ext cx="3032090" cy="3978275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A6A2B1-7E21-4224-8F60-3E1C356B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09992"/>
              </p:ext>
            </p:extLst>
          </p:nvPr>
        </p:nvGraphicFramePr>
        <p:xfrm>
          <a:off x="7796041" y="1176727"/>
          <a:ext cx="3188082" cy="614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122">
                  <a:extLst>
                    <a:ext uri="{9D8B030D-6E8A-4147-A177-3AD203B41FA5}">
                      <a16:colId xmlns:a16="http://schemas.microsoft.com/office/drawing/2014/main" val="21108019"/>
                    </a:ext>
                  </a:extLst>
                </a:gridCol>
                <a:gridCol w="1037980">
                  <a:extLst>
                    <a:ext uri="{9D8B030D-6E8A-4147-A177-3AD203B41FA5}">
                      <a16:colId xmlns:a16="http://schemas.microsoft.com/office/drawing/2014/main" val="2023253570"/>
                    </a:ext>
                  </a:extLst>
                </a:gridCol>
                <a:gridCol w="1037980">
                  <a:extLst>
                    <a:ext uri="{9D8B030D-6E8A-4147-A177-3AD203B41FA5}">
                      <a16:colId xmlns:a16="http://schemas.microsoft.com/office/drawing/2014/main" val="2069910365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Test_Data1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Test_Data2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Test_Data3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5616711"/>
                  </a:ext>
                </a:extLst>
              </a:tr>
              <a:tr h="307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122.87 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122.39 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129.85 </a:t>
                      </a:r>
                      <a:r>
                        <a:rPr lang="en-US" sz="1100" u="none" strike="noStrike" dirty="0" err="1">
                          <a:effectLst/>
                        </a:rPr>
                        <a:t>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226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684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F021-DD26-44CF-8CC3-27C371F8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5FAA66-A1AD-46D1-A8FC-57B52EBE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 code, the following things can be accomplished:</a:t>
            </a:r>
          </a:p>
          <a:p>
            <a:pPr lvl="1"/>
            <a:r>
              <a:rPr lang="en-US" dirty="0"/>
              <a:t>Take in data on a wide variety of species and their habitat, then run them through the code.</a:t>
            </a:r>
          </a:p>
          <a:p>
            <a:pPr lvl="1"/>
            <a:r>
              <a:rPr lang="en-US" dirty="0"/>
              <a:t>Determine what mix of species will be viable, both as a species and for the ecosystem.</a:t>
            </a:r>
          </a:p>
          <a:p>
            <a:pPr lvl="1"/>
            <a:r>
              <a:rPr lang="en-US" dirty="0"/>
              <a:t>Determine which species are most important for a particular habitat.</a:t>
            </a:r>
          </a:p>
          <a:p>
            <a:pPr lvl="1"/>
            <a:r>
              <a:rPr lang="en-US" dirty="0"/>
              <a:t>Calculate the amount of carbon dioxide the area will absorb over a 20 year period.</a:t>
            </a:r>
          </a:p>
          <a:p>
            <a:r>
              <a:rPr lang="en-US" dirty="0"/>
              <a:t>This looks to be a good initial method, thought it does have room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691183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0CC87C-B1A7-4F4C-BE24-DFC445F6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3169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EBEF-0AA1-439C-98DE-35062AB0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Obvious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B3714-7E76-4D80-AA2A-51A03480AA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amount of CO</a:t>
            </a:r>
            <a:r>
              <a:rPr lang="en-US" baseline="-25000" dirty="0"/>
              <a:t>2</a:t>
            </a:r>
            <a:r>
              <a:rPr lang="en-US" dirty="0"/>
              <a:t> released into the atmosphere is exponential.</a:t>
            </a:r>
          </a:p>
          <a:p>
            <a:r>
              <a:rPr lang="en-US" dirty="0"/>
              <a:t>We need to reduce the amount of CO</a:t>
            </a:r>
            <a:r>
              <a:rPr lang="en-US" baseline="-25000" dirty="0"/>
              <a:t>2</a:t>
            </a:r>
            <a:r>
              <a:rPr lang="en-US" dirty="0"/>
              <a:t> released into the atmosphere.</a:t>
            </a:r>
          </a:p>
          <a:p>
            <a:r>
              <a:rPr lang="en-US" dirty="0"/>
              <a:t>However, this is not easy.</a:t>
            </a:r>
          </a:p>
          <a:p>
            <a:r>
              <a:rPr lang="en-US" dirty="0"/>
              <a:t>What can we do?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B665A-5881-4832-B570-15CECDDE1F27}"/>
              </a:ext>
            </a:extLst>
          </p:cNvPr>
          <p:cNvSpPr txBox="1"/>
          <p:nvPr/>
        </p:nvSpPr>
        <p:spPr>
          <a:xfrm>
            <a:off x="11122152" y="240383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[1]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0D2BB-A827-4CDE-9E63-1C9F24DDE5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24" y="2489613"/>
            <a:ext cx="5040626" cy="3590676"/>
          </a:xfrm>
        </p:spPr>
      </p:pic>
    </p:spTree>
    <p:extLst>
      <p:ext uri="{BB962C8B-B14F-4D97-AF65-F5344CB8AC3E}">
        <p14:creationId xmlns:p14="http://schemas.microsoft.com/office/powerpoint/2010/main" val="363169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C0F0-85FE-4C05-B792-598B715A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Agreements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2ABB-D20F-4B88-93E5-918ABC06F7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Multiple international agreements have been signed in order to reduce greenhouse gas emissions.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Kyoto Protocol (1997)</a:t>
            </a:r>
          </a:p>
          <a:p>
            <a:pPr lvl="1"/>
            <a:r>
              <a:rPr lang="en-US" dirty="0"/>
              <a:t>Paris Agreement (2016)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DCF22F-46FC-4020-A607-E2E21E5D42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7349"/>
            <a:ext cx="5370060" cy="36527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808FCF-0581-431D-9442-4D0665A1B291}"/>
              </a:ext>
            </a:extLst>
          </p:cNvPr>
          <p:cNvSpPr txBox="1"/>
          <p:nvPr/>
        </p:nvSpPr>
        <p:spPr>
          <a:xfrm>
            <a:off x="11466895" y="209397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21108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C2C7-EF9C-4A1D-A26F-F1CC69D0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98C3-2239-4E51-BE2E-C6C681BB97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way to reduce carbon taxes is to tax the sources of emissions.</a:t>
            </a:r>
          </a:p>
          <a:p>
            <a:r>
              <a:rPr lang="en-US" dirty="0"/>
              <a:t>In my work at the WRI and Climate institute, I have been looking at carbon taxes in Latin America.</a:t>
            </a:r>
          </a:p>
          <a:p>
            <a:r>
              <a:rPr lang="en-US" dirty="0"/>
              <a:t>Many of them tax various sources of CO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way, greenhouse gas emissions are decreased, or increase at a slower rate.</a:t>
            </a:r>
          </a:p>
          <a:p>
            <a:pPr lvl="1"/>
            <a:r>
              <a:rPr lang="en-US" dirty="0"/>
              <a:t>Also, some want to promote renewable sources of energy.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112CCB-AE96-48C1-B72A-A918271A0A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187" y="1046943"/>
            <a:ext cx="4291059" cy="5125257"/>
          </a:xfrm>
        </p:spPr>
      </p:pic>
    </p:spTree>
    <p:extLst>
      <p:ext uri="{BB962C8B-B14F-4D97-AF65-F5344CB8AC3E}">
        <p14:creationId xmlns:p14="http://schemas.microsoft.com/office/powerpoint/2010/main" val="297354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1394-F62D-4F85-B1C6-079FCEFF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Reforestation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0320-4DD1-4B69-AB1B-104F5CAE3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to reducing carbon emissions is capturing carbon from the atmosphere.</a:t>
            </a:r>
          </a:p>
          <a:p>
            <a:r>
              <a:rPr lang="en-US" dirty="0"/>
              <a:t>One of the best ways to do this is through reforestation.</a:t>
            </a:r>
          </a:p>
          <a:p>
            <a:r>
              <a:rPr lang="en-US" dirty="0"/>
              <a:t>Besides capturing CO</a:t>
            </a:r>
            <a:r>
              <a:rPr lang="en-US" baseline="-25000" dirty="0"/>
              <a:t>2</a:t>
            </a:r>
            <a:r>
              <a:rPr lang="en-US" dirty="0"/>
              <a:t>, there are other environmental benefits to reforestation.</a:t>
            </a:r>
          </a:p>
          <a:p>
            <a:pPr lvl="1"/>
            <a:r>
              <a:rPr lang="en-US" dirty="0"/>
              <a:t>Reduced flooding and soil erosion.</a:t>
            </a:r>
          </a:p>
          <a:p>
            <a:r>
              <a:rPr lang="en-US" dirty="0"/>
              <a:t>So, what is the best reforestation strategy?</a:t>
            </a:r>
          </a:p>
        </p:txBody>
      </p:sp>
    </p:spTree>
    <p:extLst>
      <p:ext uri="{BB962C8B-B14F-4D97-AF65-F5344CB8AC3E}">
        <p14:creationId xmlns:p14="http://schemas.microsoft.com/office/powerpoint/2010/main" val="352282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F9FA-C6BB-4246-B239-6822D5EC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7F66-D0AF-4B84-BE67-6F635B4F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mix of species is best for creating a mixed ecosystem? Is there a range for each species that works well?</a:t>
            </a:r>
          </a:p>
          <a:p>
            <a:pPr lvl="0"/>
            <a:r>
              <a:rPr lang="en-US" dirty="0"/>
              <a:t>We have to keep in mind that with an initial seeding or planting, some species might end up dying while others will thrive. This will result in a change to the mix of the ecosystems. If this happens, will the reforested area become a problem area?</a:t>
            </a:r>
          </a:p>
          <a:p>
            <a:pPr lvl="0"/>
            <a:r>
              <a:rPr lang="en-US" dirty="0"/>
              <a:t>Can we also determine which species are important for the success of a reforestation effort?</a:t>
            </a:r>
          </a:p>
        </p:txBody>
      </p:sp>
    </p:spTree>
    <p:extLst>
      <p:ext uri="{BB962C8B-B14F-4D97-AF65-F5344CB8AC3E}">
        <p14:creationId xmlns:p14="http://schemas.microsoft.com/office/powerpoint/2010/main" val="257763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A433-637B-4A3B-B3E0-C04C138E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0C083-8457-4261-BBE8-8EFED21F4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41" y="2120900"/>
            <a:ext cx="9826268" cy="4051300"/>
          </a:xfrm>
        </p:spPr>
      </p:pic>
    </p:spTree>
    <p:extLst>
      <p:ext uri="{BB962C8B-B14F-4D97-AF65-F5344CB8AC3E}">
        <p14:creationId xmlns:p14="http://schemas.microsoft.com/office/powerpoint/2010/main" val="347165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8CD3-583D-41E4-8568-B7591423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1FA92F-3265-4CBC-8A14-3A844DF69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2" y="2943615"/>
            <a:ext cx="10819202" cy="2192055"/>
          </a:xfrm>
        </p:spPr>
      </p:pic>
    </p:spTree>
    <p:extLst>
      <p:ext uri="{BB962C8B-B14F-4D97-AF65-F5344CB8AC3E}">
        <p14:creationId xmlns:p14="http://schemas.microsoft.com/office/powerpoint/2010/main" val="1070970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7280</TotalTime>
  <Words>789</Words>
  <Application>Microsoft Office PowerPoint</Application>
  <PresentationFormat>Widescreen</PresentationFormat>
  <Paragraphs>227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Rockwell</vt:lpstr>
      <vt:lpstr>Rockwell Condensed</vt:lpstr>
      <vt:lpstr>Wingdings</vt:lpstr>
      <vt:lpstr>Wood Type</vt:lpstr>
      <vt:lpstr>Creating a Complex reforestation strategy</vt:lpstr>
      <vt:lpstr>Dealing with Climate Change</vt:lpstr>
      <vt:lpstr>Obvious Solutions</vt:lpstr>
      <vt:lpstr>Climate Agreements</vt:lpstr>
      <vt:lpstr>Carbon Taxes</vt:lpstr>
      <vt:lpstr>Reforestation</vt:lpstr>
      <vt:lpstr>Goals</vt:lpstr>
      <vt:lpstr>Initial Data</vt:lpstr>
      <vt:lpstr>Test Data</vt:lpstr>
      <vt:lpstr>Choose and Calculate</vt:lpstr>
      <vt:lpstr>Methods</vt:lpstr>
      <vt:lpstr>R Code</vt:lpstr>
      <vt:lpstr>First Test Data Set</vt:lpstr>
      <vt:lpstr>Intercepts</vt:lpstr>
      <vt:lpstr>ROC Curves</vt:lpstr>
      <vt:lpstr>Second Test Data Set</vt:lpstr>
      <vt:lpstr>Intercepts</vt:lpstr>
      <vt:lpstr>ROC Curves</vt:lpstr>
      <vt:lpstr>Third Test Data Set</vt:lpstr>
      <vt:lpstr>Intercepts</vt:lpstr>
      <vt:lpstr>ROC Curves</vt:lpstr>
      <vt:lpstr>Comparing Results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Reforestation Strategies</dc:title>
  <dc:creator>Stein, Zachary William</dc:creator>
  <cp:lastModifiedBy>Stein, Zachary William</cp:lastModifiedBy>
  <cp:revision>27</cp:revision>
  <dcterms:created xsi:type="dcterms:W3CDTF">2018-11-30T16:18:18Z</dcterms:created>
  <dcterms:modified xsi:type="dcterms:W3CDTF">2018-12-07T19:37:57Z</dcterms:modified>
</cp:coreProperties>
</file>