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360" y="4895640"/>
            <a:ext cx="10853640" cy="1260000"/>
            <a:chOff x="-360360" y="4895640"/>
            <a:chExt cx="10853640" cy="1260000"/>
          </a:xfrm>
        </p:grpSpPr>
        <p:sp>
          <p:nvSpPr>
            <p:cNvPr id="31" name=""/>
            <p:cNvSpPr/>
            <p:nvPr/>
          </p:nvSpPr>
          <p:spPr>
            <a:xfrm flipH="1">
              <a:off x="943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3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5280" y="4895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"/>
          <p:cNvSpPr/>
          <p:nvPr/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407CC10-5612-4C06-8692-56071177AC3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9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Nimbus Roman"/>
              </a:rPr>
              <a:t>Title:</a:t>
            </a:r>
            <a:r>
              <a:rPr b="1" lang="en-US" sz="2600" spc="-1" strike="noStrike">
                <a:solidFill>
                  <a:srgbClr val="2a6099"/>
                </a:solidFill>
                <a:latin typeface="Nimbus Roman"/>
              </a:rPr>
              <a:t> Data-Driven Selection of Aircraft </a:t>
            </a:r>
            <a:endParaRPr b="1" lang="en-US" sz="26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85800" y="32004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latin typeface="Nimbus Roman"/>
              </a:rPr>
              <a:t>Identifying Low-Risk Aircraft Models for Safe and Profitable Expansion</a:t>
            </a:r>
            <a:endParaRPr b="0" lang="en-US" sz="1800" spc="-1" strike="noStrike">
              <a:latin typeface="Nimbus Roman"/>
              <a:ea typeface="Noto Sans CJK SC"/>
            </a:endParaRPr>
          </a:p>
        </p:txBody>
      </p:sp>
      <p:sp>
        <p:nvSpPr>
          <p:cNvPr id="188" name=""/>
          <p:cNvSpPr/>
          <p:nvPr/>
        </p:nvSpPr>
        <p:spPr>
          <a:xfrm>
            <a:off x="3586680" y="2721600"/>
            <a:ext cx="2937240" cy="2314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latin typeface="Nimbus Roman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686160" y="1600200"/>
            <a:ext cx="456840" cy="379440"/>
          </a:xfrm>
          <a:prstGeom prst="bevel">
            <a:avLst>
              <a:gd name="adj" fmla="val 12500"/>
            </a:avLst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9144000" y="4343400"/>
            <a:ext cx="456840" cy="456840"/>
          </a:xfrm>
          <a:prstGeom prst="bevel">
            <a:avLst>
              <a:gd name="adj" fmla="val 12500"/>
            </a:avLst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8951400" y="1600200"/>
            <a:ext cx="456840" cy="534240"/>
          </a:xfrm>
          <a:custGeom>
            <a:avLst/>
            <a:gdLst/>
            <a:ahLst/>
            <a:rect l="l" t="t" r="r" b="b"/>
            <a:pathLst>
              <a:path stroke="0" w="21600" h="25254">
                <a:moveTo>
                  <a:pt x="14445" y="2000"/>
                </a:moveTo>
                <a:lnTo>
                  <a:pt x="19600" y="7155"/>
                </a:lnTo>
                <a:lnTo>
                  <a:pt x="19600" y="18099"/>
                </a:lnTo>
                <a:lnTo>
                  <a:pt x="14445" y="23254"/>
                </a:lnTo>
                <a:lnTo>
                  <a:pt x="7155" y="23254"/>
                </a:lnTo>
                <a:lnTo>
                  <a:pt x="2000" y="18099"/>
                </a:lnTo>
                <a:lnTo>
                  <a:pt x="2000" y="7155"/>
                </a:lnTo>
                <a:lnTo>
                  <a:pt x="7155" y="2000"/>
                </a:lnTo>
                <a:close/>
              </a:path>
              <a:path fill="darkenLess" w="21600" h="25254">
                <a:moveTo>
                  <a:pt x="15274" y="0"/>
                </a:moveTo>
                <a:lnTo>
                  <a:pt x="21600" y="6326"/>
                </a:lnTo>
                <a:lnTo>
                  <a:pt x="19600" y="7155"/>
                </a:lnTo>
                <a:lnTo>
                  <a:pt x="14445" y="2000"/>
                </a:lnTo>
                <a:close/>
                <a:moveTo>
                  <a:pt x="6326" y="25254"/>
                </a:moveTo>
                <a:lnTo>
                  <a:pt x="0" y="18927"/>
                </a:lnTo>
                <a:lnTo>
                  <a:pt x="2000" y="18099"/>
                </a:lnTo>
                <a:lnTo>
                  <a:pt x="7155" y="23254"/>
                </a:lnTo>
                <a:close/>
              </a:path>
              <a:path fill="darken" w="21600" h="25254">
                <a:moveTo>
                  <a:pt x="21600" y="6326"/>
                </a:moveTo>
                <a:lnTo>
                  <a:pt x="21600" y="18927"/>
                </a:lnTo>
                <a:lnTo>
                  <a:pt x="19600" y="18099"/>
                </a:lnTo>
                <a:lnTo>
                  <a:pt x="19600" y="7155"/>
                </a:lnTo>
                <a:close/>
                <a:moveTo>
                  <a:pt x="15274" y="25254"/>
                </a:moveTo>
                <a:lnTo>
                  <a:pt x="6326" y="25254"/>
                </a:lnTo>
                <a:lnTo>
                  <a:pt x="7155" y="23254"/>
                </a:lnTo>
                <a:lnTo>
                  <a:pt x="14445" y="23254"/>
                </a:lnTo>
                <a:close/>
              </a:path>
              <a:path fill="darken" w="21600" h="25254">
                <a:moveTo>
                  <a:pt x="21600" y="18927"/>
                </a:moveTo>
                <a:lnTo>
                  <a:pt x="15274" y="25254"/>
                </a:lnTo>
                <a:lnTo>
                  <a:pt x="14445" y="23254"/>
                </a:lnTo>
                <a:lnTo>
                  <a:pt x="19600" y="18099"/>
                </a:lnTo>
                <a:close/>
              </a:path>
              <a:path fill="lightenLess" w="21600" h="25254">
                <a:moveTo>
                  <a:pt x="0" y="18927"/>
                </a:moveTo>
                <a:lnTo>
                  <a:pt x="0" y="6326"/>
                </a:lnTo>
                <a:lnTo>
                  <a:pt x="2000" y="7155"/>
                </a:lnTo>
                <a:lnTo>
                  <a:pt x="2000" y="18099"/>
                </a:lnTo>
                <a:close/>
                <a:moveTo>
                  <a:pt x="6326" y="0"/>
                </a:moveTo>
                <a:lnTo>
                  <a:pt x="15274" y="0"/>
                </a:lnTo>
                <a:lnTo>
                  <a:pt x="14445" y="2000"/>
                </a:lnTo>
                <a:lnTo>
                  <a:pt x="7155" y="2000"/>
                </a:lnTo>
                <a:close/>
              </a:path>
              <a:path fill="lighten" w="21600" h="25254">
                <a:moveTo>
                  <a:pt x="0" y="6326"/>
                </a:moveTo>
                <a:lnTo>
                  <a:pt x="6326" y="0"/>
                </a:lnTo>
                <a:lnTo>
                  <a:pt x="7155" y="2000"/>
                </a:lnTo>
                <a:lnTo>
                  <a:pt x="2000" y="7155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685800" y="4343400"/>
            <a:ext cx="456840" cy="456840"/>
          </a:xfrm>
          <a:custGeom>
            <a:avLst/>
            <a:gdLst/>
            <a:ahLst/>
            <a:rect l="l" t="t" r="r" b="b"/>
            <a:pathLst>
              <a:path stroke="0" w="21600" h="21600">
                <a:moveTo>
                  <a:pt x="14445" y="2000"/>
                </a:moveTo>
                <a:lnTo>
                  <a:pt x="19600" y="7155"/>
                </a:lnTo>
                <a:lnTo>
                  <a:pt x="19600" y="14445"/>
                </a:lnTo>
                <a:lnTo>
                  <a:pt x="14445" y="19600"/>
                </a:lnTo>
                <a:lnTo>
                  <a:pt x="7155" y="19600"/>
                </a:lnTo>
                <a:lnTo>
                  <a:pt x="2000" y="14445"/>
                </a:lnTo>
                <a:lnTo>
                  <a:pt x="2000" y="7155"/>
                </a:lnTo>
                <a:lnTo>
                  <a:pt x="7155" y="2000"/>
                </a:lnTo>
                <a:close/>
              </a:path>
              <a:path fill="darkenLess" w="21600" h="21600">
                <a:moveTo>
                  <a:pt x="15274" y="0"/>
                </a:moveTo>
                <a:lnTo>
                  <a:pt x="21600" y="6326"/>
                </a:lnTo>
                <a:lnTo>
                  <a:pt x="19600" y="7155"/>
                </a:lnTo>
                <a:lnTo>
                  <a:pt x="14445" y="2000"/>
                </a:lnTo>
                <a:close/>
                <a:moveTo>
                  <a:pt x="6326" y="21600"/>
                </a:moveTo>
                <a:lnTo>
                  <a:pt x="0" y="15274"/>
                </a:lnTo>
                <a:lnTo>
                  <a:pt x="2000" y="14445"/>
                </a:lnTo>
                <a:lnTo>
                  <a:pt x="7155" y="19600"/>
                </a:lnTo>
                <a:close/>
              </a:path>
              <a:path fill="darken" w="21600" h="21600">
                <a:moveTo>
                  <a:pt x="21600" y="6326"/>
                </a:moveTo>
                <a:lnTo>
                  <a:pt x="21600" y="15274"/>
                </a:lnTo>
                <a:lnTo>
                  <a:pt x="19600" y="14445"/>
                </a:lnTo>
                <a:lnTo>
                  <a:pt x="19600" y="7155"/>
                </a:lnTo>
                <a:close/>
                <a:moveTo>
                  <a:pt x="15274" y="21600"/>
                </a:moveTo>
                <a:lnTo>
                  <a:pt x="6326" y="21600"/>
                </a:lnTo>
                <a:lnTo>
                  <a:pt x="7155" y="19600"/>
                </a:lnTo>
                <a:lnTo>
                  <a:pt x="14445" y="19600"/>
                </a:lnTo>
                <a:close/>
              </a:path>
              <a:path fill="darken" w="21600" h="21600">
                <a:moveTo>
                  <a:pt x="21600" y="15274"/>
                </a:moveTo>
                <a:lnTo>
                  <a:pt x="15274" y="21600"/>
                </a:lnTo>
                <a:lnTo>
                  <a:pt x="14445" y="19600"/>
                </a:lnTo>
                <a:lnTo>
                  <a:pt x="19600" y="14445"/>
                </a:lnTo>
                <a:close/>
              </a:path>
              <a:path fill="lightenLess" w="21600" h="21600">
                <a:moveTo>
                  <a:pt x="0" y="15274"/>
                </a:moveTo>
                <a:lnTo>
                  <a:pt x="0" y="6326"/>
                </a:lnTo>
                <a:lnTo>
                  <a:pt x="2000" y="7155"/>
                </a:lnTo>
                <a:lnTo>
                  <a:pt x="2000" y="14445"/>
                </a:lnTo>
                <a:close/>
                <a:moveTo>
                  <a:pt x="6326" y="0"/>
                </a:moveTo>
                <a:lnTo>
                  <a:pt x="15274" y="0"/>
                </a:lnTo>
                <a:lnTo>
                  <a:pt x="14445" y="2000"/>
                </a:lnTo>
                <a:lnTo>
                  <a:pt x="7155" y="2000"/>
                </a:lnTo>
                <a:close/>
              </a:path>
              <a:path fill="lighten" w="21600" h="21600">
                <a:moveTo>
                  <a:pt x="0" y="6326"/>
                </a:moveTo>
                <a:lnTo>
                  <a:pt x="6326" y="0"/>
                </a:lnTo>
                <a:lnTo>
                  <a:pt x="7155" y="2000"/>
                </a:lnTo>
                <a:lnTo>
                  <a:pt x="2000" y="7155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800" spc="-1" strike="noStrike">
                <a:solidFill>
                  <a:srgbClr val="2a6099"/>
                </a:solidFill>
                <a:latin typeface="Arial"/>
              </a:rPr>
              <a:t>         </a:t>
            </a:r>
            <a:endParaRPr b="1" i="1" lang="en-US" sz="4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85800" y="1284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0" i="1" lang="en-US" sz="4000" spc="-1" strike="noStrike">
                <a:latin typeface="Nimbus Roman"/>
              </a:rPr>
              <a:t>Thank you for your time and attention</a:t>
            </a:r>
            <a:r>
              <a:rPr b="0" i="1" lang="en-US" sz="2400" spc="-1" strike="noStrike">
                <a:latin typeface="Nimbus Roman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Arial"/>
              </a:rPr>
              <a:t>Project Overview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189800" y="1632600"/>
            <a:ext cx="5896800" cy="1110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0" i="1" lang="en-US" sz="2200" spc="-1" strike="noStrike">
                <a:latin typeface="Nimbus Roman"/>
              </a:rPr>
              <a:t>The aviation industry expansion requires data-driven insights to minimize risks in aircraft selection.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2"/>
              </a:buBlip>
            </a:pPr>
            <a:r>
              <a:rPr b="0" i="1" lang="en-US" sz="2200" spc="-1" strike="noStrike">
                <a:latin typeface="Nimbus Roman"/>
              </a:rPr>
              <a:t>Goal is to identify low-risk aircraft models that ensure safety, efficiency, and regulatory compliance.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SzPct val="100000"/>
              <a:buBlip>
                <a:blip r:embed="rId3"/>
              </a:buBlip>
            </a:pPr>
            <a:r>
              <a:rPr b="0" i="1" lang="en-US" sz="2200" spc="-1" strike="noStrike">
                <a:latin typeface="Nimbus Roman"/>
              </a:rPr>
              <a:t>I leveraged historical incident and operational data to drive decision-making.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Arial"/>
              </a:rPr>
              <a:t>Business Understanding</a:t>
            </a:r>
            <a:endParaRPr b="0" lang="en-US" sz="33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1" i="1" lang="en-US" sz="2400" spc="-1" strike="noStrike">
                <a:latin typeface="Nimbus Roman"/>
              </a:rPr>
              <a:t>Objective:</a:t>
            </a:r>
            <a:r>
              <a:rPr b="0" i="1" lang="en-US" sz="2400" spc="-1" strike="noStrike">
                <a:latin typeface="Nimbus Roman"/>
              </a:rPr>
              <a:t> To identify the safest and most cost-effective aircraft models </a:t>
            </a:r>
            <a:r>
              <a:rPr b="0" i="1" lang="en-US" sz="2400" spc="-1" strike="noStrike">
                <a:latin typeface="Nimbus Roman"/>
              </a:rPr>
              <a:t>for both commercial and private aviation operations.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1" i="1" lang="en-US" sz="2400" spc="-1" strike="noStrike">
                <a:latin typeface="Nimbus Roman"/>
              </a:rPr>
              <a:t>Key Considerations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0" i="1" lang="en-US" sz="2400" spc="-1" strike="noStrike">
                <a:latin typeface="Nimbus Roman"/>
              </a:rPr>
              <a:t>Aircraft safety and historical incident rates.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400" spc="-1" strike="noStrike">
                <a:latin typeface="Nimbus Roman"/>
              </a:rPr>
              <a:t>Operating costs including fuel efficiency and maintenance.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0" i="1" lang="en-US" sz="2400" spc="-1" strike="noStrike">
                <a:latin typeface="Nimbus Roman"/>
              </a:rPr>
              <a:t>Technological advancements and compliance with safety standards.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6"/>
              </a:buBlip>
            </a:pPr>
            <a:r>
              <a:rPr b="1" i="1" lang="en-US" sz="2400" spc="-1" strike="noStrike">
                <a:latin typeface="Nimbus Roman"/>
              </a:rPr>
              <a:t>Key Questions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7"/>
              </a:buBlip>
            </a:pPr>
            <a:r>
              <a:rPr b="0" i="1" lang="en-US" sz="2400" spc="-1" strike="noStrike">
                <a:latin typeface="Nimbus Roman"/>
              </a:rPr>
              <a:t>Which aircraft models have the lowest accident rates?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8"/>
              </a:buBlip>
            </a:pPr>
            <a:r>
              <a:rPr b="0" i="1" lang="en-US" sz="2400" spc="-1" strike="noStrike">
                <a:latin typeface="Nimbus Roman"/>
              </a:rPr>
              <a:t>What are the cost implications and operational risks for different </a:t>
            </a:r>
            <a:r>
              <a:rPr b="0" i="1" lang="en-US" sz="2400" spc="-1" strike="noStrike">
                <a:latin typeface="Nimbus Roman"/>
              </a:rPr>
              <a:t>aircraft?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72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Nimbus Roman"/>
              </a:rPr>
              <a:t>Data Understanding</a:t>
            </a:r>
            <a:endParaRPr b="0" lang="en-US" sz="33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1" i="1" lang="en-US" sz="2400" spc="-1" strike="noStrike">
                <a:latin typeface="Nimbus Roman"/>
              </a:rPr>
              <a:t>Data Sources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0" i="1" lang="en-US" sz="2400" spc="-1" strike="noStrike">
                <a:latin typeface="Nimbus Roman"/>
              </a:rPr>
              <a:t>Aviation safety databases ( National Transportation Safety Board). </a:t>
            </a:r>
            <a:r>
              <a:rPr b="0" i="1" lang="en-US" sz="2400" spc="-1" strike="noStrike">
                <a:latin typeface="Nimbus Roman"/>
              </a:rPr>
              <a:t>Historical accident and incident reports. Aircraft performance, </a:t>
            </a:r>
            <a:r>
              <a:rPr b="0" i="1" lang="en-US" sz="2400" spc="-1" strike="noStrike">
                <a:latin typeface="Nimbus Roman"/>
              </a:rPr>
              <a:t>weather conditions, and flight phases.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1" i="1" lang="en-US" sz="2400" spc="-1" strike="noStrike">
                <a:latin typeface="Nimbus Roman"/>
              </a:rPr>
              <a:t>Key Data Columns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400" spc="-1" strike="noStrike">
                <a:latin typeface="Nimbus Roman"/>
              </a:rPr>
              <a:t>Aircraft Make/Model, Incident Count, Flight Phase, Weather </a:t>
            </a:r>
            <a:r>
              <a:rPr b="0" i="1" lang="en-US" sz="2400" spc="-1" strike="noStrike">
                <a:latin typeface="Nimbus Roman"/>
              </a:rPr>
              <a:t>Condition, Casualties (Fatal/Serious Injuries).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1" i="1" lang="en-US" sz="2400" spc="-1" strike="noStrike">
                <a:latin typeface="Nimbus Roman"/>
              </a:rPr>
              <a:t>Data Challenges</a:t>
            </a:r>
            <a:r>
              <a:rPr b="0" i="1" lang="en-US" sz="2400" spc="-1" strike="noStrike">
                <a:latin typeface="Nimbus Roman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6"/>
              </a:buBlip>
            </a:pPr>
            <a:r>
              <a:rPr b="0" i="1" lang="en-US" sz="2400" spc="-1" strike="noStrike">
                <a:latin typeface="Nimbus Roman"/>
              </a:rPr>
              <a:t>Missing values in certain columns (weather and location data).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7"/>
              </a:buBlip>
            </a:pPr>
            <a:r>
              <a:rPr b="0" i="1" lang="en-US" sz="2400" spc="-1" strike="noStrike">
                <a:latin typeface="Nimbus Roman"/>
              </a:rPr>
              <a:t>Inconsistent entries for aircraft models.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2a6099"/>
                </a:solidFill>
                <a:latin typeface="Nimbus Roman"/>
              </a:rPr>
              <a:t>Data Analysis</a:t>
            </a:r>
            <a:endParaRPr b="0" lang="en-US" sz="3300" spc="-1" strike="noStrike">
              <a:solidFill>
                <a:srgbClr val="2a6099"/>
              </a:solidFill>
              <a:latin typeface="Nimbus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52992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i="1" lang="en-US" sz="2400" spc="-1" strike="noStrike">
                <a:latin typeface="Nimbus Roman"/>
              </a:rPr>
              <a:t>Incident Count by Aircraft Make: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2992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 txBox="1"/>
          <p:nvPr/>
        </p:nvSpPr>
        <p:spPr>
          <a:xfrm>
            <a:off x="685800" y="1326600"/>
            <a:ext cx="8001000" cy="384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1"/>
              </a:buBlip>
            </a:pPr>
            <a:r>
              <a:rPr b="1" lang="en-US" sz="2000" spc="-1" strike="noStrike">
                <a:latin typeface="Nimbus Roman"/>
              </a:rPr>
              <a:t>Incident Count by Aircraft Make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2"/>
              </a:buBlip>
            </a:pPr>
            <a:r>
              <a:rPr b="0" lang="en-US" sz="2000" spc="-1" strike="noStrike">
                <a:latin typeface="Nimbus Roman"/>
              </a:rPr>
              <a:t>Analyzed aircraft models with the fewest recorded incidents.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3"/>
              </a:buBlip>
            </a:pPr>
            <a:r>
              <a:rPr b="1" lang="en-US" sz="2000" spc="-1" strike="noStrike">
                <a:latin typeface="Nimbus Roman"/>
              </a:rPr>
              <a:t>Phase of Flight Risk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4"/>
              </a:buBlip>
            </a:pPr>
            <a:r>
              <a:rPr b="0" lang="en-US" sz="2000" spc="-1" strike="noStrike">
                <a:latin typeface="Nimbus Roman"/>
              </a:rPr>
              <a:t>Incidents more common in critical phases (takeoff, approach, landing).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5"/>
              </a:buBlip>
            </a:pPr>
            <a:r>
              <a:rPr b="1" lang="en-US" sz="2000" spc="-1" strike="noStrike">
                <a:latin typeface="Nimbus Roman"/>
              </a:rPr>
              <a:t>Weather Conditions</a:t>
            </a:r>
            <a:r>
              <a:rPr b="0" lang="en-US" sz="2000" spc="-1" strike="noStrike">
                <a:latin typeface="Nimbus Roman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00000"/>
              <a:buBlip>
                <a:blip r:embed="rId6"/>
              </a:buBlip>
            </a:pPr>
            <a:r>
              <a:rPr b="0" lang="en-US" sz="2000" spc="-1" strike="noStrike">
                <a:latin typeface="Nimbus Roman"/>
              </a:rPr>
              <a:t>Aircraft that performed well in adverse weather conditions were favored.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SzPct val="162687"/>
              <a:buBlip>
                <a:blip r:embed="rId7"/>
              </a:buBlip>
            </a:pP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1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600200" y="810000"/>
            <a:ext cx="5952600" cy="39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0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075400" y="925200"/>
            <a:ext cx="59526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solidFill>
                  <a:srgbClr val="2a6099"/>
                </a:solidFill>
                <a:latin typeface="Nimbus Roman"/>
              </a:rPr>
              <a:t>Preview of the Data Analysis</a:t>
            </a:r>
            <a:endParaRPr b="1" lang="en-US" sz="3200" spc="-1" strike="noStrike">
              <a:solidFill>
                <a:srgbClr val="2a6099"/>
              </a:solidFill>
              <a:latin typeface="Nimbus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075400" y="791640"/>
            <a:ext cx="595260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latin typeface="Arial"/>
              </a:rPr>
              <a:t> </a:t>
            </a:r>
            <a:r>
              <a:rPr b="1" lang="en-US" sz="3300" spc="-1" strike="noStrike">
                <a:solidFill>
                  <a:srgbClr val="2a6099"/>
                </a:solidFill>
                <a:latin typeface="Arial"/>
              </a:rPr>
              <a:t>Conclusion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1"/>
              </a:buBlip>
            </a:pPr>
            <a:r>
              <a:rPr b="0" i="1" lang="en-US" sz="2000" spc="-1" strike="noStrike">
                <a:latin typeface="Nimbus Roman"/>
              </a:rPr>
              <a:t>Based on data analysis, the following insights were drawn: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2"/>
              </a:buBlip>
            </a:pPr>
            <a:r>
              <a:rPr b="1" i="1" lang="en-US" sz="2000" spc="-1" strike="noStrike">
                <a:latin typeface="Nimbus Roman"/>
              </a:rPr>
              <a:t>Low-Risk Aircraft</a:t>
            </a:r>
            <a:r>
              <a:rPr b="0" i="1" lang="en-US" sz="2000" spc="-1" strike="noStrike">
                <a:latin typeface="Nimbus Roman"/>
              </a:rPr>
              <a:t>: Identified aircraft models with low accident rates and strong </a:t>
            </a:r>
            <a:r>
              <a:rPr b="0" i="1" lang="en-US" sz="2000" spc="-1" strike="noStrike">
                <a:latin typeface="Nimbus Roman"/>
              </a:rPr>
              <a:t>safety records.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3"/>
              </a:buBlip>
            </a:pPr>
            <a:r>
              <a:rPr b="1" i="1" lang="en-US" sz="2000" spc="-1" strike="noStrike">
                <a:latin typeface="Nimbus Roman"/>
              </a:rPr>
              <a:t>Weather Resilience</a:t>
            </a:r>
            <a:r>
              <a:rPr b="0" i="1" lang="en-US" sz="2000" spc="-1" strike="noStrike">
                <a:latin typeface="Nimbus Roman"/>
              </a:rPr>
              <a:t>: Prioritized models that operate well in challenging weather </a:t>
            </a:r>
            <a:r>
              <a:rPr b="0" i="1" lang="en-US" sz="2000" spc="-1" strike="noStrike">
                <a:latin typeface="Nimbus Roman"/>
              </a:rPr>
              <a:t>conditions.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4"/>
              </a:buBlip>
            </a:pPr>
            <a:r>
              <a:rPr b="0" i="1" lang="en-US" sz="2000" spc="-1" strike="noStrike">
                <a:latin typeface="Nimbus Roman"/>
              </a:rPr>
              <a:t>Thus recommend this aircraft based on incident rate and other factors: this </a:t>
            </a:r>
            <a:r>
              <a:rPr b="0" i="1" lang="en-US" sz="2000" spc="-1" strike="noStrike">
                <a:latin typeface="Nimbus Roman"/>
              </a:rPr>
              <a:t>aircraft types;- KnaKenDacWel, Menees, Menzimer, Mercer, Merchant since they </a:t>
            </a:r>
            <a:r>
              <a:rPr b="0" i="1" lang="en-US" sz="2000" spc="-1" strike="noStrike">
                <a:latin typeface="Nimbus Roman"/>
              </a:rPr>
              <a:t>have the least incident cases and seem to be reliable in this case.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SzPct val="100000"/>
              <a:buBlip>
                <a:blip r:embed="rId5"/>
              </a:buBlip>
            </a:pPr>
            <a:r>
              <a:rPr b="1" i="1" lang="en-US" sz="2000" spc="-1" strike="noStrike">
                <a:latin typeface="Nimbus Roman"/>
              </a:rPr>
              <a:t>Next Steps</a:t>
            </a:r>
            <a:r>
              <a:rPr b="0" i="1" lang="en-US" sz="2000" spc="-1" strike="noStrike">
                <a:latin typeface="Nimbus Roman"/>
              </a:rPr>
              <a:t>: Further assessment and pilot small-scale operations with identified </a:t>
            </a:r>
            <a:r>
              <a:rPr b="0" i="1" lang="en-US" sz="2000" spc="-1" strike="noStrike">
                <a:latin typeface="Nimbus Roman"/>
              </a:rPr>
              <a:t>aircraft models to validate real-world performance.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2024-09-09T08:51:23Z</dcterms:created>
  <dc:creator/>
  <dc:description/>
  <dc:language>en-US</dc:language>
  <cp:lastModifiedBy/>
  <dcterms:modified xsi:type="dcterms:W3CDTF">2024-09-09T11:33:02Z</dcterms:modified>
  <cp:revision>6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