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28.png" ContentType="image/png"/>
  <Override PartName="/ppt/media/image5.png" ContentType="image/png"/>
  <Override PartName="/ppt/media/image30.png" ContentType="image/png"/>
  <Override PartName="/ppt/media/image9.png" ContentType="image/png"/>
  <Override PartName="/ppt/media/image10.png" ContentType="image/png"/>
  <Override PartName="/ppt/media/image29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28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8" name="PlaceHolder 5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28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-54000" y="1872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-414000" y="55872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"/>
          <p:cNvSpPr/>
          <p:nvPr/>
        </p:nvSpPr>
        <p:spPr>
          <a:xfrm>
            <a:off x="1350000" y="1872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"/>
          <p:cNvSpPr/>
          <p:nvPr/>
        </p:nvSpPr>
        <p:spPr>
          <a:xfrm>
            <a:off x="648000" y="1872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"/>
          <p:cNvSpPr/>
          <p:nvPr/>
        </p:nvSpPr>
        <p:spPr>
          <a:xfrm>
            <a:off x="990000" y="55872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"/>
          <p:cNvSpPr/>
          <p:nvPr/>
        </p:nvSpPr>
        <p:spPr>
          <a:xfrm>
            <a:off x="2394000" y="55872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"/>
          <p:cNvSpPr/>
          <p:nvPr/>
        </p:nvSpPr>
        <p:spPr>
          <a:xfrm>
            <a:off x="1692000" y="55872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"/>
          <p:cNvSpPr/>
          <p:nvPr/>
        </p:nvSpPr>
        <p:spPr>
          <a:xfrm>
            <a:off x="2754000" y="1872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"/>
          <p:cNvSpPr/>
          <p:nvPr/>
        </p:nvSpPr>
        <p:spPr>
          <a:xfrm>
            <a:off x="2052000" y="72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"/>
          <p:cNvSpPr/>
          <p:nvPr/>
        </p:nvSpPr>
        <p:spPr>
          <a:xfrm>
            <a:off x="3456000" y="1872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"/>
          <p:cNvSpPr/>
          <p:nvPr/>
        </p:nvSpPr>
        <p:spPr>
          <a:xfrm>
            <a:off x="3096000" y="55872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"/>
          <p:cNvSpPr/>
          <p:nvPr/>
        </p:nvSpPr>
        <p:spPr>
          <a:xfrm>
            <a:off x="4140000" y="1872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"/>
          <p:cNvSpPr/>
          <p:nvPr/>
        </p:nvSpPr>
        <p:spPr>
          <a:xfrm>
            <a:off x="4500000" y="55872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"/>
          <p:cNvSpPr/>
          <p:nvPr/>
        </p:nvSpPr>
        <p:spPr>
          <a:xfrm>
            <a:off x="3798000" y="55872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"/>
          <p:cNvSpPr/>
          <p:nvPr/>
        </p:nvSpPr>
        <p:spPr>
          <a:xfrm>
            <a:off x="5526000" y="1872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"/>
          <p:cNvSpPr/>
          <p:nvPr/>
        </p:nvSpPr>
        <p:spPr>
          <a:xfrm>
            <a:off x="4842000" y="1872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"/>
          <p:cNvSpPr/>
          <p:nvPr/>
        </p:nvSpPr>
        <p:spPr>
          <a:xfrm>
            <a:off x="5202000" y="55872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"/>
          <p:cNvSpPr/>
          <p:nvPr/>
        </p:nvSpPr>
        <p:spPr>
          <a:xfrm>
            <a:off x="6606000" y="55872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"/>
          <p:cNvSpPr/>
          <p:nvPr/>
        </p:nvSpPr>
        <p:spPr>
          <a:xfrm>
            <a:off x="5904000" y="55872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"/>
          <p:cNvSpPr/>
          <p:nvPr/>
        </p:nvSpPr>
        <p:spPr>
          <a:xfrm>
            <a:off x="6930000" y="1872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"/>
          <p:cNvSpPr/>
          <p:nvPr/>
        </p:nvSpPr>
        <p:spPr>
          <a:xfrm>
            <a:off x="6228000" y="1872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"/>
          <p:cNvSpPr/>
          <p:nvPr/>
        </p:nvSpPr>
        <p:spPr>
          <a:xfrm>
            <a:off x="7632000" y="1872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"/>
          <p:cNvSpPr/>
          <p:nvPr/>
        </p:nvSpPr>
        <p:spPr>
          <a:xfrm>
            <a:off x="7308000" y="55872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"/>
          <p:cNvSpPr/>
          <p:nvPr/>
        </p:nvSpPr>
        <p:spPr>
          <a:xfrm>
            <a:off x="8334000" y="1908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de59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"/>
          <p:cNvSpPr/>
          <p:nvPr/>
        </p:nvSpPr>
        <p:spPr>
          <a:xfrm>
            <a:off x="8010000" y="55908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" name=""/>
          <p:cNvSpPr/>
          <p:nvPr/>
        </p:nvSpPr>
        <p:spPr>
          <a:xfrm>
            <a:off x="9414000" y="55908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" name=""/>
          <p:cNvSpPr/>
          <p:nvPr/>
        </p:nvSpPr>
        <p:spPr>
          <a:xfrm>
            <a:off x="8712000" y="55908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" name=""/>
          <p:cNvSpPr/>
          <p:nvPr/>
        </p:nvSpPr>
        <p:spPr>
          <a:xfrm>
            <a:off x="9738000" y="1908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" name=""/>
          <p:cNvSpPr/>
          <p:nvPr/>
        </p:nvSpPr>
        <p:spPr>
          <a:xfrm>
            <a:off x="9036000" y="1908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" name=""/>
          <p:cNvSpPr/>
          <p:nvPr/>
        </p:nvSpPr>
        <p:spPr>
          <a:xfrm>
            <a:off x="288000" y="55872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de59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0" name=""/>
          <p:cNvGrpSpPr/>
          <p:nvPr/>
        </p:nvGrpSpPr>
        <p:grpSpPr>
          <a:xfrm>
            <a:off x="-360360" y="4895640"/>
            <a:ext cx="10853640" cy="1260000"/>
            <a:chOff x="-360360" y="4895640"/>
            <a:chExt cx="10853640" cy="1260000"/>
          </a:xfrm>
        </p:grpSpPr>
        <p:sp>
          <p:nvSpPr>
            <p:cNvPr id="31" name=""/>
            <p:cNvSpPr/>
            <p:nvPr/>
          </p:nvSpPr>
          <p:spPr>
            <a:xfrm flipH="1">
              <a:off x="9431280" y="491364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" name=""/>
            <p:cNvSpPr/>
            <p:nvPr/>
          </p:nvSpPr>
          <p:spPr>
            <a:xfrm flipH="1">
              <a:off x="9791280" y="545364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" name=""/>
            <p:cNvSpPr/>
            <p:nvPr/>
          </p:nvSpPr>
          <p:spPr>
            <a:xfrm flipH="1">
              <a:off x="8027280" y="491364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" name=""/>
            <p:cNvSpPr/>
            <p:nvPr/>
          </p:nvSpPr>
          <p:spPr>
            <a:xfrm flipH="1">
              <a:off x="8729280" y="491364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" name=""/>
            <p:cNvSpPr/>
            <p:nvPr/>
          </p:nvSpPr>
          <p:spPr>
            <a:xfrm flipH="1">
              <a:off x="8387280" y="545364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" name=""/>
            <p:cNvSpPr/>
            <p:nvPr/>
          </p:nvSpPr>
          <p:spPr>
            <a:xfrm flipH="1">
              <a:off x="6983280" y="545364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" name=""/>
            <p:cNvSpPr/>
            <p:nvPr/>
          </p:nvSpPr>
          <p:spPr>
            <a:xfrm flipH="1">
              <a:off x="7685280" y="545364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" name=""/>
            <p:cNvSpPr/>
            <p:nvPr/>
          </p:nvSpPr>
          <p:spPr>
            <a:xfrm flipH="1">
              <a:off x="6623280" y="491364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" name=""/>
            <p:cNvSpPr/>
            <p:nvPr/>
          </p:nvSpPr>
          <p:spPr>
            <a:xfrm flipH="1">
              <a:off x="7325280" y="489564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" name=""/>
            <p:cNvSpPr/>
            <p:nvPr/>
          </p:nvSpPr>
          <p:spPr>
            <a:xfrm flipH="1">
              <a:off x="5921280" y="491364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" name=""/>
            <p:cNvSpPr/>
            <p:nvPr/>
          </p:nvSpPr>
          <p:spPr>
            <a:xfrm flipH="1">
              <a:off x="6281280" y="545364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" name=""/>
            <p:cNvSpPr/>
            <p:nvPr/>
          </p:nvSpPr>
          <p:spPr>
            <a:xfrm flipH="1">
              <a:off x="5237280" y="491364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" name=""/>
            <p:cNvSpPr/>
            <p:nvPr/>
          </p:nvSpPr>
          <p:spPr>
            <a:xfrm flipH="1">
              <a:off x="4877280" y="545364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"/>
            <p:cNvSpPr/>
            <p:nvPr/>
          </p:nvSpPr>
          <p:spPr>
            <a:xfrm flipH="1">
              <a:off x="5579280" y="545364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"/>
            <p:cNvSpPr/>
            <p:nvPr/>
          </p:nvSpPr>
          <p:spPr>
            <a:xfrm flipH="1">
              <a:off x="3851280" y="491364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"/>
            <p:cNvSpPr/>
            <p:nvPr/>
          </p:nvSpPr>
          <p:spPr>
            <a:xfrm flipH="1">
              <a:off x="4535280" y="491364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"/>
            <p:cNvSpPr/>
            <p:nvPr/>
          </p:nvSpPr>
          <p:spPr>
            <a:xfrm flipH="1">
              <a:off x="4175280" y="545364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"/>
            <p:cNvSpPr/>
            <p:nvPr/>
          </p:nvSpPr>
          <p:spPr>
            <a:xfrm flipH="1">
              <a:off x="2771280" y="545364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"/>
            <p:cNvSpPr/>
            <p:nvPr/>
          </p:nvSpPr>
          <p:spPr>
            <a:xfrm flipH="1">
              <a:off x="3473280" y="545364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"/>
            <p:cNvSpPr/>
            <p:nvPr/>
          </p:nvSpPr>
          <p:spPr>
            <a:xfrm flipH="1">
              <a:off x="2447280" y="491364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"/>
            <p:cNvSpPr/>
            <p:nvPr/>
          </p:nvSpPr>
          <p:spPr>
            <a:xfrm flipH="1">
              <a:off x="3149280" y="491364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"/>
            <p:cNvSpPr/>
            <p:nvPr/>
          </p:nvSpPr>
          <p:spPr>
            <a:xfrm flipH="1">
              <a:off x="1745280" y="491364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" name=""/>
            <p:cNvSpPr/>
            <p:nvPr/>
          </p:nvSpPr>
          <p:spPr>
            <a:xfrm flipH="1">
              <a:off x="2069280" y="545364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" name=""/>
            <p:cNvSpPr/>
            <p:nvPr/>
          </p:nvSpPr>
          <p:spPr>
            <a:xfrm flipH="1">
              <a:off x="1043280" y="491400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" name=""/>
            <p:cNvSpPr/>
            <p:nvPr/>
          </p:nvSpPr>
          <p:spPr>
            <a:xfrm flipH="1">
              <a:off x="1367280" y="545400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" name=""/>
            <p:cNvSpPr/>
            <p:nvPr/>
          </p:nvSpPr>
          <p:spPr>
            <a:xfrm flipH="1">
              <a:off x="-36720" y="545400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"/>
            <p:cNvSpPr/>
            <p:nvPr/>
          </p:nvSpPr>
          <p:spPr>
            <a:xfrm flipH="1">
              <a:off x="665280" y="545400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"/>
            <p:cNvSpPr/>
            <p:nvPr/>
          </p:nvSpPr>
          <p:spPr>
            <a:xfrm flipH="1">
              <a:off x="-360720" y="491400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" name=""/>
            <p:cNvSpPr/>
            <p:nvPr/>
          </p:nvSpPr>
          <p:spPr>
            <a:xfrm flipH="1">
              <a:off x="341280" y="491400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" name=""/>
            <p:cNvSpPr/>
            <p:nvPr/>
          </p:nvSpPr>
          <p:spPr>
            <a:xfrm flipH="1">
              <a:off x="9089280" y="545364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1" name=""/>
          <p:cNvSpPr/>
          <p:nvPr/>
        </p:nvSpPr>
        <p:spPr>
          <a:xfrm>
            <a:off x="-414000" y="-52092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"/>
          <p:cNvSpPr/>
          <p:nvPr/>
        </p:nvSpPr>
        <p:spPr>
          <a:xfrm>
            <a:off x="990000" y="-52092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"/>
          <p:cNvSpPr/>
          <p:nvPr/>
        </p:nvSpPr>
        <p:spPr>
          <a:xfrm>
            <a:off x="2394000" y="-52092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"/>
          <p:cNvSpPr/>
          <p:nvPr/>
        </p:nvSpPr>
        <p:spPr>
          <a:xfrm>
            <a:off x="1692000" y="-52092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"/>
          <p:cNvSpPr/>
          <p:nvPr/>
        </p:nvSpPr>
        <p:spPr>
          <a:xfrm>
            <a:off x="3096000" y="-52092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"/>
          <p:cNvSpPr/>
          <p:nvPr/>
        </p:nvSpPr>
        <p:spPr>
          <a:xfrm>
            <a:off x="4500000" y="-52092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"/>
          <p:cNvSpPr/>
          <p:nvPr/>
        </p:nvSpPr>
        <p:spPr>
          <a:xfrm>
            <a:off x="3798000" y="-52092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"/>
          <p:cNvSpPr/>
          <p:nvPr/>
        </p:nvSpPr>
        <p:spPr>
          <a:xfrm>
            <a:off x="5202000" y="-52092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"/>
          <p:cNvSpPr/>
          <p:nvPr/>
        </p:nvSpPr>
        <p:spPr>
          <a:xfrm>
            <a:off x="6606000" y="-52092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"/>
          <p:cNvSpPr/>
          <p:nvPr/>
        </p:nvSpPr>
        <p:spPr>
          <a:xfrm>
            <a:off x="5904000" y="-52092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"/>
          <p:cNvSpPr/>
          <p:nvPr/>
        </p:nvSpPr>
        <p:spPr>
          <a:xfrm>
            <a:off x="7308000" y="-52092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"/>
          <p:cNvSpPr/>
          <p:nvPr/>
        </p:nvSpPr>
        <p:spPr>
          <a:xfrm>
            <a:off x="8010000" y="-52056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"/>
          <p:cNvSpPr/>
          <p:nvPr/>
        </p:nvSpPr>
        <p:spPr>
          <a:xfrm>
            <a:off x="9414000" y="-52056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"/>
          <p:cNvSpPr/>
          <p:nvPr/>
        </p:nvSpPr>
        <p:spPr>
          <a:xfrm>
            <a:off x="8712000" y="-52056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"/>
          <p:cNvSpPr/>
          <p:nvPr/>
        </p:nvSpPr>
        <p:spPr>
          <a:xfrm>
            <a:off x="288000" y="-52092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"/>
          <p:cNvGrpSpPr/>
          <p:nvPr/>
        </p:nvGrpSpPr>
        <p:grpSpPr>
          <a:xfrm>
            <a:off x="-360360" y="4896000"/>
            <a:ext cx="10853640" cy="1260000"/>
            <a:chOff x="-360360" y="4896000"/>
            <a:chExt cx="10853640" cy="1260000"/>
          </a:xfrm>
        </p:grpSpPr>
        <p:sp>
          <p:nvSpPr>
            <p:cNvPr id="115" name=""/>
            <p:cNvSpPr/>
            <p:nvPr/>
          </p:nvSpPr>
          <p:spPr>
            <a:xfrm flipH="1">
              <a:off x="9431280" y="491400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" name=""/>
            <p:cNvSpPr/>
            <p:nvPr/>
          </p:nvSpPr>
          <p:spPr>
            <a:xfrm flipH="1">
              <a:off x="9791280" y="545400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"/>
            <p:cNvSpPr/>
            <p:nvPr/>
          </p:nvSpPr>
          <p:spPr>
            <a:xfrm flipH="1">
              <a:off x="8027280" y="491400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" name=""/>
            <p:cNvSpPr/>
            <p:nvPr/>
          </p:nvSpPr>
          <p:spPr>
            <a:xfrm flipH="1">
              <a:off x="8729280" y="491400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" name=""/>
            <p:cNvSpPr/>
            <p:nvPr/>
          </p:nvSpPr>
          <p:spPr>
            <a:xfrm flipH="1">
              <a:off x="8387280" y="545400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"/>
            <p:cNvSpPr/>
            <p:nvPr/>
          </p:nvSpPr>
          <p:spPr>
            <a:xfrm flipH="1">
              <a:off x="6983280" y="545400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" name=""/>
            <p:cNvSpPr/>
            <p:nvPr/>
          </p:nvSpPr>
          <p:spPr>
            <a:xfrm flipH="1">
              <a:off x="7685280" y="545400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" name=""/>
            <p:cNvSpPr/>
            <p:nvPr/>
          </p:nvSpPr>
          <p:spPr>
            <a:xfrm flipH="1">
              <a:off x="6623280" y="491400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"/>
            <p:cNvSpPr/>
            <p:nvPr/>
          </p:nvSpPr>
          <p:spPr>
            <a:xfrm flipH="1">
              <a:off x="7325280" y="489600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" name=""/>
            <p:cNvSpPr/>
            <p:nvPr/>
          </p:nvSpPr>
          <p:spPr>
            <a:xfrm flipH="1">
              <a:off x="5921280" y="491400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" name=""/>
            <p:cNvSpPr/>
            <p:nvPr/>
          </p:nvSpPr>
          <p:spPr>
            <a:xfrm flipH="1">
              <a:off x="6281280" y="545400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" name=""/>
            <p:cNvSpPr/>
            <p:nvPr/>
          </p:nvSpPr>
          <p:spPr>
            <a:xfrm flipH="1">
              <a:off x="5237280" y="491400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" name=""/>
            <p:cNvSpPr/>
            <p:nvPr/>
          </p:nvSpPr>
          <p:spPr>
            <a:xfrm flipH="1">
              <a:off x="4877280" y="545400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" name=""/>
            <p:cNvSpPr/>
            <p:nvPr/>
          </p:nvSpPr>
          <p:spPr>
            <a:xfrm flipH="1">
              <a:off x="5579280" y="545400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" name=""/>
            <p:cNvSpPr/>
            <p:nvPr/>
          </p:nvSpPr>
          <p:spPr>
            <a:xfrm flipH="1">
              <a:off x="3851280" y="491400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" name=""/>
            <p:cNvSpPr/>
            <p:nvPr/>
          </p:nvSpPr>
          <p:spPr>
            <a:xfrm flipH="1">
              <a:off x="4535280" y="491400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" name=""/>
            <p:cNvSpPr/>
            <p:nvPr/>
          </p:nvSpPr>
          <p:spPr>
            <a:xfrm flipH="1">
              <a:off x="4175280" y="545400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"/>
            <p:cNvSpPr/>
            <p:nvPr/>
          </p:nvSpPr>
          <p:spPr>
            <a:xfrm flipH="1">
              <a:off x="2771280" y="545400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"/>
            <p:cNvSpPr/>
            <p:nvPr/>
          </p:nvSpPr>
          <p:spPr>
            <a:xfrm flipH="1">
              <a:off x="3473280" y="545400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"/>
            <p:cNvSpPr/>
            <p:nvPr/>
          </p:nvSpPr>
          <p:spPr>
            <a:xfrm flipH="1">
              <a:off x="2447280" y="491400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"/>
            <p:cNvSpPr/>
            <p:nvPr/>
          </p:nvSpPr>
          <p:spPr>
            <a:xfrm flipH="1">
              <a:off x="3149280" y="491400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"/>
            <p:cNvSpPr/>
            <p:nvPr/>
          </p:nvSpPr>
          <p:spPr>
            <a:xfrm flipH="1">
              <a:off x="1745280" y="491400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"/>
            <p:cNvSpPr/>
            <p:nvPr/>
          </p:nvSpPr>
          <p:spPr>
            <a:xfrm flipH="1">
              <a:off x="2069280" y="545400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"/>
            <p:cNvSpPr/>
            <p:nvPr/>
          </p:nvSpPr>
          <p:spPr>
            <a:xfrm flipH="1">
              <a:off x="1043280" y="491436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"/>
            <p:cNvSpPr/>
            <p:nvPr/>
          </p:nvSpPr>
          <p:spPr>
            <a:xfrm flipH="1">
              <a:off x="1367280" y="545436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"/>
            <p:cNvSpPr/>
            <p:nvPr/>
          </p:nvSpPr>
          <p:spPr>
            <a:xfrm flipH="1">
              <a:off x="-36720" y="545436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"/>
            <p:cNvSpPr/>
            <p:nvPr/>
          </p:nvSpPr>
          <p:spPr>
            <a:xfrm flipH="1">
              <a:off x="665280" y="545436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"/>
            <p:cNvSpPr/>
            <p:nvPr/>
          </p:nvSpPr>
          <p:spPr>
            <a:xfrm flipH="1">
              <a:off x="-360720" y="491436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"/>
            <p:cNvSpPr/>
            <p:nvPr/>
          </p:nvSpPr>
          <p:spPr>
            <a:xfrm flipH="1">
              <a:off x="341280" y="491436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"/>
            <p:cNvSpPr/>
            <p:nvPr/>
          </p:nvSpPr>
          <p:spPr>
            <a:xfrm flipH="1">
              <a:off x="9089280" y="545400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5" name=""/>
          <p:cNvSpPr/>
          <p:nvPr/>
        </p:nvSpPr>
        <p:spPr>
          <a:xfrm>
            <a:off x="342000" y="4914360"/>
            <a:ext cx="2400840" cy="70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6" name=""/>
          <p:cNvSpPr/>
          <p:nvPr/>
        </p:nvSpPr>
        <p:spPr>
          <a:xfrm>
            <a:off x="2744640" y="4914000"/>
            <a:ext cx="4580640" cy="70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7" name=""/>
          <p:cNvSpPr/>
          <p:nvPr/>
        </p:nvSpPr>
        <p:spPr>
          <a:xfrm>
            <a:off x="8494200" y="4914000"/>
            <a:ext cx="1142640" cy="70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fld id="{34955D90-D65C-427A-AA41-323443A3DA21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8999640" cy="12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1" lang="en-US" sz="2600" spc="-1" strike="noStrike">
                <a:solidFill>
                  <a:srgbClr val="000000"/>
                </a:solidFill>
                <a:latin typeface="Nimbus Roman"/>
              </a:rPr>
              <a:t>Title:</a:t>
            </a:r>
            <a:r>
              <a:rPr b="1" lang="en-US" sz="2600" spc="-1" strike="noStrike">
                <a:solidFill>
                  <a:srgbClr val="2a6099"/>
                </a:solidFill>
                <a:latin typeface="Nimbus Roman"/>
              </a:rPr>
              <a:t> Data-Driven Selection of Aircraft </a:t>
            </a:r>
            <a:endParaRPr b="1" lang="en-US" sz="2600" spc="-1" strike="noStrike">
              <a:solidFill>
                <a:srgbClr val="2a6099"/>
              </a:solidFill>
              <a:latin typeface="Nimbus Roman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subTitle"/>
          </p:nvPr>
        </p:nvSpPr>
        <p:spPr>
          <a:xfrm>
            <a:off x="685800" y="32004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800" spc="-1" strike="noStrike">
                <a:latin typeface="Nimbus Roman"/>
              </a:rPr>
              <a:t>Identifying Low-Risk Aircraft Models for Safe and Profitable Expansion</a:t>
            </a:r>
            <a:endParaRPr b="0" lang="en-US" sz="1800" spc="-1" strike="noStrike">
              <a:latin typeface="Nimbus Roman"/>
              <a:ea typeface="Noto Sans CJK SC"/>
            </a:endParaRPr>
          </a:p>
        </p:txBody>
      </p:sp>
      <p:sp>
        <p:nvSpPr>
          <p:cNvPr id="188" name=""/>
          <p:cNvSpPr/>
          <p:nvPr/>
        </p:nvSpPr>
        <p:spPr>
          <a:xfrm>
            <a:off x="3586680" y="2721600"/>
            <a:ext cx="2937240" cy="23148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en-US" sz="1000" spc="-1" strike="noStrike">
                <a:latin typeface="Nimbus Roman"/>
              </a:rPr>
              <a:t>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89" name=""/>
          <p:cNvSpPr/>
          <p:nvPr/>
        </p:nvSpPr>
        <p:spPr>
          <a:xfrm>
            <a:off x="686160" y="1600200"/>
            <a:ext cx="456840" cy="379440"/>
          </a:xfrm>
          <a:prstGeom prst="bevel">
            <a:avLst>
              <a:gd name="adj" fmla="val 12500"/>
            </a:avLst>
          </a:prstGeom>
          <a:solidFill>
            <a:srgbClr val="fff5ce"/>
          </a:solidFill>
          <a:ln w="18000">
            <a:solidFill>
              <a:srgbClr val="ffb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"/>
          <p:cNvSpPr/>
          <p:nvPr/>
        </p:nvSpPr>
        <p:spPr>
          <a:xfrm>
            <a:off x="9144000" y="4343400"/>
            <a:ext cx="456840" cy="456840"/>
          </a:xfrm>
          <a:prstGeom prst="bevel">
            <a:avLst>
              <a:gd name="adj" fmla="val 12500"/>
            </a:avLst>
          </a:prstGeom>
          <a:solidFill>
            <a:srgbClr val="fff5ce"/>
          </a:solidFill>
          <a:ln w="18000">
            <a:solidFill>
              <a:srgbClr val="ffb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"/>
          <p:cNvSpPr/>
          <p:nvPr/>
        </p:nvSpPr>
        <p:spPr>
          <a:xfrm>
            <a:off x="8951400" y="1600200"/>
            <a:ext cx="456840" cy="534240"/>
          </a:xfrm>
          <a:custGeom>
            <a:avLst/>
            <a:gdLst/>
            <a:ahLst/>
            <a:rect l="l" t="t" r="r" b="b"/>
            <a:pathLst>
              <a:path stroke="0" w="21600" h="25254">
                <a:moveTo>
                  <a:pt x="14445" y="2000"/>
                </a:moveTo>
                <a:lnTo>
                  <a:pt x="19600" y="7155"/>
                </a:lnTo>
                <a:lnTo>
                  <a:pt x="19600" y="18099"/>
                </a:lnTo>
                <a:lnTo>
                  <a:pt x="14445" y="23254"/>
                </a:lnTo>
                <a:lnTo>
                  <a:pt x="7155" y="23254"/>
                </a:lnTo>
                <a:lnTo>
                  <a:pt x="2000" y="18099"/>
                </a:lnTo>
                <a:lnTo>
                  <a:pt x="2000" y="7155"/>
                </a:lnTo>
                <a:lnTo>
                  <a:pt x="7155" y="2000"/>
                </a:lnTo>
                <a:close/>
              </a:path>
              <a:path fill="darkenLess" w="21600" h="25254">
                <a:moveTo>
                  <a:pt x="15274" y="0"/>
                </a:moveTo>
                <a:lnTo>
                  <a:pt x="21600" y="6326"/>
                </a:lnTo>
                <a:lnTo>
                  <a:pt x="19600" y="7155"/>
                </a:lnTo>
                <a:lnTo>
                  <a:pt x="14445" y="2000"/>
                </a:lnTo>
                <a:close/>
                <a:moveTo>
                  <a:pt x="6326" y="25254"/>
                </a:moveTo>
                <a:lnTo>
                  <a:pt x="0" y="18927"/>
                </a:lnTo>
                <a:lnTo>
                  <a:pt x="2000" y="18099"/>
                </a:lnTo>
                <a:lnTo>
                  <a:pt x="7155" y="23254"/>
                </a:lnTo>
                <a:close/>
              </a:path>
              <a:path fill="darken" w="21600" h="25254">
                <a:moveTo>
                  <a:pt x="21600" y="6326"/>
                </a:moveTo>
                <a:lnTo>
                  <a:pt x="21600" y="18927"/>
                </a:lnTo>
                <a:lnTo>
                  <a:pt x="19600" y="18099"/>
                </a:lnTo>
                <a:lnTo>
                  <a:pt x="19600" y="7155"/>
                </a:lnTo>
                <a:close/>
                <a:moveTo>
                  <a:pt x="15274" y="25254"/>
                </a:moveTo>
                <a:lnTo>
                  <a:pt x="6326" y="25254"/>
                </a:lnTo>
                <a:lnTo>
                  <a:pt x="7155" y="23254"/>
                </a:lnTo>
                <a:lnTo>
                  <a:pt x="14445" y="23254"/>
                </a:lnTo>
                <a:close/>
              </a:path>
              <a:path fill="darken" w="21600" h="25254">
                <a:moveTo>
                  <a:pt x="21600" y="18927"/>
                </a:moveTo>
                <a:lnTo>
                  <a:pt x="15274" y="25254"/>
                </a:lnTo>
                <a:lnTo>
                  <a:pt x="14445" y="23254"/>
                </a:lnTo>
                <a:lnTo>
                  <a:pt x="19600" y="18099"/>
                </a:lnTo>
                <a:close/>
              </a:path>
              <a:path fill="lightenLess" w="21600" h="25254">
                <a:moveTo>
                  <a:pt x="0" y="18927"/>
                </a:moveTo>
                <a:lnTo>
                  <a:pt x="0" y="6326"/>
                </a:lnTo>
                <a:lnTo>
                  <a:pt x="2000" y="7155"/>
                </a:lnTo>
                <a:lnTo>
                  <a:pt x="2000" y="18099"/>
                </a:lnTo>
                <a:close/>
                <a:moveTo>
                  <a:pt x="6326" y="0"/>
                </a:moveTo>
                <a:lnTo>
                  <a:pt x="15274" y="0"/>
                </a:lnTo>
                <a:lnTo>
                  <a:pt x="14445" y="2000"/>
                </a:lnTo>
                <a:lnTo>
                  <a:pt x="7155" y="2000"/>
                </a:lnTo>
                <a:close/>
              </a:path>
              <a:path fill="lighten" w="21600" h="25254">
                <a:moveTo>
                  <a:pt x="0" y="6326"/>
                </a:moveTo>
                <a:lnTo>
                  <a:pt x="6326" y="0"/>
                </a:lnTo>
                <a:lnTo>
                  <a:pt x="7155" y="2000"/>
                </a:lnTo>
                <a:lnTo>
                  <a:pt x="2000" y="7155"/>
                </a:lnTo>
                <a:close/>
              </a:path>
            </a:pathLst>
          </a:custGeom>
          <a:solidFill>
            <a:srgbClr val="fff5ce"/>
          </a:solidFill>
          <a:ln w="18000">
            <a:solidFill>
              <a:srgbClr val="ffb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"/>
          <p:cNvSpPr/>
          <p:nvPr/>
        </p:nvSpPr>
        <p:spPr>
          <a:xfrm>
            <a:off x="685800" y="4343400"/>
            <a:ext cx="456840" cy="456840"/>
          </a:xfrm>
          <a:custGeom>
            <a:avLst/>
            <a:gdLst/>
            <a:ahLst/>
            <a:rect l="l" t="t" r="r" b="b"/>
            <a:pathLst>
              <a:path stroke="0" w="21600" h="21600">
                <a:moveTo>
                  <a:pt x="14445" y="2000"/>
                </a:moveTo>
                <a:lnTo>
                  <a:pt x="19600" y="7155"/>
                </a:lnTo>
                <a:lnTo>
                  <a:pt x="19600" y="14445"/>
                </a:lnTo>
                <a:lnTo>
                  <a:pt x="14445" y="19600"/>
                </a:lnTo>
                <a:lnTo>
                  <a:pt x="7155" y="19600"/>
                </a:lnTo>
                <a:lnTo>
                  <a:pt x="2000" y="14445"/>
                </a:lnTo>
                <a:lnTo>
                  <a:pt x="2000" y="7155"/>
                </a:lnTo>
                <a:lnTo>
                  <a:pt x="7155" y="2000"/>
                </a:lnTo>
                <a:close/>
              </a:path>
              <a:path fill="darkenLess" w="21600" h="21600">
                <a:moveTo>
                  <a:pt x="15274" y="0"/>
                </a:moveTo>
                <a:lnTo>
                  <a:pt x="21600" y="6326"/>
                </a:lnTo>
                <a:lnTo>
                  <a:pt x="19600" y="7155"/>
                </a:lnTo>
                <a:lnTo>
                  <a:pt x="14445" y="2000"/>
                </a:lnTo>
                <a:close/>
                <a:moveTo>
                  <a:pt x="6326" y="21600"/>
                </a:moveTo>
                <a:lnTo>
                  <a:pt x="0" y="15274"/>
                </a:lnTo>
                <a:lnTo>
                  <a:pt x="2000" y="14445"/>
                </a:lnTo>
                <a:lnTo>
                  <a:pt x="7155" y="19600"/>
                </a:lnTo>
                <a:close/>
              </a:path>
              <a:path fill="darken" w="21600" h="21600">
                <a:moveTo>
                  <a:pt x="21600" y="6326"/>
                </a:moveTo>
                <a:lnTo>
                  <a:pt x="21600" y="15274"/>
                </a:lnTo>
                <a:lnTo>
                  <a:pt x="19600" y="14445"/>
                </a:lnTo>
                <a:lnTo>
                  <a:pt x="19600" y="7155"/>
                </a:lnTo>
                <a:close/>
                <a:moveTo>
                  <a:pt x="15274" y="21600"/>
                </a:moveTo>
                <a:lnTo>
                  <a:pt x="6326" y="21600"/>
                </a:lnTo>
                <a:lnTo>
                  <a:pt x="7155" y="19600"/>
                </a:lnTo>
                <a:lnTo>
                  <a:pt x="14445" y="19600"/>
                </a:lnTo>
                <a:close/>
              </a:path>
              <a:path fill="darken" w="21600" h="21600">
                <a:moveTo>
                  <a:pt x="21600" y="15274"/>
                </a:moveTo>
                <a:lnTo>
                  <a:pt x="15274" y="21600"/>
                </a:lnTo>
                <a:lnTo>
                  <a:pt x="14445" y="19600"/>
                </a:lnTo>
                <a:lnTo>
                  <a:pt x="19600" y="14445"/>
                </a:lnTo>
                <a:close/>
              </a:path>
              <a:path fill="lightenLess" w="21600" h="21600">
                <a:moveTo>
                  <a:pt x="0" y="15274"/>
                </a:moveTo>
                <a:lnTo>
                  <a:pt x="0" y="6326"/>
                </a:lnTo>
                <a:lnTo>
                  <a:pt x="2000" y="7155"/>
                </a:lnTo>
                <a:lnTo>
                  <a:pt x="2000" y="14445"/>
                </a:lnTo>
                <a:close/>
                <a:moveTo>
                  <a:pt x="6326" y="0"/>
                </a:moveTo>
                <a:lnTo>
                  <a:pt x="15274" y="0"/>
                </a:lnTo>
                <a:lnTo>
                  <a:pt x="14445" y="2000"/>
                </a:lnTo>
                <a:lnTo>
                  <a:pt x="7155" y="2000"/>
                </a:lnTo>
                <a:close/>
              </a:path>
              <a:path fill="lighten" w="21600" h="21600">
                <a:moveTo>
                  <a:pt x="0" y="6326"/>
                </a:moveTo>
                <a:lnTo>
                  <a:pt x="6326" y="0"/>
                </a:lnTo>
                <a:lnTo>
                  <a:pt x="7155" y="2000"/>
                </a:lnTo>
                <a:lnTo>
                  <a:pt x="2000" y="7155"/>
                </a:lnTo>
                <a:close/>
              </a:path>
            </a:pathLst>
          </a:custGeom>
          <a:solidFill>
            <a:srgbClr val="fff5ce"/>
          </a:solidFill>
          <a:ln w="18000">
            <a:solidFill>
              <a:srgbClr val="ffbf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4800" spc="-1" strike="noStrike">
                <a:solidFill>
                  <a:srgbClr val="2a6099"/>
                </a:solidFill>
                <a:latin typeface="Arial"/>
              </a:rPr>
              <a:t>         </a:t>
            </a:r>
            <a:endParaRPr b="1" i="1" lang="en-US" sz="4800" spc="-1" strike="noStrike">
              <a:solidFill>
                <a:srgbClr val="2a6099"/>
              </a:solid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685800" y="128412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057"/>
              </a:spcAft>
              <a:buNone/>
            </a:pP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SzPct val="100000"/>
              <a:buBlip>
                <a:blip r:embed="rId1"/>
              </a:buBlip>
            </a:pPr>
            <a:r>
              <a:rPr b="0" i="1" lang="en-US" sz="4000" spc="-1" strike="noStrike">
                <a:latin typeface="Nimbus Roman"/>
              </a:rPr>
              <a:t>Thank you for your time and attention</a:t>
            </a:r>
            <a:r>
              <a:rPr b="0" i="1" lang="en-US" sz="2400" spc="-1" strike="noStrike">
                <a:latin typeface="Nimbus Roman"/>
              </a:rPr>
              <a:t>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2a6099"/>
                </a:solidFill>
                <a:latin typeface="Arial"/>
              </a:rPr>
              <a:t>Project Overview</a:t>
            </a:r>
            <a:endParaRPr b="0" lang="en-US" sz="3300" spc="-1" strike="noStrike">
              <a:solidFill>
                <a:srgbClr val="2a6099"/>
              </a:solidFill>
              <a:latin typeface="Arial"/>
            </a:endParaRPr>
          </a:p>
        </p:txBody>
      </p:sp>
      <p:sp>
        <p:nvSpPr>
          <p:cNvPr id="194" name=""/>
          <p:cNvSpPr/>
          <p:nvPr/>
        </p:nvSpPr>
        <p:spPr>
          <a:xfrm>
            <a:off x="1189800" y="1632600"/>
            <a:ext cx="5896800" cy="111060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SzPct val="100000"/>
              <a:buBlip>
                <a:blip r:embed="rId1"/>
              </a:buBlip>
            </a:pPr>
            <a:r>
              <a:rPr b="0" i="1" lang="en-US" sz="2200" spc="-1" strike="noStrike">
                <a:latin typeface="Nimbus Roman"/>
              </a:rPr>
              <a:t>The aviation industry expansion requires data-driven insights to minimize risks in aircraft selection.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SzPct val="100000"/>
              <a:buBlip>
                <a:blip r:embed="rId2"/>
              </a:buBlip>
            </a:pPr>
            <a:r>
              <a:rPr b="0" i="1" lang="en-US" sz="2200" spc="-1" strike="noStrike">
                <a:latin typeface="Nimbus Roman"/>
              </a:rPr>
              <a:t>Goal is to identify low-risk aircraft models that ensure safety, efficiency, and regulatory compliance.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SzPct val="100000"/>
              <a:buBlip>
                <a:blip r:embed="rId3"/>
              </a:buBlip>
            </a:pPr>
            <a:r>
              <a:rPr b="0" i="1" lang="en-US" sz="2200" spc="-1" strike="noStrike">
                <a:latin typeface="Nimbus Roman"/>
              </a:rPr>
              <a:t>I leveraged historical incident and operational data to drive decision-making.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2a6099"/>
                </a:solidFill>
                <a:latin typeface="Arial"/>
              </a:rPr>
              <a:t>Business Understanding</a:t>
            </a:r>
            <a:endParaRPr b="0" lang="en-US" sz="3300" spc="-1" strike="noStrike">
              <a:solidFill>
                <a:srgbClr val="2a6099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000"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SzPct val="100000"/>
              <a:buBlip>
                <a:blip r:embed="rId1"/>
              </a:buBlip>
            </a:pPr>
            <a:r>
              <a:rPr b="1" i="1" lang="en-US" sz="2400" spc="-1" strike="noStrike">
                <a:latin typeface="Nimbus Roman"/>
              </a:rPr>
              <a:t>Objective:</a:t>
            </a:r>
            <a:r>
              <a:rPr b="0" i="1" lang="en-US" sz="2400" spc="-1" strike="noStrike">
                <a:latin typeface="Nimbus Roman"/>
              </a:rPr>
              <a:t> To identify the safest and most cost-effective aircraft models </a:t>
            </a:r>
            <a:r>
              <a:rPr b="0" i="1" lang="en-US" sz="2400" spc="-1" strike="noStrike">
                <a:latin typeface="Nimbus Roman"/>
              </a:rPr>
              <a:t>for both commercial and private aviation operations.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SzPct val="100000"/>
              <a:buBlip>
                <a:blip r:embed="rId2"/>
              </a:buBlip>
            </a:pPr>
            <a:r>
              <a:rPr b="1" i="1" lang="en-US" sz="2400" spc="-1" strike="noStrike">
                <a:latin typeface="Nimbus Roman"/>
              </a:rPr>
              <a:t>Key Considerations</a:t>
            </a:r>
            <a:r>
              <a:rPr b="0" i="1" lang="en-US" sz="2400" spc="-1" strike="noStrike">
                <a:latin typeface="Nimbus Roman"/>
              </a:rPr>
              <a:t>: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SzPct val="100000"/>
              <a:buBlip>
                <a:blip r:embed="rId3"/>
              </a:buBlip>
            </a:pPr>
            <a:r>
              <a:rPr b="0" i="1" lang="en-US" sz="2400" spc="-1" strike="noStrike">
                <a:latin typeface="Nimbus Roman"/>
              </a:rPr>
              <a:t>Aircraft safety and historical incident rates.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SzPct val="100000"/>
              <a:buBlip>
                <a:blip r:embed="rId4"/>
              </a:buBlip>
            </a:pPr>
            <a:r>
              <a:rPr b="0" i="1" lang="en-US" sz="2400" spc="-1" strike="noStrike">
                <a:latin typeface="Nimbus Roman"/>
              </a:rPr>
              <a:t>Operating costs including fuel efficiency and maintenance.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SzPct val="100000"/>
              <a:buBlip>
                <a:blip r:embed="rId5"/>
              </a:buBlip>
            </a:pPr>
            <a:r>
              <a:rPr b="0" i="1" lang="en-US" sz="2400" spc="-1" strike="noStrike">
                <a:latin typeface="Nimbus Roman"/>
              </a:rPr>
              <a:t>Technological advancements and compliance with safety standards.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SzPct val="100000"/>
              <a:buBlip>
                <a:blip r:embed="rId6"/>
              </a:buBlip>
            </a:pPr>
            <a:r>
              <a:rPr b="1" i="1" lang="en-US" sz="2400" spc="-1" strike="noStrike">
                <a:latin typeface="Nimbus Roman"/>
              </a:rPr>
              <a:t>Key Questions</a:t>
            </a:r>
            <a:r>
              <a:rPr b="0" i="1" lang="en-US" sz="2400" spc="-1" strike="noStrike">
                <a:latin typeface="Nimbus Roman"/>
              </a:rPr>
              <a:t>: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SzPct val="100000"/>
              <a:buBlip>
                <a:blip r:embed="rId7"/>
              </a:buBlip>
            </a:pPr>
            <a:r>
              <a:rPr b="0" i="1" lang="en-US" sz="2400" spc="-1" strike="noStrike">
                <a:latin typeface="Nimbus Roman"/>
              </a:rPr>
              <a:t>Which aircraft models have the lowest accident rates?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SzPct val="100000"/>
              <a:buBlip>
                <a:blip r:embed="rId8"/>
              </a:buBlip>
            </a:pPr>
            <a:r>
              <a:rPr b="0" i="1" lang="en-US" sz="2400" spc="-1" strike="noStrike">
                <a:latin typeface="Nimbus Roman"/>
              </a:rPr>
              <a:t>What are the cost implications and operational risks for different </a:t>
            </a:r>
            <a:r>
              <a:rPr b="0" i="1" lang="en-US" sz="2400" spc="-1" strike="noStrike">
                <a:latin typeface="Nimbus Roman"/>
              </a:rPr>
              <a:t>aircraft?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57"/>
              </a:spcAft>
              <a:buNone/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7272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2a6099"/>
                </a:solidFill>
                <a:latin typeface="Nimbus Roman"/>
              </a:rPr>
              <a:t>Data Understanding</a:t>
            </a:r>
            <a:endParaRPr b="0" lang="en-US" sz="3300" spc="-1" strike="noStrike">
              <a:solidFill>
                <a:srgbClr val="2a6099"/>
              </a:solidFill>
              <a:latin typeface="Nimbus Roman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000"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SzPct val="100000"/>
              <a:buBlip>
                <a:blip r:embed="rId1"/>
              </a:buBlip>
            </a:pPr>
            <a:r>
              <a:rPr b="1" i="1" lang="en-US" sz="2400" spc="-1" strike="noStrike">
                <a:latin typeface="Nimbus Roman"/>
              </a:rPr>
              <a:t>Data Sources</a:t>
            </a:r>
            <a:r>
              <a:rPr b="0" i="1" lang="en-US" sz="2400" spc="-1" strike="noStrike">
                <a:latin typeface="Nimbus Roman"/>
              </a:rPr>
              <a:t>: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SzPct val="100000"/>
              <a:buBlip>
                <a:blip r:embed="rId2"/>
              </a:buBlip>
            </a:pPr>
            <a:r>
              <a:rPr b="0" i="1" lang="en-US" sz="2400" spc="-1" strike="noStrike">
                <a:latin typeface="Nimbus Roman"/>
              </a:rPr>
              <a:t>Aviation safety databases ( National Transportation Safety Board). Historical accident and incident reports. Aircraft performance, weather conditions, and flight phases.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SzPct val="100000"/>
              <a:buBlip>
                <a:blip r:embed="rId3"/>
              </a:buBlip>
            </a:pPr>
            <a:r>
              <a:rPr b="1" i="1" lang="en-US" sz="2400" spc="-1" strike="noStrike">
                <a:latin typeface="Nimbus Roman"/>
              </a:rPr>
              <a:t>Key Data Columns</a:t>
            </a:r>
            <a:r>
              <a:rPr b="0" i="1" lang="en-US" sz="2400" spc="-1" strike="noStrike">
                <a:latin typeface="Nimbus Roman"/>
              </a:rPr>
              <a:t>: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SzPct val="100000"/>
              <a:buBlip>
                <a:blip r:embed="rId4"/>
              </a:buBlip>
            </a:pPr>
            <a:r>
              <a:rPr b="0" i="1" lang="en-US" sz="2400" spc="-1" strike="noStrike">
                <a:latin typeface="Nimbus Roman"/>
              </a:rPr>
              <a:t>Aircraft Make/Model, Incident Count, Flight Phase, Weather Condition, Casualties (Fatal/Serious Injuries).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SzPct val="100000"/>
              <a:buBlip>
                <a:blip r:embed="rId5"/>
              </a:buBlip>
            </a:pPr>
            <a:r>
              <a:rPr b="1" i="1" lang="en-US" sz="2400" spc="-1" strike="noStrike">
                <a:latin typeface="Nimbus Roman"/>
              </a:rPr>
              <a:t>Data Challenges</a:t>
            </a:r>
            <a:r>
              <a:rPr b="0" i="1" lang="en-US" sz="2400" spc="-1" strike="noStrike">
                <a:latin typeface="Nimbus Roman"/>
              </a:rPr>
              <a:t>: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SzPct val="100000"/>
              <a:buBlip>
                <a:blip r:embed="rId6"/>
              </a:buBlip>
            </a:pPr>
            <a:r>
              <a:rPr b="0" i="1" lang="en-US" sz="2400" spc="-1" strike="noStrike">
                <a:latin typeface="Nimbus Roman"/>
              </a:rPr>
              <a:t>Missing values in certain columns (weather and location data).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SzPct val="100000"/>
              <a:buBlip>
                <a:blip r:embed="rId7"/>
              </a:buBlip>
            </a:pPr>
            <a:r>
              <a:rPr b="0" i="1" lang="en-US" sz="2400" spc="-1" strike="noStrike">
                <a:latin typeface="Nimbus Roman"/>
              </a:rPr>
              <a:t>Inconsistent entries for aircraft models.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0" y="22860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2a6099"/>
                </a:solidFill>
                <a:latin typeface="Nimbus Roman"/>
              </a:rPr>
              <a:t>Data Analysis</a:t>
            </a:r>
            <a:endParaRPr b="0" lang="en-US" sz="3300" spc="-1" strike="noStrike">
              <a:solidFill>
                <a:srgbClr val="2a6099"/>
              </a:solidFill>
              <a:latin typeface="Nimbus Roman"/>
            </a:endParaRPr>
          </a:p>
        </p:txBody>
      </p:sp>
      <p:sp>
        <p:nvSpPr>
          <p:cNvPr id="200" name=""/>
          <p:cNvSpPr/>
          <p:nvPr/>
        </p:nvSpPr>
        <p:spPr>
          <a:xfrm>
            <a:off x="52992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"/>
            </a:pPr>
            <a:r>
              <a:rPr b="0" i="1" lang="en-US" sz="2400" spc="-1" strike="noStrike">
                <a:latin typeface="Nimbus Roman"/>
              </a:rPr>
              <a:t>Incident Count by Aircraft Make: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"/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201" name=""/>
          <p:cNvSpPr/>
          <p:nvPr/>
        </p:nvSpPr>
        <p:spPr>
          <a:xfrm>
            <a:off x="52992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"/>
          <p:cNvSpPr txBox="1"/>
          <p:nvPr/>
        </p:nvSpPr>
        <p:spPr>
          <a:xfrm>
            <a:off x="685800" y="1326600"/>
            <a:ext cx="8001000" cy="3849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spcBef>
                <a:spcPts val="1191"/>
              </a:spcBef>
              <a:spcAft>
                <a:spcPts val="992"/>
              </a:spcAft>
              <a:buSzPct val="100000"/>
              <a:buBlip>
                <a:blip r:embed="rId1"/>
              </a:buBlip>
            </a:pPr>
            <a:r>
              <a:rPr b="1" lang="en-US" sz="2000" spc="-1" strike="noStrike">
                <a:latin typeface="Nimbus Roman"/>
              </a:rPr>
              <a:t>Incident Count by Aircraft Make</a:t>
            </a:r>
            <a:r>
              <a:rPr b="0" lang="en-US" sz="2000" spc="-1" strike="noStrike">
                <a:latin typeface="Nimbus Roman"/>
              </a:rPr>
              <a:t>: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SzPct val="100000"/>
              <a:buBlip>
                <a:blip r:embed="rId2"/>
              </a:buBlip>
            </a:pPr>
            <a:r>
              <a:rPr b="0" lang="en-US" sz="2000" spc="-1" strike="noStrike">
                <a:latin typeface="Nimbus Roman"/>
              </a:rPr>
              <a:t>Analyzed aircraft models with the fewest recorded incidents.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SzPct val="100000"/>
              <a:buBlip>
                <a:blip r:embed="rId3"/>
              </a:buBlip>
            </a:pPr>
            <a:r>
              <a:rPr b="1" lang="en-US" sz="2000" spc="-1" strike="noStrike">
                <a:latin typeface="Nimbus Roman"/>
              </a:rPr>
              <a:t>Phase of Flight Risk</a:t>
            </a:r>
            <a:r>
              <a:rPr b="0" lang="en-US" sz="2000" spc="-1" strike="noStrike">
                <a:latin typeface="Nimbus Roman"/>
              </a:rPr>
              <a:t>: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SzPct val="100000"/>
              <a:buBlip>
                <a:blip r:embed="rId4"/>
              </a:buBlip>
            </a:pPr>
            <a:r>
              <a:rPr b="0" lang="en-US" sz="2000" spc="-1" strike="noStrike">
                <a:latin typeface="Nimbus Roman"/>
              </a:rPr>
              <a:t>Incidents more common in critical phases (takeoff, approach, landing).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SzPct val="100000"/>
              <a:buBlip>
                <a:blip r:embed="rId5"/>
              </a:buBlip>
            </a:pPr>
            <a:r>
              <a:rPr b="1" lang="en-US" sz="2000" spc="-1" strike="noStrike">
                <a:latin typeface="Nimbus Roman"/>
              </a:rPr>
              <a:t>Weather Conditions</a:t>
            </a:r>
            <a:r>
              <a:rPr b="0" lang="en-US" sz="2000" spc="-1" strike="noStrike">
                <a:latin typeface="Nimbus Roman"/>
              </a:rPr>
              <a:t>: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SzPct val="100000"/>
              <a:buBlip>
                <a:blip r:embed="rId6"/>
              </a:buBlip>
            </a:pPr>
            <a:r>
              <a:rPr b="0" lang="en-US" sz="2000" spc="-1" strike="noStrike">
                <a:latin typeface="Nimbus Roman"/>
              </a:rPr>
              <a:t>Aircraft that performed well in adverse weather conditions were favored.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SzPct val="162687"/>
              <a:buBlip>
                <a:blip r:embed="rId7"/>
              </a:buBlip>
            </a:pPr>
            <a:endParaRPr b="0" lang="en-US" sz="1000" spc="-1" strike="noStrike">
              <a:latin typeface="Arial"/>
            </a:endParaRPr>
          </a:p>
          <a:p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1" lang="en-US" sz="3200" spc="-1" strike="noStrike">
                <a:solidFill>
                  <a:srgbClr val="2a6099"/>
                </a:solidFill>
                <a:latin typeface="Nimbus Roman"/>
              </a:rPr>
              <a:t>Preview of the Data Analysis</a:t>
            </a:r>
            <a:endParaRPr b="1" lang="en-US" sz="3200" spc="-1" strike="noStrike">
              <a:solidFill>
                <a:srgbClr val="2a6099"/>
              </a:solidFill>
              <a:latin typeface="Nimbus Roman"/>
            </a:endParaRPr>
          </a:p>
        </p:txBody>
      </p:sp>
      <p:pic>
        <p:nvPicPr>
          <p:cNvPr id="204" name="" descr=""/>
          <p:cNvPicPr/>
          <p:nvPr/>
        </p:nvPicPr>
        <p:blipFill>
          <a:blip r:embed="rId1"/>
          <a:stretch/>
        </p:blipFill>
        <p:spPr>
          <a:xfrm>
            <a:off x="1600200" y="810000"/>
            <a:ext cx="5952600" cy="3990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200" spc="-1" strike="noStrike">
                <a:solidFill>
                  <a:srgbClr val="2a6099"/>
                </a:solidFill>
                <a:latin typeface="Nimbus Roman"/>
              </a:rPr>
              <a:t>Preview of the Data Analysis</a:t>
            </a:r>
            <a:endParaRPr b="0" lang="en-US" sz="3200" spc="-1" strike="noStrike">
              <a:solidFill>
                <a:srgbClr val="2a6099"/>
              </a:solidFill>
              <a:latin typeface="Nimbus Roman"/>
            </a:endParaRPr>
          </a:p>
        </p:txBody>
      </p:sp>
      <p:pic>
        <p:nvPicPr>
          <p:cNvPr id="206" name="" descr=""/>
          <p:cNvPicPr/>
          <p:nvPr/>
        </p:nvPicPr>
        <p:blipFill>
          <a:blip r:embed="rId1"/>
          <a:stretch/>
        </p:blipFill>
        <p:spPr>
          <a:xfrm>
            <a:off x="2075400" y="925200"/>
            <a:ext cx="5952600" cy="3847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1" lang="en-US" sz="3200" spc="-1" strike="noStrike">
                <a:solidFill>
                  <a:srgbClr val="2a6099"/>
                </a:solidFill>
                <a:latin typeface="Nimbus Roman"/>
              </a:rPr>
              <a:t>Preview of the Data Analysis</a:t>
            </a:r>
            <a:endParaRPr b="1" lang="en-US" sz="3200" spc="-1" strike="noStrike">
              <a:solidFill>
                <a:srgbClr val="2a6099"/>
              </a:solidFill>
              <a:latin typeface="Nimbus Roman"/>
            </a:endParaRPr>
          </a:p>
        </p:txBody>
      </p:sp>
      <p:pic>
        <p:nvPicPr>
          <p:cNvPr id="208" name="" descr=""/>
          <p:cNvPicPr/>
          <p:nvPr/>
        </p:nvPicPr>
        <p:blipFill>
          <a:blip r:embed="rId1"/>
          <a:stretch/>
        </p:blipFill>
        <p:spPr>
          <a:xfrm>
            <a:off x="2075400" y="791640"/>
            <a:ext cx="5952600" cy="4114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latin typeface="Arial"/>
              </a:rPr>
              <a:t> </a:t>
            </a:r>
            <a:r>
              <a:rPr b="1" lang="en-US" sz="3300" spc="-1" strike="noStrike">
                <a:solidFill>
                  <a:srgbClr val="2a6099"/>
                </a:solidFill>
                <a:latin typeface="Arial"/>
              </a:rPr>
              <a:t>Conclusion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SzPct val="100000"/>
              <a:buBlip>
                <a:blip r:embed="rId1"/>
              </a:buBlip>
            </a:pPr>
            <a:r>
              <a:rPr b="0" i="1" lang="en-US" sz="2000" spc="-1" strike="noStrike">
                <a:latin typeface="Nimbus Roman"/>
              </a:rPr>
              <a:t>Based on data analysis, the following insights were drawn: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SzPct val="100000"/>
              <a:buBlip>
                <a:blip r:embed="rId2"/>
              </a:buBlip>
            </a:pPr>
            <a:r>
              <a:rPr b="1" i="1" lang="en-US" sz="2000" spc="-1" strike="noStrike">
                <a:latin typeface="Nimbus Roman"/>
              </a:rPr>
              <a:t>Low-Risk Aircraft</a:t>
            </a:r>
            <a:r>
              <a:rPr b="0" i="1" lang="en-US" sz="2000" spc="-1" strike="noStrike">
                <a:latin typeface="Nimbus Roman"/>
              </a:rPr>
              <a:t>: Identified aircraft models with low accident rates and strong </a:t>
            </a:r>
            <a:r>
              <a:rPr b="0" i="1" lang="en-US" sz="2000" spc="-1" strike="noStrike">
                <a:latin typeface="Nimbus Roman"/>
              </a:rPr>
              <a:t>safety records.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SzPct val="100000"/>
              <a:buBlip>
                <a:blip r:embed="rId3"/>
              </a:buBlip>
            </a:pPr>
            <a:r>
              <a:rPr b="1" i="1" lang="en-US" sz="2000" spc="-1" strike="noStrike">
                <a:latin typeface="Nimbus Roman"/>
              </a:rPr>
              <a:t>Weather Resilience</a:t>
            </a:r>
            <a:r>
              <a:rPr b="0" i="1" lang="en-US" sz="2000" spc="-1" strike="noStrike">
                <a:latin typeface="Nimbus Roman"/>
              </a:rPr>
              <a:t>: Prioritized models that operate well in challenging weather </a:t>
            </a:r>
            <a:r>
              <a:rPr b="0" i="1" lang="en-US" sz="2000" spc="-1" strike="noStrike">
                <a:latin typeface="Nimbus Roman"/>
              </a:rPr>
              <a:t>conditions.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SzPct val="100000"/>
              <a:buBlip>
                <a:blip r:embed="rId4"/>
              </a:buBlip>
            </a:pPr>
            <a:r>
              <a:rPr b="0" i="1" lang="en-US" sz="2000" spc="-1" strike="noStrike">
                <a:latin typeface="Nimbus Roman"/>
              </a:rPr>
              <a:t>Thus recommend this aircraft based on incident rate and other factors: 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SzPct val="100000"/>
              <a:buBlip>
                <a:blip r:embed="rId5"/>
              </a:buBlip>
            </a:pPr>
            <a:r>
              <a:rPr b="1" i="1" lang="en-US" sz="2000" spc="-1" strike="noStrike">
                <a:latin typeface="Nimbus Roman"/>
              </a:rPr>
              <a:t>Next Steps</a:t>
            </a:r>
            <a:r>
              <a:rPr b="0" i="1" lang="en-US" sz="2000" spc="-1" strike="noStrike">
                <a:latin typeface="Nimbus Roman"/>
              </a:rPr>
              <a:t>: Further assessment and pilot small-scale operations with identified </a:t>
            </a:r>
            <a:r>
              <a:rPr b="0" i="1" lang="en-US" sz="2000" spc="-1" strike="noStrike">
                <a:latin typeface="Nimbus Roman"/>
              </a:rPr>
              <a:t>aircraft models to validate real-world performance.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2024-09-09T08:51:23Z</dcterms:created>
  <dc:creator/>
  <dc:description/>
  <dc:language>en-US</dc:language>
  <cp:lastModifiedBy/>
  <dcterms:modified xsi:type="dcterms:W3CDTF">2024-09-09T10:58:55Z</dcterms:modified>
  <cp:revision>5</cp:revision>
  <dc:subject/>
  <dc:title>Beehive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