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4" r:id="rId3"/>
    <p:sldId id="424" r:id="rId4"/>
    <p:sldId id="385" r:id="rId5"/>
    <p:sldId id="416" r:id="rId6"/>
    <p:sldId id="417" r:id="rId7"/>
    <p:sldId id="418" r:id="rId8"/>
    <p:sldId id="419" r:id="rId9"/>
    <p:sldId id="420" r:id="rId10"/>
    <p:sldId id="422" r:id="rId11"/>
    <p:sldId id="423" r:id="rId12"/>
    <p:sldId id="421" r:id="rId13"/>
    <p:sldId id="410" r:id="rId14"/>
    <p:sldId id="413" r:id="rId15"/>
    <p:sldId id="414" r:id="rId16"/>
    <p:sldId id="415" r:id="rId17"/>
    <p:sldId id="397" r:id="rId18"/>
    <p:sldId id="41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fan Jiang" initials="X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8E"/>
    <a:srgbClr val="222222"/>
    <a:srgbClr val="FFFFFF"/>
    <a:srgbClr val="B50F1B"/>
    <a:srgbClr val="B30D19"/>
    <a:srgbClr val="B5101C"/>
    <a:srgbClr val="C7141A"/>
    <a:srgbClr val="BFBFBF"/>
    <a:srgbClr val="5959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66BB80-9744-4B8F-8381-E690ED832DD5}" styleName="{8a66bb80-9744-4b8f-8381-e690ed832dd5}">
    <a:wholeTbl>
      <a:tcTxStyle>
        <a:fontRef idx="none">
          <a:prstClr val="black"/>
        </a:fontRef>
      </a:tcTxStyle>
      <a:tcStyle>
        <a:tcBdr>
          <a:left>
            <a:ln w="12700" cmpd="sng">
              <a:solidFill>
                <a:srgbClr val="F5D4D0"/>
              </a:solidFill>
            </a:ln>
          </a:left>
          <a:right>
            <a:ln w="12700" cmpd="sng">
              <a:solidFill>
                <a:srgbClr val="F5D4D0"/>
              </a:solidFill>
            </a:ln>
          </a:right>
          <a:top>
            <a:ln w="12700" cmpd="sng">
              <a:solidFill>
                <a:srgbClr val="F5D4D0"/>
              </a:solidFill>
            </a:ln>
          </a:top>
          <a:bottom>
            <a:ln w="12700" cmpd="sng">
              <a:solidFill>
                <a:srgbClr val="F5D4D0"/>
              </a:solidFill>
            </a:ln>
          </a:bottom>
          <a:insideH>
            <a:ln w="12700" cmpd="sng">
              <a:solidFill>
                <a:srgbClr val="F5D4D0"/>
              </a:solidFill>
            </a:ln>
          </a:insideH>
          <a:insideV>
            <a:ln w="12700" cmpd="sng">
              <a:solidFill>
                <a:srgbClr val="F5D4D0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9E6E4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5D4D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14C47-58FC-42FB-81ED-1D4AA748649C}" type="doc">
      <dgm:prSet loTypeId="urn:microsoft.com/office/officeart/2005/8/layout/vList6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1ECCFA30-7F03-426C-A580-707D839E2E8B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Safety</a:t>
          </a:r>
          <a:endParaRPr lang="zh-CN" altLang="en-US" dirty="0"/>
        </a:p>
      </dgm:t>
    </dgm:pt>
    <dgm:pt modelId="{55D9CFFC-2DAB-477A-8E44-69D7F32F55E5}" type="par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E6672762-B6A7-42F8-A366-197433ED5C43}" type="sib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C937D492-E671-4BF0-AB33-D3E8109247EF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Customer Service</a:t>
          </a:r>
          <a:endParaRPr lang="zh-CN" altLang="en-US" dirty="0"/>
        </a:p>
      </dgm:t>
    </dgm:pt>
    <dgm:pt modelId="{5609B53E-59D3-4451-8E25-ACA4E02FA302}" type="par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326C33A0-ACFB-485C-8D80-25877B7521FE}" type="sib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A7E834C2-5389-4730-8318-FFEB6CEE4510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People &amp; Community</a:t>
          </a:r>
          <a:endParaRPr lang="zh-CN" altLang="en-US" dirty="0"/>
        </a:p>
      </dgm:t>
    </dgm:pt>
    <dgm:pt modelId="{BDF94584-5691-400A-9518-06340C8145A0}" type="par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6D5AE4F2-A00A-4709-AF04-55D4CDA0D781}" type="sib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E2597095-8726-4F99-B64F-A0E7135545EA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Innovation</a:t>
          </a:r>
          <a:endParaRPr lang="zh-CN" altLang="en-US" dirty="0"/>
        </a:p>
      </dgm:t>
    </dgm:pt>
    <dgm:pt modelId="{5C52AE81-A5A0-4E9E-B637-7EE373ECB741}" type="par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2CA2445B-CD4C-4C3E-87DB-17BEAF6DBFBD}" type="sib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4602DF4E-29F4-42C8-A0C4-9C98B3C1A344}">
      <dgm:prSet phldrT="[文本]" custT="1"/>
      <dgm:spPr>
        <a:solidFill>
          <a:srgbClr val="B50F1B"/>
        </a:solidFill>
      </dgm:spPr>
      <dgm:t>
        <a:bodyPr/>
        <a:lstStyle/>
        <a:p>
          <a:r>
            <a:rPr lang="en-US" sz="2800" dirty="0"/>
            <a:t>Objective</a:t>
          </a:r>
          <a:endParaRPr lang="zh-CN" altLang="en-US" sz="2800" dirty="0"/>
        </a:p>
      </dgm:t>
    </dgm:pt>
    <dgm:pt modelId="{1E81A648-28A0-44F1-8EBC-49BD44603CC0}" type="sib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0B0D5ECB-1530-4AF4-B3C7-34D317C7F659}" type="par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F4A5C4BA-7940-4220-8ED5-285C929A8AB0}" type="pres">
      <dgm:prSet presAssocID="{63514C47-58FC-42FB-81ED-1D4AA748649C}" presName="Name0" presStyleCnt="0">
        <dgm:presLayoutVars>
          <dgm:dir/>
          <dgm:animLvl val="lvl"/>
          <dgm:resizeHandles/>
        </dgm:presLayoutVars>
      </dgm:prSet>
      <dgm:spPr/>
    </dgm:pt>
    <dgm:pt modelId="{739C8EF3-73B7-4C1C-A10E-49D540F32673}" type="pres">
      <dgm:prSet presAssocID="{4602DF4E-29F4-42C8-A0C4-9C98B3C1A344}" presName="linNode" presStyleCnt="0"/>
      <dgm:spPr/>
    </dgm:pt>
    <dgm:pt modelId="{1ED3FD29-BD01-46B5-AB9E-06DCC800B81F}" type="pres">
      <dgm:prSet presAssocID="{4602DF4E-29F4-42C8-A0C4-9C98B3C1A344}" presName="parentShp" presStyleLbl="node1" presStyleIdx="0" presStyleCnt="5" custLinFactNeighborX="12513" custLinFactNeighborY="1824">
        <dgm:presLayoutVars>
          <dgm:bulletEnabled val="1"/>
        </dgm:presLayoutVars>
      </dgm:prSet>
      <dgm:spPr/>
    </dgm:pt>
    <dgm:pt modelId="{65815C9E-FF23-4B50-83FE-7878B81F4CC4}" type="pres">
      <dgm:prSet presAssocID="{4602DF4E-29F4-42C8-A0C4-9C98B3C1A344}" presName="childShp" presStyleLbl="bgAccFollowNode1" presStyleIdx="0" presStyleCnt="5" custScaleX="27150" custLinFactNeighborX="83042" custLinFactNeighborY="-1934">
        <dgm:presLayoutVars>
          <dgm:bulletEnabled val="1"/>
        </dgm:presLayoutVars>
      </dgm:prSet>
      <dgm:spPr>
        <a:solidFill>
          <a:srgbClr val="F5848E"/>
        </a:solidFill>
      </dgm:spPr>
    </dgm:pt>
    <dgm:pt modelId="{300FAFCF-ABB9-4A8C-A22B-49D5479F0E1F}" type="pres">
      <dgm:prSet presAssocID="{1E81A648-28A0-44F1-8EBC-49BD44603CC0}" presName="spacing" presStyleCnt="0"/>
      <dgm:spPr/>
    </dgm:pt>
    <dgm:pt modelId="{192CF4BA-F239-43DD-9486-0A833E0E811A}" type="pres">
      <dgm:prSet presAssocID="{1ECCFA30-7F03-426C-A580-707D839E2E8B}" presName="linNode" presStyleCnt="0"/>
      <dgm:spPr/>
    </dgm:pt>
    <dgm:pt modelId="{BA9079DD-E9D3-4E6C-925C-4F487F3166A3}" type="pres">
      <dgm:prSet presAssocID="{1ECCFA30-7F03-426C-A580-707D839E2E8B}" presName="parentShp" presStyleLbl="node1" presStyleIdx="1" presStyleCnt="5">
        <dgm:presLayoutVars>
          <dgm:bulletEnabled val="1"/>
        </dgm:presLayoutVars>
      </dgm:prSet>
      <dgm:spPr/>
    </dgm:pt>
    <dgm:pt modelId="{BDFB6A41-82E9-4132-919D-FA4ADB3A3870}" type="pres">
      <dgm:prSet presAssocID="{1ECCFA30-7F03-426C-A580-707D839E2E8B}" presName="childShp" presStyleLbl="bgAccFollowNode1" presStyleIdx="1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8C4580FA-1958-4E47-901E-207137061816}" type="pres">
      <dgm:prSet presAssocID="{E6672762-B6A7-42F8-A366-197433ED5C43}" presName="spacing" presStyleCnt="0"/>
      <dgm:spPr/>
    </dgm:pt>
    <dgm:pt modelId="{81C5685E-C112-41A2-BE6F-BA0AC39C0825}" type="pres">
      <dgm:prSet presAssocID="{C937D492-E671-4BF0-AB33-D3E8109247EF}" presName="linNode" presStyleCnt="0"/>
      <dgm:spPr/>
    </dgm:pt>
    <dgm:pt modelId="{12559AA7-1AEF-4791-9B32-B4DAA457F755}" type="pres">
      <dgm:prSet presAssocID="{C937D492-E671-4BF0-AB33-D3E8109247EF}" presName="parentShp" presStyleLbl="node1" presStyleIdx="2" presStyleCnt="5">
        <dgm:presLayoutVars>
          <dgm:bulletEnabled val="1"/>
        </dgm:presLayoutVars>
      </dgm:prSet>
      <dgm:spPr/>
    </dgm:pt>
    <dgm:pt modelId="{38EDA99C-496A-4C01-870F-4F1106B53899}" type="pres">
      <dgm:prSet presAssocID="{C937D492-E671-4BF0-AB33-D3E8109247EF}" presName="childShp" presStyleLbl="bgAccFollowNode1" presStyleIdx="2" presStyleCnt="5" custLinFactNeighborY="-1036">
        <dgm:presLayoutVars>
          <dgm:bulletEnabled val="1"/>
        </dgm:presLayoutVars>
      </dgm:prSet>
      <dgm:spPr>
        <a:solidFill>
          <a:srgbClr val="F5848E"/>
        </a:solidFill>
      </dgm:spPr>
    </dgm:pt>
    <dgm:pt modelId="{F4B8EAB2-7BCE-4F0B-8944-51596BE35BE2}" type="pres">
      <dgm:prSet presAssocID="{326C33A0-ACFB-485C-8D80-25877B7521FE}" presName="spacing" presStyleCnt="0"/>
      <dgm:spPr/>
    </dgm:pt>
    <dgm:pt modelId="{15F7C399-3FFF-4A09-81B7-D64B9EBE7DDA}" type="pres">
      <dgm:prSet presAssocID="{A7E834C2-5389-4730-8318-FFEB6CEE4510}" presName="linNode" presStyleCnt="0"/>
      <dgm:spPr/>
    </dgm:pt>
    <dgm:pt modelId="{EC942C32-C9AD-4FE2-869F-58F323A97C16}" type="pres">
      <dgm:prSet presAssocID="{A7E834C2-5389-4730-8318-FFEB6CEE4510}" presName="parentShp" presStyleLbl="node1" presStyleIdx="3" presStyleCnt="5">
        <dgm:presLayoutVars>
          <dgm:bulletEnabled val="1"/>
        </dgm:presLayoutVars>
      </dgm:prSet>
      <dgm:spPr/>
    </dgm:pt>
    <dgm:pt modelId="{3F4BAE91-F93C-4B7F-ABC8-3D9AEB802E24}" type="pres">
      <dgm:prSet presAssocID="{A7E834C2-5389-4730-8318-FFEB6CEE4510}" presName="childShp" presStyleLbl="bgAccFollowNode1" presStyleIdx="3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67F98175-694F-4450-9861-822887C57F2B}" type="pres">
      <dgm:prSet presAssocID="{6D5AE4F2-A00A-4709-AF04-55D4CDA0D781}" presName="spacing" presStyleCnt="0"/>
      <dgm:spPr/>
    </dgm:pt>
    <dgm:pt modelId="{1CC53F97-C27D-4D96-9109-82BF0A419971}" type="pres">
      <dgm:prSet presAssocID="{E2597095-8726-4F99-B64F-A0E7135545EA}" presName="linNode" presStyleCnt="0"/>
      <dgm:spPr/>
    </dgm:pt>
    <dgm:pt modelId="{304E318D-2FF7-4A9B-894A-6A752BE97F10}" type="pres">
      <dgm:prSet presAssocID="{E2597095-8726-4F99-B64F-A0E7135545EA}" presName="parentShp" presStyleLbl="node1" presStyleIdx="4" presStyleCnt="5">
        <dgm:presLayoutVars>
          <dgm:bulletEnabled val="1"/>
        </dgm:presLayoutVars>
      </dgm:prSet>
      <dgm:spPr/>
    </dgm:pt>
    <dgm:pt modelId="{3B9C1A5F-5194-48BF-AFD1-5BEAC0634647}" type="pres">
      <dgm:prSet presAssocID="{E2597095-8726-4F99-B64F-A0E7135545EA}" presName="childShp" presStyleLbl="bgAccFollowNode1" presStyleIdx="4" presStyleCnt="5">
        <dgm:presLayoutVars>
          <dgm:bulletEnabled val="1"/>
        </dgm:presLayoutVars>
      </dgm:prSet>
      <dgm:spPr>
        <a:solidFill>
          <a:srgbClr val="F5848E"/>
        </a:solidFill>
      </dgm:spPr>
    </dgm:pt>
  </dgm:ptLst>
  <dgm:cxnLst>
    <dgm:cxn modelId="{1F24E117-C1A8-48AE-A27F-ED95E0942659}" type="presOf" srcId="{1ECCFA30-7F03-426C-A580-707D839E2E8B}" destId="{BA9079DD-E9D3-4E6C-925C-4F487F3166A3}" srcOrd="0" destOrd="0" presId="urn:microsoft.com/office/officeart/2005/8/layout/vList6"/>
    <dgm:cxn modelId="{D7AD6420-CAFB-41EC-8259-961D46AC881A}" type="presOf" srcId="{4602DF4E-29F4-42C8-A0C4-9C98B3C1A344}" destId="{1ED3FD29-BD01-46B5-AB9E-06DCC800B81F}" srcOrd="0" destOrd="0" presId="urn:microsoft.com/office/officeart/2005/8/layout/vList6"/>
    <dgm:cxn modelId="{2002692A-4E83-4E2E-874A-B98CDA068D0F}" srcId="{63514C47-58FC-42FB-81ED-1D4AA748649C}" destId="{C937D492-E671-4BF0-AB33-D3E8109247EF}" srcOrd="2" destOrd="0" parTransId="{5609B53E-59D3-4451-8E25-ACA4E02FA302}" sibTransId="{326C33A0-ACFB-485C-8D80-25877B7521FE}"/>
    <dgm:cxn modelId="{C23C7870-EFD6-41E5-81C0-7FAA16E94E72}" srcId="{63514C47-58FC-42FB-81ED-1D4AA748649C}" destId="{A7E834C2-5389-4730-8318-FFEB6CEE4510}" srcOrd="3" destOrd="0" parTransId="{BDF94584-5691-400A-9518-06340C8145A0}" sibTransId="{6D5AE4F2-A00A-4709-AF04-55D4CDA0D781}"/>
    <dgm:cxn modelId="{B9937A73-15F4-4244-A505-913CA11F4BCB}" type="presOf" srcId="{A7E834C2-5389-4730-8318-FFEB6CEE4510}" destId="{EC942C32-C9AD-4FE2-869F-58F323A97C16}" srcOrd="0" destOrd="0" presId="urn:microsoft.com/office/officeart/2005/8/layout/vList6"/>
    <dgm:cxn modelId="{4F25A292-AB1B-42B5-810A-61CCB2E3A897}" srcId="{63514C47-58FC-42FB-81ED-1D4AA748649C}" destId="{1ECCFA30-7F03-426C-A580-707D839E2E8B}" srcOrd="1" destOrd="0" parTransId="{55D9CFFC-2DAB-477A-8E44-69D7F32F55E5}" sibTransId="{E6672762-B6A7-42F8-A366-197433ED5C43}"/>
    <dgm:cxn modelId="{E201B8BD-22C5-4CDE-9AA0-45279ED9377D}" type="presOf" srcId="{63514C47-58FC-42FB-81ED-1D4AA748649C}" destId="{F4A5C4BA-7940-4220-8ED5-285C929A8AB0}" srcOrd="0" destOrd="0" presId="urn:microsoft.com/office/officeart/2005/8/layout/vList6"/>
    <dgm:cxn modelId="{69E772C9-C0A6-4DE1-A3EB-791906B05731}" type="presOf" srcId="{C937D492-E671-4BF0-AB33-D3E8109247EF}" destId="{12559AA7-1AEF-4791-9B32-B4DAA457F755}" srcOrd="0" destOrd="0" presId="urn:microsoft.com/office/officeart/2005/8/layout/vList6"/>
    <dgm:cxn modelId="{24245CDC-EC09-45EB-BE51-DD7F5A00CCBB}" srcId="{63514C47-58FC-42FB-81ED-1D4AA748649C}" destId="{4602DF4E-29F4-42C8-A0C4-9C98B3C1A344}" srcOrd="0" destOrd="0" parTransId="{0B0D5ECB-1530-4AF4-B3C7-34D317C7F659}" sibTransId="{1E81A648-28A0-44F1-8EBC-49BD44603CC0}"/>
    <dgm:cxn modelId="{12369FE5-9478-4040-AEE0-206A7E76CFFB}" srcId="{63514C47-58FC-42FB-81ED-1D4AA748649C}" destId="{E2597095-8726-4F99-B64F-A0E7135545EA}" srcOrd="4" destOrd="0" parTransId="{5C52AE81-A5A0-4E9E-B637-7EE373ECB741}" sibTransId="{2CA2445B-CD4C-4C3E-87DB-17BEAF6DBFBD}"/>
    <dgm:cxn modelId="{649DBAE5-5C82-4F40-9735-8C1F9E1C9B17}" type="presOf" srcId="{E2597095-8726-4F99-B64F-A0E7135545EA}" destId="{304E318D-2FF7-4A9B-894A-6A752BE97F10}" srcOrd="0" destOrd="0" presId="urn:microsoft.com/office/officeart/2005/8/layout/vList6"/>
    <dgm:cxn modelId="{FD9B5DFC-BE02-47DD-A513-0CE044C41019}" type="presParOf" srcId="{F4A5C4BA-7940-4220-8ED5-285C929A8AB0}" destId="{739C8EF3-73B7-4C1C-A10E-49D540F32673}" srcOrd="0" destOrd="0" presId="urn:microsoft.com/office/officeart/2005/8/layout/vList6"/>
    <dgm:cxn modelId="{3F7A44D0-C596-4804-A742-6FDB50A644B6}" type="presParOf" srcId="{739C8EF3-73B7-4C1C-A10E-49D540F32673}" destId="{1ED3FD29-BD01-46B5-AB9E-06DCC800B81F}" srcOrd="0" destOrd="0" presId="urn:microsoft.com/office/officeart/2005/8/layout/vList6"/>
    <dgm:cxn modelId="{43870C0F-2399-46A8-8E85-587DEDBCB496}" type="presParOf" srcId="{739C8EF3-73B7-4C1C-A10E-49D540F32673}" destId="{65815C9E-FF23-4B50-83FE-7878B81F4CC4}" srcOrd="1" destOrd="0" presId="urn:microsoft.com/office/officeart/2005/8/layout/vList6"/>
    <dgm:cxn modelId="{AA509DAD-D697-4648-B06D-8A475AA741D9}" type="presParOf" srcId="{F4A5C4BA-7940-4220-8ED5-285C929A8AB0}" destId="{300FAFCF-ABB9-4A8C-A22B-49D5479F0E1F}" srcOrd="1" destOrd="0" presId="urn:microsoft.com/office/officeart/2005/8/layout/vList6"/>
    <dgm:cxn modelId="{FB8B094F-0EAE-4641-8F09-21EFB159F764}" type="presParOf" srcId="{F4A5C4BA-7940-4220-8ED5-285C929A8AB0}" destId="{192CF4BA-F239-43DD-9486-0A833E0E811A}" srcOrd="2" destOrd="0" presId="urn:microsoft.com/office/officeart/2005/8/layout/vList6"/>
    <dgm:cxn modelId="{BA1C45CD-6E2F-40B5-BE07-69F2BFBAEF60}" type="presParOf" srcId="{192CF4BA-F239-43DD-9486-0A833E0E811A}" destId="{BA9079DD-E9D3-4E6C-925C-4F487F3166A3}" srcOrd="0" destOrd="0" presId="urn:microsoft.com/office/officeart/2005/8/layout/vList6"/>
    <dgm:cxn modelId="{B3D6E37A-7745-4F5C-BBBA-2B7DB0D0C9B4}" type="presParOf" srcId="{192CF4BA-F239-43DD-9486-0A833E0E811A}" destId="{BDFB6A41-82E9-4132-919D-FA4ADB3A3870}" srcOrd="1" destOrd="0" presId="urn:microsoft.com/office/officeart/2005/8/layout/vList6"/>
    <dgm:cxn modelId="{BB6720AE-87E7-4EC4-8E1D-025A9853047A}" type="presParOf" srcId="{F4A5C4BA-7940-4220-8ED5-285C929A8AB0}" destId="{8C4580FA-1958-4E47-901E-207137061816}" srcOrd="3" destOrd="0" presId="urn:microsoft.com/office/officeart/2005/8/layout/vList6"/>
    <dgm:cxn modelId="{65E32F32-CB38-4EDB-84A0-AF8FED9BB9EE}" type="presParOf" srcId="{F4A5C4BA-7940-4220-8ED5-285C929A8AB0}" destId="{81C5685E-C112-41A2-BE6F-BA0AC39C0825}" srcOrd="4" destOrd="0" presId="urn:microsoft.com/office/officeart/2005/8/layout/vList6"/>
    <dgm:cxn modelId="{B3D23F3D-6CEE-41F2-8A26-E7EF8AF0925B}" type="presParOf" srcId="{81C5685E-C112-41A2-BE6F-BA0AC39C0825}" destId="{12559AA7-1AEF-4791-9B32-B4DAA457F755}" srcOrd="0" destOrd="0" presId="urn:microsoft.com/office/officeart/2005/8/layout/vList6"/>
    <dgm:cxn modelId="{6E703790-80DF-45E7-922C-25BA6EAD9248}" type="presParOf" srcId="{81C5685E-C112-41A2-BE6F-BA0AC39C0825}" destId="{38EDA99C-496A-4C01-870F-4F1106B53899}" srcOrd="1" destOrd="0" presId="urn:microsoft.com/office/officeart/2005/8/layout/vList6"/>
    <dgm:cxn modelId="{F26DF958-E603-4494-9FEE-7CE933AC21AF}" type="presParOf" srcId="{F4A5C4BA-7940-4220-8ED5-285C929A8AB0}" destId="{F4B8EAB2-7BCE-4F0B-8944-51596BE35BE2}" srcOrd="5" destOrd="0" presId="urn:microsoft.com/office/officeart/2005/8/layout/vList6"/>
    <dgm:cxn modelId="{C926B19C-F9DD-4CFC-BE1D-69BA342C46F3}" type="presParOf" srcId="{F4A5C4BA-7940-4220-8ED5-285C929A8AB0}" destId="{15F7C399-3FFF-4A09-81B7-D64B9EBE7DDA}" srcOrd="6" destOrd="0" presId="urn:microsoft.com/office/officeart/2005/8/layout/vList6"/>
    <dgm:cxn modelId="{C92FBF06-677D-4145-AE1E-0219E8AE3215}" type="presParOf" srcId="{15F7C399-3FFF-4A09-81B7-D64B9EBE7DDA}" destId="{EC942C32-C9AD-4FE2-869F-58F323A97C16}" srcOrd="0" destOrd="0" presId="urn:microsoft.com/office/officeart/2005/8/layout/vList6"/>
    <dgm:cxn modelId="{37FC7C2F-A8C5-4645-8612-AD270FBA81D1}" type="presParOf" srcId="{15F7C399-3FFF-4A09-81B7-D64B9EBE7DDA}" destId="{3F4BAE91-F93C-4B7F-ABC8-3D9AEB802E24}" srcOrd="1" destOrd="0" presId="urn:microsoft.com/office/officeart/2005/8/layout/vList6"/>
    <dgm:cxn modelId="{5750081F-1164-4638-90E4-4A6FCF49DE69}" type="presParOf" srcId="{F4A5C4BA-7940-4220-8ED5-285C929A8AB0}" destId="{67F98175-694F-4450-9861-822887C57F2B}" srcOrd="7" destOrd="0" presId="urn:microsoft.com/office/officeart/2005/8/layout/vList6"/>
    <dgm:cxn modelId="{B0B9E121-5365-4393-A273-84CC6C888839}" type="presParOf" srcId="{F4A5C4BA-7940-4220-8ED5-285C929A8AB0}" destId="{1CC53F97-C27D-4D96-9109-82BF0A419971}" srcOrd="8" destOrd="0" presId="urn:microsoft.com/office/officeart/2005/8/layout/vList6"/>
    <dgm:cxn modelId="{522D4FF6-36A1-4B12-92CE-C9114B8A9133}" type="presParOf" srcId="{1CC53F97-C27D-4D96-9109-82BF0A419971}" destId="{304E318D-2FF7-4A9B-894A-6A752BE97F10}" srcOrd="0" destOrd="0" presId="urn:microsoft.com/office/officeart/2005/8/layout/vList6"/>
    <dgm:cxn modelId="{F3A31EC0-B4E2-498D-9823-15FA3839223C}" type="presParOf" srcId="{1CC53F97-C27D-4D96-9109-82BF0A419971}" destId="{3B9C1A5F-5194-48BF-AFD1-5BEAC063464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15C9E-FF23-4B50-83FE-7878B81F4CC4}">
      <dsp:nvSpPr>
        <dsp:cNvPr id="0" name=""/>
        <dsp:cNvSpPr/>
      </dsp:nvSpPr>
      <dsp:spPr>
        <a:xfrm>
          <a:off x="4434261" y="0"/>
          <a:ext cx="862908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3FD29-BD01-46B5-AB9E-06DCC800B81F}">
      <dsp:nvSpPr>
        <dsp:cNvPr id="0" name=""/>
        <dsp:cNvSpPr/>
      </dsp:nvSpPr>
      <dsp:spPr>
        <a:xfrm>
          <a:off x="1555397" y="18461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</a:t>
          </a:r>
          <a:endParaRPr lang="zh-CN" altLang="en-US" sz="2800" kern="1200" dirty="0"/>
        </a:p>
      </dsp:txBody>
      <dsp:txXfrm>
        <a:off x="1600262" y="63326"/>
        <a:ext cx="2029138" cy="829332"/>
      </dsp:txXfrm>
    </dsp:sp>
    <dsp:sp modelId="{BDFB6A41-82E9-4132-919D-FA4ADB3A3870}">
      <dsp:nvSpPr>
        <dsp:cNvPr id="0" name=""/>
        <dsp:cNvSpPr/>
      </dsp:nvSpPr>
      <dsp:spPr>
        <a:xfrm>
          <a:off x="2118867" y="1012666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079DD-E9D3-4E6C-925C-4F487F3166A3}">
      <dsp:nvSpPr>
        <dsp:cNvPr id="0" name=""/>
        <dsp:cNvSpPr/>
      </dsp:nvSpPr>
      <dsp:spPr>
        <a:xfrm>
          <a:off x="0" y="101266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Safety</a:t>
          </a:r>
          <a:endParaRPr lang="zh-CN" altLang="en-US" sz="2400" kern="1200" dirty="0"/>
        </a:p>
      </dsp:txBody>
      <dsp:txXfrm>
        <a:off x="44865" y="1057531"/>
        <a:ext cx="2029138" cy="829332"/>
      </dsp:txXfrm>
    </dsp:sp>
    <dsp:sp modelId="{38EDA99C-496A-4C01-870F-4F1106B53899}">
      <dsp:nvSpPr>
        <dsp:cNvPr id="0" name=""/>
        <dsp:cNvSpPr/>
      </dsp:nvSpPr>
      <dsp:spPr>
        <a:xfrm>
          <a:off x="2118867" y="201411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59AA7-1AEF-4791-9B32-B4DAA457F755}">
      <dsp:nvSpPr>
        <dsp:cNvPr id="0" name=""/>
        <dsp:cNvSpPr/>
      </dsp:nvSpPr>
      <dsp:spPr>
        <a:xfrm>
          <a:off x="0" y="202363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Customer Service</a:t>
          </a:r>
          <a:endParaRPr lang="zh-CN" altLang="en-US" sz="2400" kern="1200" dirty="0"/>
        </a:p>
      </dsp:txBody>
      <dsp:txXfrm>
        <a:off x="44865" y="2068501"/>
        <a:ext cx="2029138" cy="829332"/>
      </dsp:txXfrm>
    </dsp:sp>
    <dsp:sp modelId="{3F4BAE91-F93C-4B7F-ABC8-3D9AEB802E24}">
      <dsp:nvSpPr>
        <dsp:cNvPr id="0" name=""/>
        <dsp:cNvSpPr/>
      </dsp:nvSpPr>
      <dsp:spPr>
        <a:xfrm>
          <a:off x="2118867" y="3034605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42C32-C9AD-4FE2-869F-58F323A97C16}">
      <dsp:nvSpPr>
        <dsp:cNvPr id="0" name=""/>
        <dsp:cNvSpPr/>
      </dsp:nvSpPr>
      <dsp:spPr>
        <a:xfrm>
          <a:off x="0" y="3034605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People &amp; Community</a:t>
          </a:r>
          <a:endParaRPr lang="zh-CN" altLang="en-US" sz="2400" kern="1200" dirty="0"/>
        </a:p>
      </dsp:txBody>
      <dsp:txXfrm>
        <a:off x="44865" y="3079470"/>
        <a:ext cx="2029138" cy="829332"/>
      </dsp:txXfrm>
    </dsp:sp>
    <dsp:sp modelId="{3B9C1A5F-5194-48BF-AFD1-5BEAC0634647}">
      <dsp:nvSpPr>
        <dsp:cNvPr id="0" name=""/>
        <dsp:cNvSpPr/>
      </dsp:nvSpPr>
      <dsp:spPr>
        <a:xfrm>
          <a:off x="2118867" y="404557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E318D-2FF7-4A9B-894A-6A752BE97F10}">
      <dsp:nvSpPr>
        <dsp:cNvPr id="0" name=""/>
        <dsp:cNvSpPr/>
      </dsp:nvSpPr>
      <dsp:spPr>
        <a:xfrm>
          <a:off x="0" y="4045574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Innovation</a:t>
          </a:r>
          <a:endParaRPr lang="zh-CN" altLang="en-US" sz="2400" kern="1200" dirty="0"/>
        </a:p>
      </dsp:txBody>
      <dsp:txXfrm>
        <a:off x="44865" y="4090439"/>
        <a:ext cx="2029138" cy="82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F2E1-D877-4929-9A5F-5EE0EE04CDA5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8EB2-A74A-417F-833F-C39500045A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6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3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4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0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9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0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4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3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0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37651" y="5422173"/>
            <a:ext cx="10316698" cy="987789"/>
            <a:chOff x="937651" y="3913413"/>
            <a:chExt cx="10316698" cy="98778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53296" y="4185418"/>
              <a:ext cx="10104699" cy="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53296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2948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96000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157995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40680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932618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4381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7651" y="4593425"/>
              <a:ext cx="91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19102" y="4593425"/>
              <a:ext cx="9701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814942" y="4593425"/>
              <a:ext cx="1000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Promotion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620842" y="4593425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</p:spPr>
        <p:txBody>
          <a:bodyPr/>
          <a:lstStyle/>
          <a:p>
            <a:fld id="{C9CDAAE1-C7C8-47D0-8F3F-FBCF298C5262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10A4EA33-048A-4F03-9CDF-61B86AB88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60860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D:\OneDriver\OneDrive - UNSW\桌面\QQ截图20220310082746.bmpQQ截图20220310082746"/>
          <p:cNvPicPr>
            <a:picLocks noChangeAspect="1"/>
          </p:cNvPicPr>
          <p:nvPr/>
        </p:nvPicPr>
        <p:blipFill>
          <a:blip r:embed="rId3">
            <a:alphaModFix amt="40000"/>
          </a:blip>
          <a:srcRect l="3603" r="15142"/>
          <a:stretch>
            <a:fillRect/>
          </a:stretch>
        </p:blipFill>
        <p:spPr>
          <a:xfrm rot="5400000">
            <a:off x="5901690" y="2244090"/>
            <a:ext cx="6858000" cy="23698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165080" y="0"/>
            <a:ext cx="1295400" cy="6858000"/>
          </a:xfrm>
          <a:prstGeom prst="rect">
            <a:avLst/>
          </a:prstGeom>
          <a:solidFill>
            <a:srgbClr val="C7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124286" y="2335359"/>
            <a:ext cx="217932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Group 5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345388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51255" y="3720465"/>
            <a:ext cx="515175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Members: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Siheng Liu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Pengrui Ma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Yimin Xu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Yiyan Yang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145978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757174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2023" y="1338303"/>
            <a:ext cx="630047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K&amp;S Corporation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2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10795" y="627380"/>
            <a:ext cx="261810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2" name="矩形 31"/>
          <p:cNvSpPr/>
          <p:nvPr/>
        </p:nvSpPr>
        <p:spPr>
          <a:xfrm>
            <a:off x="304800" y="631190"/>
            <a:ext cx="2267585" cy="7823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Tx/>
              <a:buSzTx/>
              <a:buFontTx/>
            </a:pP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sym typeface="+mn-ea"/>
              </a:rPr>
              <a:t>Key Partners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815" y="1452245"/>
            <a:ext cx="2590165" cy="2568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Government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Fuel providers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Retailers and bulk Suppliers.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Insurance company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Medical supplies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Auto service provider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4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10795" y="627380"/>
            <a:ext cx="261810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" y="4971415"/>
            <a:ext cx="584835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2" name="矩形 31"/>
          <p:cNvSpPr/>
          <p:nvPr/>
        </p:nvSpPr>
        <p:spPr>
          <a:xfrm>
            <a:off x="304800" y="631190"/>
            <a:ext cx="2267585" cy="7823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Tx/>
              <a:buSzTx/>
              <a:buFontTx/>
            </a:pP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sym typeface="+mn-ea"/>
              </a:rPr>
              <a:t>Key Partners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89773" y="5002530"/>
            <a:ext cx="2218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Cost </a:t>
            </a:r>
            <a:r>
              <a:rPr lang="en-US" sz="2400" b="1" dirty="0">
                <a:solidFill>
                  <a:schemeClr val="bg1"/>
                </a:solidFill>
              </a:rPr>
              <a:t>Stru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430" y="5401945"/>
            <a:ext cx="5844540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Staff			 	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$217.8M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Depreciation 			$52.5M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Finance costs 			$3.4M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Miscellaneous 			$7.3M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815" y="1452245"/>
            <a:ext cx="2590165" cy="2568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Government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Fuel providers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Retailers and bulk Suppliers.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Insurance company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Medical supplies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Auto service provider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1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/>
        </p:nvGraphicFramePr>
        <p:xfrm>
          <a:off x="368935" y="1748790"/>
          <a:ext cx="5297170" cy="496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6333885" y="1726946"/>
            <a:ext cx="2056462" cy="919089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6" name="矩形: 圆角 15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dirty="0">
                  <a:effectLst/>
                  <a:latin typeface="等线" panose="02010600030101010101" charset="-122"/>
                  <a:cs typeface="Times New Roman" panose="02020603050405020304" pitchFamily="18" charset="0"/>
                </a:rPr>
                <a:t>Strategies</a:t>
              </a:r>
              <a:endParaRPr lang="zh-CN" altLang="en-US" sz="28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66105" y="2766060"/>
            <a:ext cx="641667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9" name="矩形: 圆角 18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88330" y="3761740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2" name="矩形: 圆角 21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88330" y="4755515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5" name="矩形: 圆角 24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88330" y="5796280"/>
            <a:ext cx="6393180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8" name="矩形: 圆角 27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sp>
        <p:nvSpPr>
          <p:cNvPr id="30" name="文本框 29" descr="7b0a20202020227461726765744d6f64756c65223a202270726f636573734f6e6c696e65466f6e7473220a7d0a"/>
          <p:cNvSpPr txBox="1"/>
          <p:nvPr/>
        </p:nvSpPr>
        <p:spPr>
          <a:xfrm>
            <a:off x="2483650" y="3023222"/>
            <a:ext cx="2472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/>
                <a:latin typeface="Segoe UI" panose="020B0502040204020203" charset="0"/>
                <a:cs typeface="Segoe UI" panose="020B0502040204020203" charset="0"/>
              </a:rPr>
              <a:t>Everybody Safe Every day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3650" y="3989739"/>
            <a:ext cx="2879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Continue to meet and exceed </a:t>
            </a:r>
          </a:p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customer needs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483650" y="4919623"/>
            <a:ext cx="27514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Respect and care for our</a:t>
            </a:r>
          </a:p>
          <a:p>
            <a:r>
              <a:rPr lang="en-US" altLang="zh-CN" sz="1600" dirty="0"/>
              <a:t>employees and communities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83650" y="5930271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Create value for shareholders </a:t>
            </a:r>
          </a:p>
          <a:p>
            <a:r>
              <a:rPr lang="en-US" altLang="zh-CN" sz="1600" dirty="0"/>
              <a:t>and opportunities for people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688330" y="2747010"/>
            <a:ext cx="702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pandemic protocol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paid time off for vaccinated employees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Conduct a comprehensive investigation of security incidents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88330" y="3765550"/>
            <a:ext cx="6393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Develop and deploy logistics system to provide customers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with efficiency benefits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Adjust the business structure to meet customer needs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11750" y="4892082"/>
            <a:ext cx="574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positive work environment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Upgrade fleet to improve environmental performance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1750" y="5830952"/>
            <a:ext cx="601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Improve operating efficiency and reduce operating costs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employees with a variety of functional and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vocational training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8995" y="361525"/>
            <a:ext cx="11424922" cy="1077218"/>
          </a:xfrm>
          <a:prstGeom prst="rect">
            <a:avLst/>
          </a:prstGeom>
          <a:solidFill>
            <a:srgbClr val="B50F1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Aspirations</a:t>
            </a:r>
          </a:p>
          <a:p>
            <a:pPr algn="ctr"/>
            <a:r>
              <a:rPr lang="en-US" altLang="zh-CN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To be leading provider of transport and logistics solutions within our target markets in Australia and New Zealand</a:t>
            </a:r>
            <a:endParaRPr lang="zh-CN" altLang="zh-CN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8366525" y="3707333"/>
            <a:ext cx="2118504" cy="1826296"/>
          </a:xfrm>
          <a:prstGeom prst="triangl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57600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7962512" y="3662744"/>
            <a:ext cx="3003821" cy="2744986"/>
          </a:xfrm>
          <a:custGeom>
            <a:avLst/>
            <a:gdLst>
              <a:gd name="T0" fmla="*/ 1146 w 1469"/>
              <a:gd name="T1" fmla="*/ 0 h 1342"/>
              <a:gd name="T2" fmla="*/ 1469 w 1469"/>
              <a:gd name="T3" fmla="*/ 604 h 1342"/>
              <a:gd name="T4" fmla="*/ 1047 w 1469"/>
              <a:gd name="T5" fmla="*/ 1272 h 1342"/>
              <a:gd name="T6" fmla="*/ 734 w 1469"/>
              <a:gd name="T7" fmla="*/ 1342 h 1342"/>
              <a:gd name="T8" fmla="*/ 422 w 1469"/>
              <a:gd name="T9" fmla="*/ 1272 h 1342"/>
              <a:gd name="T10" fmla="*/ 0 w 1469"/>
              <a:gd name="T11" fmla="*/ 604 h 1342"/>
              <a:gd name="T12" fmla="*/ 322 w 1469"/>
              <a:gd name="T1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9" h="1342">
                <a:moveTo>
                  <a:pt x="1146" y="0"/>
                </a:moveTo>
                <a:cubicBezTo>
                  <a:pt x="1340" y="131"/>
                  <a:pt x="1468" y="353"/>
                  <a:pt x="1469" y="604"/>
                </a:cubicBezTo>
                <a:moveTo>
                  <a:pt x="1047" y="1272"/>
                </a:moveTo>
                <a:cubicBezTo>
                  <a:pt x="952" y="1317"/>
                  <a:pt x="846" y="1342"/>
                  <a:pt x="734" y="1342"/>
                </a:cubicBezTo>
                <a:cubicBezTo>
                  <a:pt x="623" y="1342"/>
                  <a:pt x="517" y="1317"/>
                  <a:pt x="422" y="1272"/>
                </a:cubicBezTo>
                <a:moveTo>
                  <a:pt x="0" y="604"/>
                </a:moveTo>
                <a:cubicBezTo>
                  <a:pt x="1" y="353"/>
                  <a:pt x="129" y="131"/>
                  <a:pt x="322" y="0"/>
                </a:cubicBezTo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2975" y="3202792"/>
            <a:ext cx="818515" cy="791210"/>
            <a:chOff x="9657" y="2541"/>
            <a:chExt cx="1289" cy="1246"/>
          </a:xfrm>
        </p:grpSpPr>
        <p:sp>
          <p:nvSpPr>
            <p:cNvPr id="5" name="椭圆 4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8" name="任意多边形 94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00793" y="2727455"/>
            <a:ext cx="1677318" cy="1882853"/>
            <a:chOff x="1695583" y="1523241"/>
            <a:chExt cx="2134802" cy="2396396"/>
          </a:xfrm>
        </p:grpSpPr>
        <p:sp>
          <p:nvSpPr>
            <p:cNvPr id="11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522169" y="4693237"/>
            <a:ext cx="108585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95917" y="3370009"/>
            <a:ext cx="467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Operating revenues return to pre-pandemic levels, increasing by 14.8%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5917" y="4519260"/>
            <a:ext cx="3996865" cy="64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Promoting Logistics 4.0 through Industrial upgrading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95917" y="5667975"/>
            <a:ext cx="5099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Develop Green-logistics which</a:t>
            </a:r>
            <a:r>
              <a:rPr kumimoji="0" lang="en-US" alt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aiming at reducing the environmental impact.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6547" y="5783634"/>
            <a:ext cx="1795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Economical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42975" y="4358690"/>
            <a:ext cx="818515" cy="791210"/>
            <a:chOff x="9657" y="2541"/>
            <a:chExt cx="1289" cy="1246"/>
          </a:xfrm>
        </p:grpSpPr>
        <p:sp>
          <p:nvSpPr>
            <p:cNvPr id="19" name="椭圆 18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 19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3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2975" y="5475262"/>
            <a:ext cx="818515" cy="791210"/>
            <a:chOff x="9657" y="2541"/>
            <a:chExt cx="1289" cy="1246"/>
          </a:xfrm>
        </p:grpSpPr>
        <p:sp>
          <p:nvSpPr>
            <p:cNvPr id="25" name="椭圆 24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任意多边形 25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9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712177" y="548189"/>
            <a:ext cx="10700238" cy="1895598"/>
          </a:xfrm>
          <a:prstGeom prst="rect">
            <a:avLst/>
          </a:prstGeom>
          <a:noFill/>
          <a:ln w="44450">
            <a:solidFill>
              <a:srgbClr val="D61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49418" y="1269190"/>
            <a:ext cx="1631351" cy="58416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27093" y="1274775"/>
            <a:ext cx="14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印品黑体" panose="00000500000000000000" pitchFamily="2" charset="-122"/>
                <a:cs typeface="+mn-cs"/>
              </a:rPr>
              <a:t>Vision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67705" y="990389"/>
            <a:ext cx="6213247" cy="9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800" b="1" i="0" u="none" strike="noStrike" kern="1200" cap="none" spc="4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charset="0"/>
                <a:ea typeface="印品黑体" panose="00000500000000000000" pitchFamily="2" charset="-122"/>
                <a:cs typeface="Calibri" panose="020F0502020204030204" charset="0"/>
              </a:rPr>
              <a:t>Be the tier one Australasia logistics corporation in the development and provision of specialist logistics solutions. </a:t>
            </a:r>
            <a:endParaRPr kumimoji="0" lang="en-US" altLang="zh-CN" sz="1800" b="1" i="0" u="none" strike="noStrike" kern="1200" cap="none" spc="4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charset="0"/>
              <a:ea typeface="印品黑体" panose="00000500000000000000" pitchFamily="2" charset="-122"/>
              <a:cs typeface="Calibri" panose="020F0502020204030204" charset="0"/>
            </a:endParaRPr>
          </a:p>
        </p:txBody>
      </p:sp>
      <p:sp>
        <p:nvSpPr>
          <p:cNvPr id="34" name="Freeform 15"/>
          <p:cNvSpPr>
            <a:spLocks noEditPoints="1"/>
          </p:cNvSpPr>
          <p:nvPr/>
        </p:nvSpPr>
        <p:spPr bwMode="auto">
          <a:xfrm>
            <a:off x="1100201" y="1239544"/>
            <a:ext cx="571389" cy="571389"/>
          </a:xfrm>
          <a:custGeom>
            <a:avLst/>
            <a:gdLst>
              <a:gd name="T0" fmla="*/ 2204 w 2599"/>
              <a:gd name="T1" fmla="*/ 392 h 2595"/>
              <a:gd name="T2" fmla="*/ 1893 w 2599"/>
              <a:gd name="T3" fmla="*/ 233 h 2595"/>
              <a:gd name="T4" fmla="*/ 772 w 2599"/>
              <a:gd name="T5" fmla="*/ 165 h 2595"/>
              <a:gd name="T6" fmla="*/ 100 w 2599"/>
              <a:gd name="T7" fmla="*/ 838 h 2595"/>
              <a:gd name="T8" fmla="*/ 100 w 2599"/>
              <a:gd name="T9" fmla="*/ 1822 h 2595"/>
              <a:gd name="T10" fmla="*/ 772 w 2599"/>
              <a:gd name="T11" fmla="*/ 2495 h 2595"/>
              <a:gd name="T12" fmla="*/ 1757 w 2599"/>
              <a:gd name="T13" fmla="*/ 2495 h 2595"/>
              <a:gd name="T14" fmla="*/ 2430 w 2599"/>
              <a:gd name="T15" fmla="*/ 1822 h 2595"/>
              <a:gd name="T16" fmla="*/ 2364 w 2599"/>
              <a:gd name="T17" fmla="*/ 705 h 2595"/>
              <a:gd name="T18" fmla="*/ 1976 w 2599"/>
              <a:gd name="T19" fmla="*/ 1081 h 2595"/>
              <a:gd name="T20" fmla="*/ 2024 w 2599"/>
              <a:gd name="T21" fmla="*/ 1330 h 2595"/>
              <a:gd name="T22" fmla="*/ 1265 w 2599"/>
              <a:gd name="T23" fmla="*/ 2089 h 2595"/>
              <a:gd name="T24" fmla="*/ 506 w 2599"/>
              <a:gd name="T25" fmla="*/ 1330 h 2595"/>
              <a:gd name="T26" fmla="*/ 1265 w 2599"/>
              <a:gd name="T27" fmla="*/ 571 h 2595"/>
              <a:gd name="T28" fmla="*/ 1512 w 2599"/>
              <a:gd name="T29" fmla="*/ 613 h 2595"/>
              <a:gd name="T30" fmla="*/ 1523 w 2599"/>
              <a:gd name="T31" fmla="*/ 970 h 2595"/>
              <a:gd name="T32" fmla="*/ 822 w 2599"/>
              <a:gd name="T33" fmla="*/ 1329 h 2595"/>
              <a:gd name="T34" fmla="*/ 1707 w 2599"/>
              <a:gd name="T35" fmla="*/ 1329 h 2595"/>
              <a:gd name="T36" fmla="*/ 1669 w 2599"/>
              <a:gd name="T37" fmla="*/ 1014 h 2595"/>
              <a:gd name="T38" fmla="*/ 1580 w 2599"/>
              <a:gd name="T39" fmla="*/ 1330 h 2595"/>
              <a:gd name="T40" fmla="*/ 949 w 2599"/>
              <a:gd name="T41" fmla="*/ 1330 h 2595"/>
              <a:gd name="T42" fmla="*/ 1439 w 2599"/>
              <a:gd name="T43" fmla="*/ 1066 h 2595"/>
              <a:gd name="T44" fmla="*/ 1264 w 2599"/>
              <a:gd name="T45" fmla="*/ 1203 h 2595"/>
              <a:gd name="T46" fmla="*/ 1264 w 2599"/>
              <a:gd name="T47" fmla="*/ 1457 h 2595"/>
              <a:gd name="T48" fmla="*/ 1387 w 2599"/>
              <a:gd name="T49" fmla="*/ 1297 h 2595"/>
              <a:gd name="T50" fmla="*/ 1580 w 2599"/>
              <a:gd name="T51" fmla="*/ 1330 h 2595"/>
              <a:gd name="T52" fmla="*/ 1802 w 2599"/>
              <a:gd name="T53" fmla="*/ 502 h 2595"/>
              <a:gd name="T54" fmla="*/ 1916 w 2599"/>
              <a:gd name="T55" fmla="*/ 588 h 2595"/>
              <a:gd name="T56" fmla="*/ 1750 w 2599"/>
              <a:gd name="T57" fmla="*/ 555 h 2595"/>
              <a:gd name="T58" fmla="*/ 1682 w 2599"/>
              <a:gd name="T59" fmla="*/ 816 h 2595"/>
              <a:gd name="T60" fmla="*/ 1750 w 2599"/>
              <a:gd name="T61" fmla="*/ 555 h 2595"/>
              <a:gd name="T62" fmla="*/ 1936 w 2599"/>
              <a:gd name="T63" fmla="*/ 943 h 2595"/>
              <a:gd name="T64" fmla="*/ 1881 w 2599"/>
              <a:gd name="T65" fmla="*/ 802 h 2595"/>
              <a:gd name="T66" fmla="*/ 2021 w 2599"/>
              <a:gd name="T67" fmla="*/ 861 h 2595"/>
              <a:gd name="T68" fmla="*/ 1935 w 2599"/>
              <a:gd name="T69" fmla="*/ 749 h 2595"/>
              <a:gd name="T70" fmla="*/ 2177 w 2599"/>
              <a:gd name="T71" fmla="*/ 710 h 2595"/>
              <a:gd name="T72" fmla="*/ 2232 w 2599"/>
              <a:gd name="T73" fmla="*/ 656 h 2595"/>
              <a:gd name="T74" fmla="*/ 2159 w 2599"/>
              <a:gd name="T75" fmla="*/ 528 h 2595"/>
              <a:gd name="T76" fmla="*/ 2341 w 2599"/>
              <a:gd name="T77" fmla="*/ 551 h 2595"/>
              <a:gd name="T78" fmla="*/ 2081 w 2599"/>
              <a:gd name="T79" fmla="*/ 424 h 2595"/>
              <a:gd name="T80" fmla="*/ 1928 w 2599"/>
              <a:gd name="T81" fmla="*/ 376 h 2595"/>
              <a:gd name="T82" fmla="*/ 2081 w 2599"/>
              <a:gd name="T83" fmla="*/ 424 h 2595"/>
              <a:gd name="T84" fmla="*/ 2069 w 2599"/>
              <a:gd name="T85" fmla="*/ 2134 h 2595"/>
              <a:gd name="T86" fmla="*/ 460 w 2599"/>
              <a:gd name="T87" fmla="*/ 2134 h 2595"/>
              <a:gd name="T88" fmla="*/ 460 w 2599"/>
              <a:gd name="T89" fmla="*/ 525 h 2595"/>
              <a:gd name="T90" fmla="*/ 1800 w 2599"/>
              <a:gd name="T91" fmla="*/ 325 h 2595"/>
              <a:gd name="T92" fmla="*/ 1265 w 2599"/>
              <a:gd name="T93" fmla="*/ 444 h 2595"/>
              <a:gd name="T94" fmla="*/ 380 w 2599"/>
              <a:gd name="T95" fmla="*/ 1329 h 2595"/>
              <a:gd name="T96" fmla="*/ 1265 w 2599"/>
              <a:gd name="T97" fmla="*/ 2214 h 2595"/>
              <a:gd name="T98" fmla="*/ 2150 w 2599"/>
              <a:gd name="T99" fmla="*/ 1329 h 2595"/>
              <a:gd name="T100" fmla="*/ 2269 w 2599"/>
              <a:gd name="T101" fmla="*/ 796 h 2595"/>
              <a:gd name="T102" fmla="*/ 2403 w 2599"/>
              <a:gd name="T103" fmla="*/ 1330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99" h="2595">
                <a:moveTo>
                  <a:pt x="2599" y="477"/>
                </a:moveTo>
                <a:cubicBezTo>
                  <a:pt x="2204" y="392"/>
                  <a:pt x="2204" y="392"/>
                  <a:pt x="2204" y="392"/>
                </a:cubicBezTo>
                <a:cubicBezTo>
                  <a:pt x="2126" y="0"/>
                  <a:pt x="2126" y="0"/>
                  <a:pt x="2126" y="0"/>
                </a:cubicBezTo>
                <a:cubicBezTo>
                  <a:pt x="1893" y="233"/>
                  <a:pt x="1893" y="233"/>
                  <a:pt x="1893" y="233"/>
                </a:cubicBezTo>
                <a:cubicBezTo>
                  <a:pt x="1703" y="123"/>
                  <a:pt x="1487" y="65"/>
                  <a:pt x="1265" y="65"/>
                </a:cubicBezTo>
                <a:cubicBezTo>
                  <a:pt x="1094" y="65"/>
                  <a:pt x="928" y="99"/>
                  <a:pt x="772" y="165"/>
                </a:cubicBezTo>
                <a:cubicBezTo>
                  <a:pt x="622" y="228"/>
                  <a:pt x="487" y="320"/>
                  <a:pt x="371" y="436"/>
                </a:cubicBezTo>
                <a:cubicBezTo>
                  <a:pt x="254" y="552"/>
                  <a:pt x="163" y="687"/>
                  <a:pt x="100" y="838"/>
                </a:cubicBezTo>
                <a:cubicBezTo>
                  <a:pt x="34" y="994"/>
                  <a:pt x="0" y="1159"/>
                  <a:pt x="0" y="1330"/>
                </a:cubicBezTo>
                <a:cubicBezTo>
                  <a:pt x="0" y="1500"/>
                  <a:pt x="34" y="1666"/>
                  <a:pt x="100" y="1822"/>
                </a:cubicBezTo>
                <a:cubicBezTo>
                  <a:pt x="163" y="1973"/>
                  <a:pt x="254" y="2108"/>
                  <a:pt x="371" y="2224"/>
                </a:cubicBezTo>
                <a:cubicBezTo>
                  <a:pt x="487" y="2340"/>
                  <a:pt x="622" y="2431"/>
                  <a:pt x="772" y="2495"/>
                </a:cubicBezTo>
                <a:cubicBezTo>
                  <a:pt x="928" y="2561"/>
                  <a:pt x="1094" y="2595"/>
                  <a:pt x="1265" y="2595"/>
                </a:cubicBezTo>
                <a:cubicBezTo>
                  <a:pt x="1435" y="2595"/>
                  <a:pt x="1601" y="2561"/>
                  <a:pt x="1757" y="2495"/>
                </a:cubicBezTo>
                <a:cubicBezTo>
                  <a:pt x="1908" y="2431"/>
                  <a:pt x="2043" y="2340"/>
                  <a:pt x="2159" y="2224"/>
                </a:cubicBezTo>
                <a:cubicBezTo>
                  <a:pt x="2275" y="2108"/>
                  <a:pt x="2366" y="1973"/>
                  <a:pt x="2430" y="1822"/>
                </a:cubicBezTo>
                <a:cubicBezTo>
                  <a:pt x="2496" y="1666"/>
                  <a:pt x="2529" y="1500"/>
                  <a:pt x="2529" y="1330"/>
                </a:cubicBezTo>
                <a:cubicBezTo>
                  <a:pt x="2529" y="1109"/>
                  <a:pt x="2472" y="894"/>
                  <a:pt x="2364" y="705"/>
                </a:cubicBezTo>
                <a:lnTo>
                  <a:pt x="2599" y="477"/>
                </a:lnTo>
                <a:close/>
                <a:moveTo>
                  <a:pt x="1976" y="1081"/>
                </a:moveTo>
                <a:cubicBezTo>
                  <a:pt x="1980" y="1076"/>
                  <a:pt x="1980" y="1076"/>
                  <a:pt x="1980" y="1076"/>
                </a:cubicBezTo>
                <a:cubicBezTo>
                  <a:pt x="2009" y="1157"/>
                  <a:pt x="2024" y="1242"/>
                  <a:pt x="2024" y="1330"/>
                </a:cubicBezTo>
                <a:cubicBezTo>
                  <a:pt x="2024" y="1532"/>
                  <a:pt x="1945" y="1723"/>
                  <a:pt x="1801" y="1866"/>
                </a:cubicBezTo>
                <a:cubicBezTo>
                  <a:pt x="1658" y="2010"/>
                  <a:pt x="1468" y="2089"/>
                  <a:pt x="1265" y="2089"/>
                </a:cubicBezTo>
                <a:cubicBezTo>
                  <a:pt x="1062" y="2089"/>
                  <a:pt x="871" y="2010"/>
                  <a:pt x="728" y="1866"/>
                </a:cubicBezTo>
                <a:cubicBezTo>
                  <a:pt x="585" y="1723"/>
                  <a:pt x="506" y="1532"/>
                  <a:pt x="506" y="1330"/>
                </a:cubicBezTo>
                <a:cubicBezTo>
                  <a:pt x="506" y="1127"/>
                  <a:pt x="585" y="936"/>
                  <a:pt x="728" y="793"/>
                </a:cubicBezTo>
                <a:cubicBezTo>
                  <a:pt x="871" y="650"/>
                  <a:pt x="1062" y="571"/>
                  <a:pt x="1265" y="571"/>
                </a:cubicBezTo>
                <a:cubicBezTo>
                  <a:pt x="1351" y="571"/>
                  <a:pt x="1434" y="585"/>
                  <a:pt x="1513" y="612"/>
                </a:cubicBezTo>
                <a:cubicBezTo>
                  <a:pt x="1512" y="613"/>
                  <a:pt x="1512" y="613"/>
                  <a:pt x="1512" y="613"/>
                </a:cubicBezTo>
                <a:cubicBezTo>
                  <a:pt x="1574" y="920"/>
                  <a:pt x="1574" y="920"/>
                  <a:pt x="1574" y="920"/>
                </a:cubicBezTo>
                <a:cubicBezTo>
                  <a:pt x="1523" y="970"/>
                  <a:pt x="1523" y="970"/>
                  <a:pt x="1523" y="970"/>
                </a:cubicBezTo>
                <a:cubicBezTo>
                  <a:pt x="1450" y="918"/>
                  <a:pt x="1361" y="887"/>
                  <a:pt x="1265" y="887"/>
                </a:cubicBezTo>
                <a:cubicBezTo>
                  <a:pt x="1021" y="887"/>
                  <a:pt x="822" y="1085"/>
                  <a:pt x="822" y="1329"/>
                </a:cubicBezTo>
                <a:cubicBezTo>
                  <a:pt x="822" y="1573"/>
                  <a:pt x="1020" y="1772"/>
                  <a:pt x="1265" y="1772"/>
                </a:cubicBezTo>
                <a:cubicBezTo>
                  <a:pt x="1509" y="1772"/>
                  <a:pt x="1707" y="1573"/>
                  <a:pt x="1707" y="1329"/>
                </a:cubicBezTo>
                <a:cubicBezTo>
                  <a:pt x="1707" y="1230"/>
                  <a:pt x="1675" y="1139"/>
                  <a:pt x="1619" y="1065"/>
                </a:cubicBezTo>
                <a:cubicBezTo>
                  <a:pt x="1669" y="1014"/>
                  <a:pt x="1669" y="1014"/>
                  <a:pt x="1669" y="1014"/>
                </a:cubicBezTo>
                <a:lnTo>
                  <a:pt x="1976" y="1081"/>
                </a:lnTo>
                <a:close/>
                <a:moveTo>
                  <a:pt x="1580" y="1330"/>
                </a:moveTo>
                <a:cubicBezTo>
                  <a:pt x="1580" y="1504"/>
                  <a:pt x="1439" y="1645"/>
                  <a:pt x="1265" y="1645"/>
                </a:cubicBezTo>
                <a:cubicBezTo>
                  <a:pt x="1091" y="1645"/>
                  <a:pt x="949" y="1504"/>
                  <a:pt x="949" y="1330"/>
                </a:cubicBezTo>
                <a:cubicBezTo>
                  <a:pt x="949" y="1156"/>
                  <a:pt x="1091" y="1014"/>
                  <a:pt x="1265" y="1014"/>
                </a:cubicBezTo>
                <a:cubicBezTo>
                  <a:pt x="1329" y="1014"/>
                  <a:pt x="1389" y="1033"/>
                  <a:pt x="1439" y="1066"/>
                </a:cubicBezTo>
                <a:cubicBezTo>
                  <a:pt x="1297" y="1208"/>
                  <a:pt x="1297" y="1208"/>
                  <a:pt x="1297" y="1208"/>
                </a:cubicBezTo>
                <a:cubicBezTo>
                  <a:pt x="1287" y="1205"/>
                  <a:pt x="1276" y="1203"/>
                  <a:pt x="1264" y="1203"/>
                </a:cubicBezTo>
                <a:cubicBezTo>
                  <a:pt x="1195" y="1203"/>
                  <a:pt x="1138" y="1260"/>
                  <a:pt x="1138" y="1330"/>
                </a:cubicBezTo>
                <a:cubicBezTo>
                  <a:pt x="1138" y="1400"/>
                  <a:pt x="1194" y="1457"/>
                  <a:pt x="1264" y="1457"/>
                </a:cubicBezTo>
                <a:cubicBezTo>
                  <a:pt x="1334" y="1457"/>
                  <a:pt x="1391" y="1399"/>
                  <a:pt x="1391" y="1330"/>
                </a:cubicBezTo>
                <a:cubicBezTo>
                  <a:pt x="1391" y="1318"/>
                  <a:pt x="1390" y="1307"/>
                  <a:pt x="1387" y="1297"/>
                </a:cubicBezTo>
                <a:cubicBezTo>
                  <a:pt x="1528" y="1155"/>
                  <a:pt x="1528" y="1155"/>
                  <a:pt x="1528" y="1155"/>
                </a:cubicBezTo>
                <a:cubicBezTo>
                  <a:pt x="1561" y="1205"/>
                  <a:pt x="1580" y="1265"/>
                  <a:pt x="1580" y="1330"/>
                </a:cubicBezTo>
                <a:close/>
                <a:moveTo>
                  <a:pt x="1841" y="661"/>
                </a:moveTo>
                <a:cubicBezTo>
                  <a:pt x="1802" y="502"/>
                  <a:pt x="1802" y="502"/>
                  <a:pt x="1802" y="502"/>
                </a:cubicBezTo>
                <a:cubicBezTo>
                  <a:pt x="1876" y="428"/>
                  <a:pt x="1876" y="428"/>
                  <a:pt x="1876" y="428"/>
                </a:cubicBezTo>
                <a:cubicBezTo>
                  <a:pt x="1916" y="588"/>
                  <a:pt x="1916" y="588"/>
                  <a:pt x="1916" y="588"/>
                </a:cubicBezTo>
                <a:lnTo>
                  <a:pt x="1841" y="661"/>
                </a:lnTo>
                <a:close/>
                <a:moveTo>
                  <a:pt x="1750" y="555"/>
                </a:moveTo>
                <a:cubicBezTo>
                  <a:pt x="1789" y="712"/>
                  <a:pt x="1789" y="712"/>
                  <a:pt x="1789" y="712"/>
                </a:cubicBezTo>
                <a:cubicBezTo>
                  <a:pt x="1682" y="816"/>
                  <a:pt x="1682" y="816"/>
                  <a:pt x="1682" y="816"/>
                </a:cubicBezTo>
                <a:cubicBezTo>
                  <a:pt x="1649" y="655"/>
                  <a:pt x="1649" y="655"/>
                  <a:pt x="1649" y="655"/>
                </a:cubicBezTo>
                <a:lnTo>
                  <a:pt x="1750" y="555"/>
                </a:lnTo>
                <a:close/>
                <a:moveTo>
                  <a:pt x="2021" y="861"/>
                </a:moveTo>
                <a:cubicBezTo>
                  <a:pt x="1936" y="943"/>
                  <a:pt x="1936" y="943"/>
                  <a:pt x="1936" y="943"/>
                </a:cubicBezTo>
                <a:cubicBezTo>
                  <a:pt x="1775" y="908"/>
                  <a:pt x="1775" y="908"/>
                  <a:pt x="1775" y="908"/>
                </a:cubicBezTo>
                <a:cubicBezTo>
                  <a:pt x="1881" y="802"/>
                  <a:pt x="1881" y="802"/>
                  <a:pt x="1881" y="802"/>
                </a:cubicBezTo>
                <a:cubicBezTo>
                  <a:pt x="2047" y="835"/>
                  <a:pt x="2047" y="835"/>
                  <a:pt x="2047" y="835"/>
                </a:cubicBezTo>
                <a:lnTo>
                  <a:pt x="2021" y="861"/>
                </a:lnTo>
                <a:close/>
                <a:moveTo>
                  <a:pt x="2102" y="782"/>
                </a:moveTo>
                <a:cubicBezTo>
                  <a:pt x="1935" y="749"/>
                  <a:pt x="1935" y="749"/>
                  <a:pt x="1935" y="749"/>
                </a:cubicBezTo>
                <a:cubicBezTo>
                  <a:pt x="2008" y="676"/>
                  <a:pt x="2008" y="676"/>
                  <a:pt x="2008" y="676"/>
                </a:cubicBezTo>
                <a:cubicBezTo>
                  <a:pt x="2177" y="710"/>
                  <a:pt x="2177" y="710"/>
                  <a:pt x="2177" y="710"/>
                </a:cubicBezTo>
                <a:lnTo>
                  <a:pt x="2102" y="782"/>
                </a:lnTo>
                <a:close/>
                <a:moveTo>
                  <a:pt x="2232" y="656"/>
                </a:moveTo>
                <a:cubicBezTo>
                  <a:pt x="2062" y="622"/>
                  <a:pt x="2062" y="622"/>
                  <a:pt x="2062" y="622"/>
                </a:cubicBezTo>
                <a:cubicBezTo>
                  <a:pt x="2159" y="528"/>
                  <a:pt x="2159" y="528"/>
                  <a:pt x="2159" y="528"/>
                </a:cubicBezTo>
                <a:cubicBezTo>
                  <a:pt x="2174" y="515"/>
                  <a:pt x="2174" y="515"/>
                  <a:pt x="2174" y="515"/>
                </a:cubicBezTo>
                <a:cubicBezTo>
                  <a:pt x="2341" y="551"/>
                  <a:pt x="2341" y="551"/>
                  <a:pt x="2341" y="551"/>
                </a:cubicBezTo>
                <a:lnTo>
                  <a:pt x="2232" y="656"/>
                </a:lnTo>
                <a:close/>
                <a:moveTo>
                  <a:pt x="2081" y="424"/>
                </a:moveTo>
                <a:cubicBezTo>
                  <a:pt x="1968" y="537"/>
                  <a:pt x="1968" y="537"/>
                  <a:pt x="1968" y="537"/>
                </a:cubicBezTo>
                <a:cubicBezTo>
                  <a:pt x="1928" y="376"/>
                  <a:pt x="1928" y="376"/>
                  <a:pt x="1928" y="376"/>
                </a:cubicBezTo>
                <a:cubicBezTo>
                  <a:pt x="2048" y="256"/>
                  <a:pt x="2048" y="256"/>
                  <a:pt x="2048" y="256"/>
                </a:cubicBezTo>
                <a:lnTo>
                  <a:pt x="2081" y="424"/>
                </a:lnTo>
                <a:close/>
                <a:moveTo>
                  <a:pt x="2403" y="1330"/>
                </a:moveTo>
                <a:cubicBezTo>
                  <a:pt x="2403" y="1634"/>
                  <a:pt x="2284" y="1919"/>
                  <a:pt x="2069" y="2134"/>
                </a:cubicBezTo>
                <a:cubicBezTo>
                  <a:pt x="1854" y="2349"/>
                  <a:pt x="1569" y="2468"/>
                  <a:pt x="1265" y="2468"/>
                </a:cubicBezTo>
                <a:cubicBezTo>
                  <a:pt x="961" y="2468"/>
                  <a:pt x="675" y="2349"/>
                  <a:pt x="460" y="2134"/>
                </a:cubicBezTo>
                <a:cubicBezTo>
                  <a:pt x="245" y="1919"/>
                  <a:pt x="127" y="1634"/>
                  <a:pt x="127" y="1330"/>
                </a:cubicBezTo>
                <a:cubicBezTo>
                  <a:pt x="127" y="1026"/>
                  <a:pt x="245" y="740"/>
                  <a:pt x="460" y="525"/>
                </a:cubicBezTo>
                <a:cubicBezTo>
                  <a:pt x="675" y="310"/>
                  <a:pt x="961" y="191"/>
                  <a:pt x="1265" y="191"/>
                </a:cubicBezTo>
                <a:cubicBezTo>
                  <a:pt x="1454" y="191"/>
                  <a:pt x="1637" y="237"/>
                  <a:pt x="1800" y="325"/>
                </a:cubicBezTo>
                <a:cubicBezTo>
                  <a:pt x="1611" y="515"/>
                  <a:pt x="1611" y="515"/>
                  <a:pt x="1611" y="515"/>
                </a:cubicBezTo>
                <a:cubicBezTo>
                  <a:pt x="1502" y="468"/>
                  <a:pt x="1386" y="444"/>
                  <a:pt x="1265" y="444"/>
                </a:cubicBezTo>
                <a:cubicBezTo>
                  <a:pt x="1028" y="444"/>
                  <a:pt x="806" y="536"/>
                  <a:pt x="639" y="703"/>
                </a:cubicBezTo>
                <a:cubicBezTo>
                  <a:pt x="472" y="870"/>
                  <a:pt x="380" y="1093"/>
                  <a:pt x="380" y="1329"/>
                </a:cubicBezTo>
                <a:cubicBezTo>
                  <a:pt x="380" y="1566"/>
                  <a:pt x="472" y="1788"/>
                  <a:pt x="639" y="1955"/>
                </a:cubicBezTo>
                <a:cubicBezTo>
                  <a:pt x="806" y="2122"/>
                  <a:pt x="1028" y="2214"/>
                  <a:pt x="1265" y="2214"/>
                </a:cubicBezTo>
                <a:cubicBezTo>
                  <a:pt x="1501" y="2214"/>
                  <a:pt x="1724" y="2122"/>
                  <a:pt x="1891" y="1955"/>
                </a:cubicBezTo>
                <a:cubicBezTo>
                  <a:pt x="2058" y="1788"/>
                  <a:pt x="2150" y="1566"/>
                  <a:pt x="2150" y="1329"/>
                </a:cubicBezTo>
                <a:cubicBezTo>
                  <a:pt x="2150" y="1208"/>
                  <a:pt x="2126" y="1091"/>
                  <a:pt x="2078" y="981"/>
                </a:cubicBezTo>
                <a:cubicBezTo>
                  <a:pt x="2269" y="796"/>
                  <a:pt x="2269" y="796"/>
                  <a:pt x="2269" y="796"/>
                </a:cubicBezTo>
                <a:cubicBezTo>
                  <a:pt x="2357" y="959"/>
                  <a:pt x="2403" y="1142"/>
                  <a:pt x="2403" y="1330"/>
                </a:cubicBezTo>
                <a:close/>
                <a:moveTo>
                  <a:pt x="2403" y="1330"/>
                </a:moveTo>
                <a:cubicBezTo>
                  <a:pt x="2403" y="1330"/>
                  <a:pt x="2403" y="1330"/>
                  <a:pt x="2403" y="1330"/>
                </a:cubicBezTo>
              </a:path>
            </a:pathLst>
          </a:custGeom>
          <a:solidFill>
            <a:srgbClr val="D61D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534405" y="4698906"/>
            <a:ext cx="1677318" cy="1882853"/>
            <a:chOff x="1695583" y="1523241"/>
            <a:chExt cx="2134802" cy="2396396"/>
          </a:xfrm>
        </p:grpSpPr>
        <p:sp>
          <p:nvSpPr>
            <p:cNvPr id="36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639830" y="4677028"/>
            <a:ext cx="1677318" cy="1882853"/>
            <a:chOff x="1695583" y="1523241"/>
            <a:chExt cx="2134802" cy="2396396"/>
          </a:xfrm>
        </p:grpSpPr>
        <p:sp>
          <p:nvSpPr>
            <p:cNvPr id="39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583044" y="5534578"/>
            <a:ext cx="1684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Environmental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19213" y="5521032"/>
            <a:ext cx="1074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Technical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6829" y="3464055"/>
            <a:ext cx="125068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Economic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4" name="灰色圆形背景"/>
          <p:cNvSpPr>
            <a:spLocks noChangeArrowheads="1"/>
          </p:cNvSpPr>
          <p:nvPr/>
        </p:nvSpPr>
        <p:spPr bwMode="auto">
          <a:xfrm>
            <a:off x="8702237" y="4114388"/>
            <a:ext cx="1500276" cy="14952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92932" y="4747956"/>
            <a:ext cx="89023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Goals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0" y="3725650"/>
            <a:ext cx="12192000" cy="3132352"/>
          </a:xfrm>
          <a:custGeom>
            <a:avLst/>
            <a:gdLst>
              <a:gd name="connsiteX0" fmla="*/ 3403600 w 12192000"/>
              <a:gd name="connsiteY0" fmla="*/ 301 h 2878381"/>
              <a:gd name="connsiteX1" fmla="*/ 7772400 w 12192000"/>
              <a:gd name="connsiteY1" fmla="*/ 1549701 h 2878381"/>
              <a:gd name="connsiteX2" fmla="*/ 12044846 w 12192000"/>
              <a:gd name="connsiteY2" fmla="*/ 196756 h 2878381"/>
              <a:gd name="connsiteX3" fmla="*/ 12192000 w 12192000"/>
              <a:gd name="connsiteY3" fmla="*/ 124776 h 2878381"/>
              <a:gd name="connsiteX4" fmla="*/ 12192000 w 12192000"/>
              <a:gd name="connsiteY4" fmla="*/ 2878381 h 2878381"/>
              <a:gd name="connsiteX5" fmla="*/ 0 w 12192000"/>
              <a:gd name="connsiteY5" fmla="*/ 2878381 h 2878381"/>
              <a:gd name="connsiteX6" fmla="*/ 0 w 12192000"/>
              <a:gd name="connsiteY6" fmla="*/ 1106199 h 2878381"/>
              <a:gd name="connsiteX7" fmla="*/ 279326 w 12192000"/>
              <a:gd name="connsiteY7" fmla="*/ 968490 h 2878381"/>
              <a:gd name="connsiteX8" fmla="*/ 3403600 w 12192000"/>
              <a:gd name="connsiteY8" fmla="*/ 301 h 2878381"/>
              <a:gd name="connsiteX0-1" fmla="*/ 2971800 w 12192000"/>
              <a:gd name="connsiteY0-2" fmla="*/ 273 h 3132353"/>
              <a:gd name="connsiteX1-3" fmla="*/ 7772400 w 12192000"/>
              <a:gd name="connsiteY1-4" fmla="*/ 1803673 h 3132353"/>
              <a:gd name="connsiteX2-5" fmla="*/ 12044846 w 12192000"/>
              <a:gd name="connsiteY2-6" fmla="*/ 450728 h 3132353"/>
              <a:gd name="connsiteX3-7" fmla="*/ 12192000 w 12192000"/>
              <a:gd name="connsiteY3-8" fmla="*/ 378748 h 3132353"/>
              <a:gd name="connsiteX4-9" fmla="*/ 12192000 w 12192000"/>
              <a:gd name="connsiteY4-10" fmla="*/ 3132353 h 3132353"/>
              <a:gd name="connsiteX5-11" fmla="*/ 0 w 12192000"/>
              <a:gd name="connsiteY5-12" fmla="*/ 3132353 h 3132353"/>
              <a:gd name="connsiteX6-13" fmla="*/ 0 w 12192000"/>
              <a:gd name="connsiteY6-14" fmla="*/ 1360171 h 3132353"/>
              <a:gd name="connsiteX7-15" fmla="*/ 279326 w 12192000"/>
              <a:gd name="connsiteY7-16" fmla="*/ 1222462 h 3132353"/>
              <a:gd name="connsiteX8-17" fmla="*/ 2971800 w 12192000"/>
              <a:gd name="connsiteY8-18" fmla="*/ 273 h 3132353"/>
              <a:gd name="connsiteX0-19" fmla="*/ 2971800 w 12192000"/>
              <a:gd name="connsiteY0-20" fmla="*/ 273 h 3132353"/>
              <a:gd name="connsiteX1-21" fmla="*/ 7772400 w 12192000"/>
              <a:gd name="connsiteY1-22" fmla="*/ 1803673 h 3132353"/>
              <a:gd name="connsiteX2-23" fmla="*/ 12044846 w 12192000"/>
              <a:gd name="connsiteY2-24" fmla="*/ 450728 h 3132353"/>
              <a:gd name="connsiteX3-25" fmla="*/ 12192000 w 12192000"/>
              <a:gd name="connsiteY3-26" fmla="*/ 378748 h 3132353"/>
              <a:gd name="connsiteX4-27" fmla="*/ 12192000 w 12192000"/>
              <a:gd name="connsiteY4-28" fmla="*/ 3132353 h 3132353"/>
              <a:gd name="connsiteX5-29" fmla="*/ 0 w 12192000"/>
              <a:gd name="connsiteY5-30" fmla="*/ 3132353 h 3132353"/>
              <a:gd name="connsiteX6-31" fmla="*/ 0 w 12192000"/>
              <a:gd name="connsiteY6-32" fmla="*/ 1360171 h 3132353"/>
              <a:gd name="connsiteX7-33" fmla="*/ 266626 w 12192000"/>
              <a:gd name="connsiteY7-34" fmla="*/ 1120862 h 3132353"/>
              <a:gd name="connsiteX8-35" fmla="*/ 2971800 w 12192000"/>
              <a:gd name="connsiteY8-36" fmla="*/ 273 h 3132353"/>
              <a:gd name="connsiteX0-37" fmla="*/ 2971800 w 12192000"/>
              <a:gd name="connsiteY0-38" fmla="*/ 273 h 3132353"/>
              <a:gd name="connsiteX1-39" fmla="*/ 7772400 w 12192000"/>
              <a:gd name="connsiteY1-40" fmla="*/ 1803673 h 3132353"/>
              <a:gd name="connsiteX2-41" fmla="*/ 12044846 w 12192000"/>
              <a:gd name="connsiteY2-42" fmla="*/ 450728 h 3132353"/>
              <a:gd name="connsiteX3-43" fmla="*/ 12192000 w 12192000"/>
              <a:gd name="connsiteY3-44" fmla="*/ 378748 h 3132353"/>
              <a:gd name="connsiteX4-45" fmla="*/ 12192000 w 12192000"/>
              <a:gd name="connsiteY4-46" fmla="*/ 3132353 h 3132353"/>
              <a:gd name="connsiteX5-47" fmla="*/ 0 w 12192000"/>
              <a:gd name="connsiteY5-48" fmla="*/ 3132353 h 3132353"/>
              <a:gd name="connsiteX6-49" fmla="*/ 0 w 12192000"/>
              <a:gd name="connsiteY6-50" fmla="*/ 1360171 h 3132353"/>
              <a:gd name="connsiteX7-51" fmla="*/ 266626 w 12192000"/>
              <a:gd name="connsiteY7-52" fmla="*/ 1120862 h 3132353"/>
              <a:gd name="connsiteX8-53" fmla="*/ 2971800 w 12192000"/>
              <a:gd name="connsiteY8-54" fmla="*/ 273 h 3132353"/>
              <a:gd name="connsiteX0-55" fmla="*/ 2971800 w 12192000"/>
              <a:gd name="connsiteY0-56" fmla="*/ 273 h 3132353"/>
              <a:gd name="connsiteX1-57" fmla="*/ 7772400 w 12192000"/>
              <a:gd name="connsiteY1-58" fmla="*/ 1803673 h 3132353"/>
              <a:gd name="connsiteX2-59" fmla="*/ 12044846 w 12192000"/>
              <a:gd name="connsiteY2-60" fmla="*/ 450728 h 3132353"/>
              <a:gd name="connsiteX3-61" fmla="*/ 12192000 w 12192000"/>
              <a:gd name="connsiteY3-62" fmla="*/ 378748 h 3132353"/>
              <a:gd name="connsiteX4-63" fmla="*/ 12192000 w 12192000"/>
              <a:gd name="connsiteY4-64" fmla="*/ 3132353 h 3132353"/>
              <a:gd name="connsiteX5-65" fmla="*/ 0 w 12192000"/>
              <a:gd name="connsiteY5-66" fmla="*/ 3132353 h 3132353"/>
              <a:gd name="connsiteX6-67" fmla="*/ 0 w 12192000"/>
              <a:gd name="connsiteY6-68" fmla="*/ 1360171 h 3132353"/>
              <a:gd name="connsiteX7-69" fmla="*/ 266626 w 12192000"/>
              <a:gd name="connsiteY7-70" fmla="*/ 1120862 h 3132353"/>
              <a:gd name="connsiteX8-71" fmla="*/ 2971800 w 12192000"/>
              <a:gd name="connsiteY8-72" fmla="*/ 273 h 3132353"/>
              <a:gd name="connsiteX0-73" fmla="*/ 2971800 w 12192000"/>
              <a:gd name="connsiteY0-74" fmla="*/ 272 h 3132352"/>
              <a:gd name="connsiteX1-75" fmla="*/ 7772400 w 12192000"/>
              <a:gd name="connsiteY1-76" fmla="*/ 1803672 h 3132352"/>
              <a:gd name="connsiteX2-77" fmla="*/ 12192000 w 12192000"/>
              <a:gd name="connsiteY2-78" fmla="*/ 378747 h 3132352"/>
              <a:gd name="connsiteX3-79" fmla="*/ 12192000 w 12192000"/>
              <a:gd name="connsiteY3-80" fmla="*/ 3132352 h 3132352"/>
              <a:gd name="connsiteX4-81" fmla="*/ 0 w 12192000"/>
              <a:gd name="connsiteY4-82" fmla="*/ 3132352 h 3132352"/>
              <a:gd name="connsiteX5-83" fmla="*/ 0 w 12192000"/>
              <a:gd name="connsiteY5-84" fmla="*/ 1360170 h 3132352"/>
              <a:gd name="connsiteX6-85" fmla="*/ 266626 w 12192000"/>
              <a:gd name="connsiteY6-86" fmla="*/ 1120861 h 3132352"/>
              <a:gd name="connsiteX7-87" fmla="*/ 2971800 w 12192000"/>
              <a:gd name="connsiteY7-88" fmla="*/ 272 h 3132352"/>
              <a:gd name="connsiteX0-89" fmla="*/ 2971800 w 12192000"/>
              <a:gd name="connsiteY0-90" fmla="*/ 272 h 3132352"/>
              <a:gd name="connsiteX1-91" fmla="*/ 7772400 w 12192000"/>
              <a:gd name="connsiteY1-92" fmla="*/ 1803672 h 3132352"/>
              <a:gd name="connsiteX2-93" fmla="*/ 12192000 w 12192000"/>
              <a:gd name="connsiteY2-94" fmla="*/ 378747 h 3132352"/>
              <a:gd name="connsiteX3-95" fmla="*/ 12192000 w 12192000"/>
              <a:gd name="connsiteY3-96" fmla="*/ 3132352 h 3132352"/>
              <a:gd name="connsiteX4-97" fmla="*/ 0 w 12192000"/>
              <a:gd name="connsiteY4-98" fmla="*/ 3132352 h 3132352"/>
              <a:gd name="connsiteX5-99" fmla="*/ 0 w 12192000"/>
              <a:gd name="connsiteY5-100" fmla="*/ 1360170 h 3132352"/>
              <a:gd name="connsiteX6-101" fmla="*/ 266626 w 12192000"/>
              <a:gd name="connsiteY6-102" fmla="*/ 1120861 h 3132352"/>
              <a:gd name="connsiteX7-103" fmla="*/ 2971800 w 12192000"/>
              <a:gd name="connsiteY7-104" fmla="*/ 272 h 31323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3132352">
                <a:moveTo>
                  <a:pt x="2971800" y="272"/>
                </a:moveTo>
                <a:cubicBezTo>
                  <a:pt x="4449233" y="-25128"/>
                  <a:pt x="6235700" y="1740593"/>
                  <a:pt x="7772400" y="1803672"/>
                </a:cubicBezTo>
                <a:cubicBezTo>
                  <a:pt x="9309100" y="1866751"/>
                  <a:pt x="11620500" y="1046300"/>
                  <a:pt x="12192000" y="378747"/>
                </a:cubicBezTo>
                <a:lnTo>
                  <a:pt x="12192000" y="3132352"/>
                </a:lnTo>
                <a:lnTo>
                  <a:pt x="0" y="3132352"/>
                </a:lnTo>
                <a:lnTo>
                  <a:pt x="0" y="1360170"/>
                </a:lnTo>
                <a:lnTo>
                  <a:pt x="266626" y="1120861"/>
                </a:lnTo>
                <a:cubicBezTo>
                  <a:pt x="1166945" y="370524"/>
                  <a:pt x="2048405" y="16147"/>
                  <a:pt x="2971800" y="272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" y="5065325"/>
            <a:ext cx="1219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K</a:t>
            </a: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in&amp;Shelton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99044" y="1843032"/>
            <a:ext cx="11593905" cy="4427337"/>
          </a:xfrm>
          <a:prstGeom prst="roundRect">
            <a:avLst>
              <a:gd name="adj" fmla="val 2188"/>
            </a:avLst>
          </a:prstGeom>
          <a:solidFill>
            <a:schemeClr val="bg1"/>
          </a:solidFill>
          <a:ln>
            <a:noFill/>
          </a:ln>
          <a:effectLst>
            <a:outerShdw blurRad="304800" dist="3429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: 圆顶角 4"/>
          <p:cNvSpPr/>
          <p:nvPr/>
        </p:nvSpPr>
        <p:spPr>
          <a:xfrm>
            <a:off x="301874" y="1113247"/>
            <a:ext cx="11593902" cy="729785"/>
          </a:xfrm>
          <a:prstGeom prst="round2SameRect">
            <a:avLst>
              <a:gd name="adj1" fmla="val 28045"/>
              <a:gd name="adj2" fmla="val 0"/>
            </a:avLst>
          </a:prstGeom>
          <a:solidFill>
            <a:srgbClr val="B30D19"/>
          </a:solidFill>
          <a:ln>
            <a:noFill/>
          </a:ln>
          <a:effectLst>
            <a:outerShdw blurRad="2921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" name="表格 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9047" y="1843032"/>
          <a:ext cx="11593902" cy="4634478"/>
        </p:xfrm>
        <a:graphic>
          <a:graphicData uri="http://schemas.openxmlformats.org/drawingml/2006/table">
            <a:tbl>
              <a:tblPr firstRow="1" bandRow="1">
                <a:tableStyleId>{8A66BB80-9744-4B8F-8381-E690ED832DD5}</a:tableStyleId>
              </a:tblPr>
              <a:tblGrid>
                <a:gridCol w="98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6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Operating revenues return to pre-pandemic levels, increasing by 14.8%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R1.1  </a:t>
                      </a:r>
                      <a:r>
                        <a:rPr lang="en-AU" sz="1400" kern="1200" dirty="0">
                          <a:effectLst/>
                        </a:rPr>
                        <a:t>Department consolidation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R1.2  </a:t>
                      </a:r>
                      <a:r>
                        <a:rPr lang="en-AU" sz="1400" kern="1200" dirty="0">
                          <a:effectLst/>
                        </a:rPr>
                        <a:t>Enact pandemic countermeasure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R1.3  </a:t>
                      </a:r>
                      <a:r>
                        <a:rPr lang="en-AU" sz="1400" kern="1200" dirty="0">
                          <a:effectLst/>
                        </a:rPr>
                        <a:t>Extend business scope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R1.4  </a:t>
                      </a:r>
                      <a:r>
                        <a:rPr lang="en-AU" sz="1400" kern="1200" dirty="0">
                          <a:effectLst/>
                        </a:rPr>
                        <a:t>Secure parcels of rail volumes </a:t>
                      </a:r>
                      <a:endParaRPr lang="en-AU" altLang="zh-CN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effectLst/>
                        </a:rPr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600" kern="1200" dirty="0">
                          <a:effectLst/>
                        </a:rPr>
                        <a:t>Promoting Logistics 4.0 through Industrial upgrading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R2.1  </a:t>
                      </a:r>
                      <a:r>
                        <a:rPr lang="en-AU" sz="1400" kern="1200" dirty="0">
                          <a:effectLst/>
                        </a:rPr>
                        <a:t>Standardization and modularization of logistics industry </a:t>
                      </a:r>
                      <a:endParaRPr lang="zh-CN" altLang="en-US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R2.2  </a:t>
                      </a:r>
                      <a:r>
                        <a:rPr lang="en-AU" sz="1400" kern="1200" dirty="0">
                          <a:effectLst/>
                        </a:rPr>
                        <a:t>Individuation and intellectualization of software and control system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R2.3  </a:t>
                      </a:r>
                      <a:r>
                        <a:rPr lang="en-AU" sz="1400" kern="1200" dirty="0">
                          <a:effectLst/>
                        </a:rPr>
                        <a:t>Digitization and automation based on intelligent sensors and products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R2.4  </a:t>
                      </a:r>
                      <a:r>
                        <a:rPr lang="en-AU" sz="1400" kern="1200" dirty="0">
                          <a:effectLst/>
                        </a:rPr>
                        <a:t>Digital Twin to help product lifecycle management (PLM)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R2.5  </a:t>
                      </a:r>
                      <a:r>
                        <a:rPr lang="en-AU" sz="1400" kern="1200" dirty="0">
                          <a:effectLst/>
                        </a:rPr>
                        <a:t>Logistics optimization and decision support based on artificial intelligence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R2.6  </a:t>
                      </a:r>
                      <a:r>
                        <a:rPr lang="en-AU" sz="1400" kern="1200" dirty="0">
                          <a:effectLst/>
                        </a:rPr>
                        <a:t>Human-machine Cooperation </a:t>
                      </a:r>
                      <a:endParaRPr lang="en-AU" altLang="en-US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De</a:t>
                      </a:r>
                      <a:r>
                        <a:rPr lang="en-AU" sz="1600" kern="1200" dirty="0" err="1">
                          <a:effectLst/>
                        </a:rPr>
                        <a:t>veloping</a:t>
                      </a:r>
                      <a:r>
                        <a:rPr lang="en-AU" sz="1600" kern="1200" dirty="0">
                          <a:effectLst/>
                        </a:rPr>
                        <a:t> Green-logistics which aiming at reducing the environmental impact.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R3.1  </a:t>
                      </a:r>
                      <a:r>
                        <a:rPr lang="en-AU" sz="1400" kern="1200" dirty="0">
                          <a:effectLst/>
                        </a:rPr>
                        <a:t>Include eco-friendly criteria in your procurement policies 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R3.2  </a:t>
                      </a:r>
                      <a:r>
                        <a:rPr lang="en-AU" sz="1400" kern="1200" dirty="0">
                          <a:effectLst/>
                        </a:rPr>
                        <a:t>Optimize transport fleet management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R3.3  </a:t>
                      </a:r>
                      <a:r>
                        <a:rPr lang="en-AU" sz="1400" kern="1200" dirty="0">
                          <a:effectLst/>
                        </a:rPr>
                        <a:t>Warehouse that follows sustainable construction and management standards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R3.4  </a:t>
                      </a:r>
                      <a:r>
                        <a:rPr lang="en-AU" sz="1400" kern="1200" dirty="0">
                          <a:effectLst/>
                        </a:rPr>
                        <a:t>Enable measures to reduce and recycle the waste produced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R3.5  </a:t>
                      </a:r>
                      <a:r>
                        <a:rPr lang="en-AU" sz="1400" kern="1200" dirty="0">
                          <a:effectLst/>
                        </a:rPr>
                        <a:t>Improve stock management and reverse logistics processes </a:t>
                      </a:r>
                      <a:endParaRPr lang="en-AU" altLang="zh-CN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1404" y="296543"/>
            <a:ext cx="81229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j-lt"/>
                <a:ea typeface="思源黑体 CN Bold" panose="020B0800000000000000" pitchFamily="34" charset="-122"/>
                <a:cs typeface="+mj-lt"/>
              </a:rPr>
              <a:t>Mapping Requirements to Goals</a:t>
            </a:r>
          </a:p>
        </p:txBody>
      </p:sp>
      <p:sp>
        <p:nvSpPr>
          <p:cNvPr id="8" name="AutoShape 2" descr="Facebook"/>
          <p:cNvSpPr>
            <a:spLocks noChangeAspect="1" noChangeArrowheads="1"/>
          </p:cNvSpPr>
          <p:nvPr/>
        </p:nvSpPr>
        <p:spPr bwMode="auto">
          <a:xfrm>
            <a:off x="5994400" y="3251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21541" y="11549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Goals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3212" y="1130629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Requirements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E0C1F493-E648-4250-964A-B46343EB4FA3}"/>
              </a:ext>
            </a:extLst>
          </p:cNvPr>
          <p:cNvGrpSpPr/>
          <p:nvPr/>
        </p:nvGrpSpPr>
        <p:grpSpPr>
          <a:xfrm>
            <a:off x="6096000" y="1548989"/>
            <a:ext cx="6251992" cy="4331835"/>
            <a:chOff x="6152022" y="1134805"/>
            <a:chExt cx="6251992" cy="4331835"/>
          </a:xfrm>
        </p:grpSpPr>
        <p:grpSp>
          <p:nvGrpSpPr>
            <p:cNvPr id="4" name="组合 3"/>
            <p:cNvGrpSpPr/>
            <p:nvPr/>
          </p:nvGrpSpPr>
          <p:grpSpPr>
            <a:xfrm>
              <a:off x="6152022" y="1134805"/>
              <a:ext cx="818515" cy="791210"/>
              <a:chOff x="9657" y="2541"/>
              <a:chExt cx="1289" cy="124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9657" y="2633"/>
                <a:ext cx="1155" cy="1155"/>
              </a:xfrm>
              <a:prstGeom prst="ellipse">
                <a:avLst/>
              </a:prstGeom>
              <a:gradFill>
                <a:gsLst>
                  <a:gs pos="20000">
                    <a:schemeClr val="bg1"/>
                  </a:gs>
                  <a:gs pos="92000">
                    <a:srgbClr val="C7C8C4"/>
                  </a:gs>
                </a:gsLst>
                <a:lin ang="8400000" scaled="0"/>
              </a:gradFill>
              <a:ln>
                <a:noFill/>
              </a:ln>
              <a:effectLst>
                <a:outerShdw blurRad="165100" dist="762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9793" y="2769"/>
                <a:ext cx="883" cy="883"/>
              </a:xfrm>
              <a:prstGeom prst="ellipse">
                <a:avLst/>
              </a:pr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0248" y="2541"/>
                <a:ext cx="699" cy="535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FF">
                      <a:alpha val="17000"/>
                    </a:srgbClr>
                  </a:gs>
                  <a:gs pos="6000">
                    <a:schemeClr val="bg1">
                      <a:alpha val="70000"/>
                    </a:schemeClr>
                  </a:gs>
                  <a:gs pos="6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任意多边形 94"/>
              <p:cNvSpPr/>
              <p:nvPr/>
            </p:nvSpPr>
            <p:spPr>
              <a:xfrm>
                <a:off x="9797" y="2778"/>
                <a:ext cx="846" cy="497"/>
              </a:xfrm>
              <a:custGeom>
                <a:avLst/>
                <a:gdLst>
                  <a:gd name="connsiteX0" fmla="*/ 686038 w 1314800"/>
                  <a:gd name="connsiteY0" fmla="*/ 0 h 771793"/>
                  <a:gd name="connsiteX1" fmla="*/ 1254912 w 1314800"/>
                  <a:gd name="connsiteY1" fmla="*/ 302468 h 771793"/>
                  <a:gd name="connsiteX2" fmla="*/ 1314800 w 1314800"/>
                  <a:gd name="connsiteY2" fmla="*/ 412803 h 771793"/>
                  <a:gd name="connsiteX3" fmla="*/ 710447 w 1314800"/>
                  <a:gd name="connsiteY3" fmla="*/ 771229 h 771793"/>
                  <a:gd name="connsiteX4" fmla="*/ 686038 w 1314800"/>
                  <a:gd name="connsiteY4" fmla="*/ 771793 h 771793"/>
                  <a:gd name="connsiteX5" fmla="*/ 0 w 1314800"/>
                  <a:gd name="connsiteY5" fmla="*/ 686038 h 771793"/>
                  <a:gd name="connsiteX6" fmla="*/ 686038 w 1314800"/>
                  <a:gd name="connsiteY6" fmla="*/ 0 h 771793"/>
                  <a:gd name="connsiteX0-1" fmla="*/ 686038 w 1314800"/>
                  <a:gd name="connsiteY0-2" fmla="*/ 0 h 771793"/>
                  <a:gd name="connsiteX1-3" fmla="*/ 1254912 w 1314800"/>
                  <a:gd name="connsiteY1-4" fmla="*/ 302468 h 771793"/>
                  <a:gd name="connsiteX2-5" fmla="*/ 1314800 w 1314800"/>
                  <a:gd name="connsiteY2-6" fmla="*/ 412803 h 771793"/>
                  <a:gd name="connsiteX3-7" fmla="*/ 710447 w 1314800"/>
                  <a:gd name="connsiteY3-8" fmla="*/ 771229 h 771793"/>
                  <a:gd name="connsiteX4-9" fmla="*/ 686038 w 1314800"/>
                  <a:gd name="connsiteY4-10" fmla="*/ 771793 h 771793"/>
                  <a:gd name="connsiteX5-11" fmla="*/ 0 w 1314800"/>
                  <a:gd name="connsiteY5-12" fmla="*/ 686038 h 771793"/>
                  <a:gd name="connsiteX6-13" fmla="*/ 686038 w 1314800"/>
                  <a:gd name="connsiteY6-14" fmla="*/ 0 h 771793"/>
                  <a:gd name="connsiteX0-15" fmla="*/ 686038 w 1314800"/>
                  <a:gd name="connsiteY0-16" fmla="*/ 0 h 771793"/>
                  <a:gd name="connsiteX1-17" fmla="*/ 1254912 w 1314800"/>
                  <a:gd name="connsiteY1-18" fmla="*/ 302468 h 771793"/>
                  <a:gd name="connsiteX2-19" fmla="*/ 1314800 w 1314800"/>
                  <a:gd name="connsiteY2-20" fmla="*/ 412803 h 771793"/>
                  <a:gd name="connsiteX3-21" fmla="*/ 686038 w 1314800"/>
                  <a:gd name="connsiteY3-22" fmla="*/ 771793 h 771793"/>
                  <a:gd name="connsiteX4-23" fmla="*/ 0 w 1314800"/>
                  <a:gd name="connsiteY4-24" fmla="*/ 686038 h 771793"/>
                  <a:gd name="connsiteX5-25" fmla="*/ 686038 w 1314800"/>
                  <a:gd name="connsiteY5-26" fmla="*/ 0 h 771793"/>
                  <a:gd name="connsiteX0-27" fmla="*/ 686038 w 1314800"/>
                  <a:gd name="connsiteY0-28" fmla="*/ 0 h 771793"/>
                  <a:gd name="connsiteX1-29" fmla="*/ 1254912 w 1314800"/>
                  <a:gd name="connsiteY1-30" fmla="*/ 302468 h 771793"/>
                  <a:gd name="connsiteX2-31" fmla="*/ 1314800 w 1314800"/>
                  <a:gd name="connsiteY2-32" fmla="*/ 412803 h 771793"/>
                  <a:gd name="connsiteX3-33" fmla="*/ 686038 w 1314800"/>
                  <a:gd name="connsiteY3-34" fmla="*/ 771793 h 771793"/>
                  <a:gd name="connsiteX4-35" fmla="*/ 0 w 1314800"/>
                  <a:gd name="connsiteY4-36" fmla="*/ 686038 h 771793"/>
                  <a:gd name="connsiteX5-37" fmla="*/ 686038 w 1314800"/>
                  <a:gd name="connsiteY5-38" fmla="*/ 0 h 771793"/>
                  <a:gd name="connsiteX0-39" fmla="*/ 686038 w 1314800"/>
                  <a:gd name="connsiteY0-40" fmla="*/ 0 h 771793"/>
                  <a:gd name="connsiteX1-41" fmla="*/ 1254912 w 1314800"/>
                  <a:gd name="connsiteY1-42" fmla="*/ 302468 h 771793"/>
                  <a:gd name="connsiteX2-43" fmla="*/ 1314800 w 1314800"/>
                  <a:gd name="connsiteY2-44" fmla="*/ 412803 h 771793"/>
                  <a:gd name="connsiteX3-45" fmla="*/ 686038 w 1314800"/>
                  <a:gd name="connsiteY3-46" fmla="*/ 771793 h 771793"/>
                  <a:gd name="connsiteX4-47" fmla="*/ 0 w 1314800"/>
                  <a:gd name="connsiteY4-48" fmla="*/ 686038 h 771793"/>
                  <a:gd name="connsiteX5-49" fmla="*/ 686038 w 1314800"/>
                  <a:gd name="connsiteY5-50" fmla="*/ 0 h 7717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314800" h="771793">
                    <a:moveTo>
                      <a:pt x="686038" y="0"/>
                    </a:moveTo>
                    <a:cubicBezTo>
                      <a:pt x="922843" y="0"/>
                      <a:pt x="1131626" y="119981"/>
                      <a:pt x="1254912" y="302468"/>
                    </a:cubicBezTo>
                    <a:lnTo>
                      <a:pt x="1314800" y="412803"/>
                    </a:lnTo>
                    <a:cubicBezTo>
                      <a:pt x="1219988" y="491024"/>
                      <a:pt x="928793" y="749877"/>
                      <a:pt x="686038" y="771793"/>
                    </a:cubicBezTo>
                    <a:cubicBezTo>
                      <a:pt x="371604" y="771793"/>
                      <a:pt x="57170" y="743208"/>
                      <a:pt x="0" y="686038"/>
                    </a:cubicBezTo>
                    <a:cubicBezTo>
                      <a:pt x="0" y="307150"/>
                      <a:pt x="307150" y="0"/>
                      <a:pt x="686038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" name="TextBox 147"/>
              <p:cNvSpPr txBox="1"/>
              <p:nvPr/>
            </p:nvSpPr>
            <p:spPr>
              <a:xfrm>
                <a:off x="9876" y="2786"/>
                <a:ext cx="368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√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304964" y="1302022"/>
              <a:ext cx="4670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Operating revenues return to pre-pandemic levels, increasing by 14.8%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04964" y="3012975"/>
              <a:ext cx="3996865" cy="64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Promoting Logistics 4.0 through Industrial upgrading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04964" y="4821480"/>
              <a:ext cx="50990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Develop Green-logistics which</a:t>
              </a:r>
              <a:r>
                <a:rPr kumimoji="0" lang="en-US" alt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aiming at reducing the environmental impact.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152022" y="2852405"/>
              <a:ext cx="818515" cy="791210"/>
              <a:chOff x="9657" y="2541"/>
              <a:chExt cx="1289" cy="124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9657" y="2633"/>
                <a:ext cx="1155" cy="1155"/>
              </a:xfrm>
              <a:prstGeom prst="ellipse">
                <a:avLst/>
              </a:prstGeom>
              <a:gradFill>
                <a:gsLst>
                  <a:gs pos="20000">
                    <a:schemeClr val="bg1"/>
                  </a:gs>
                  <a:gs pos="92000">
                    <a:srgbClr val="C7C8C4"/>
                  </a:gs>
                </a:gsLst>
                <a:lin ang="8400000" scaled="0"/>
              </a:gradFill>
              <a:ln>
                <a:noFill/>
              </a:ln>
              <a:effectLst>
                <a:outerShdw blurRad="165100" dist="762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793" y="2769"/>
                <a:ext cx="883" cy="883"/>
              </a:xfrm>
              <a:prstGeom prst="ellipse">
                <a:avLst/>
              </a:pr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248" y="2541"/>
                <a:ext cx="699" cy="535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FF">
                      <a:alpha val="17000"/>
                    </a:srgbClr>
                  </a:gs>
                  <a:gs pos="6000">
                    <a:schemeClr val="bg1">
                      <a:alpha val="70000"/>
                    </a:schemeClr>
                  </a:gs>
                  <a:gs pos="6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任意多边形 19"/>
              <p:cNvSpPr/>
              <p:nvPr/>
            </p:nvSpPr>
            <p:spPr>
              <a:xfrm>
                <a:off x="9797" y="2778"/>
                <a:ext cx="846" cy="497"/>
              </a:xfrm>
              <a:custGeom>
                <a:avLst/>
                <a:gdLst>
                  <a:gd name="connsiteX0" fmla="*/ 686038 w 1314800"/>
                  <a:gd name="connsiteY0" fmla="*/ 0 h 771793"/>
                  <a:gd name="connsiteX1" fmla="*/ 1254912 w 1314800"/>
                  <a:gd name="connsiteY1" fmla="*/ 302468 h 771793"/>
                  <a:gd name="connsiteX2" fmla="*/ 1314800 w 1314800"/>
                  <a:gd name="connsiteY2" fmla="*/ 412803 h 771793"/>
                  <a:gd name="connsiteX3" fmla="*/ 710447 w 1314800"/>
                  <a:gd name="connsiteY3" fmla="*/ 771229 h 771793"/>
                  <a:gd name="connsiteX4" fmla="*/ 686038 w 1314800"/>
                  <a:gd name="connsiteY4" fmla="*/ 771793 h 771793"/>
                  <a:gd name="connsiteX5" fmla="*/ 0 w 1314800"/>
                  <a:gd name="connsiteY5" fmla="*/ 686038 h 771793"/>
                  <a:gd name="connsiteX6" fmla="*/ 686038 w 1314800"/>
                  <a:gd name="connsiteY6" fmla="*/ 0 h 771793"/>
                  <a:gd name="connsiteX0-1" fmla="*/ 686038 w 1314800"/>
                  <a:gd name="connsiteY0-2" fmla="*/ 0 h 771793"/>
                  <a:gd name="connsiteX1-3" fmla="*/ 1254912 w 1314800"/>
                  <a:gd name="connsiteY1-4" fmla="*/ 302468 h 771793"/>
                  <a:gd name="connsiteX2-5" fmla="*/ 1314800 w 1314800"/>
                  <a:gd name="connsiteY2-6" fmla="*/ 412803 h 771793"/>
                  <a:gd name="connsiteX3-7" fmla="*/ 710447 w 1314800"/>
                  <a:gd name="connsiteY3-8" fmla="*/ 771229 h 771793"/>
                  <a:gd name="connsiteX4-9" fmla="*/ 686038 w 1314800"/>
                  <a:gd name="connsiteY4-10" fmla="*/ 771793 h 771793"/>
                  <a:gd name="connsiteX5-11" fmla="*/ 0 w 1314800"/>
                  <a:gd name="connsiteY5-12" fmla="*/ 686038 h 771793"/>
                  <a:gd name="connsiteX6-13" fmla="*/ 686038 w 1314800"/>
                  <a:gd name="connsiteY6-14" fmla="*/ 0 h 771793"/>
                  <a:gd name="connsiteX0-15" fmla="*/ 686038 w 1314800"/>
                  <a:gd name="connsiteY0-16" fmla="*/ 0 h 771793"/>
                  <a:gd name="connsiteX1-17" fmla="*/ 1254912 w 1314800"/>
                  <a:gd name="connsiteY1-18" fmla="*/ 302468 h 771793"/>
                  <a:gd name="connsiteX2-19" fmla="*/ 1314800 w 1314800"/>
                  <a:gd name="connsiteY2-20" fmla="*/ 412803 h 771793"/>
                  <a:gd name="connsiteX3-21" fmla="*/ 686038 w 1314800"/>
                  <a:gd name="connsiteY3-22" fmla="*/ 771793 h 771793"/>
                  <a:gd name="connsiteX4-23" fmla="*/ 0 w 1314800"/>
                  <a:gd name="connsiteY4-24" fmla="*/ 686038 h 771793"/>
                  <a:gd name="connsiteX5-25" fmla="*/ 686038 w 1314800"/>
                  <a:gd name="connsiteY5-26" fmla="*/ 0 h 771793"/>
                  <a:gd name="connsiteX0-27" fmla="*/ 686038 w 1314800"/>
                  <a:gd name="connsiteY0-28" fmla="*/ 0 h 771793"/>
                  <a:gd name="connsiteX1-29" fmla="*/ 1254912 w 1314800"/>
                  <a:gd name="connsiteY1-30" fmla="*/ 302468 h 771793"/>
                  <a:gd name="connsiteX2-31" fmla="*/ 1314800 w 1314800"/>
                  <a:gd name="connsiteY2-32" fmla="*/ 412803 h 771793"/>
                  <a:gd name="connsiteX3-33" fmla="*/ 686038 w 1314800"/>
                  <a:gd name="connsiteY3-34" fmla="*/ 771793 h 771793"/>
                  <a:gd name="connsiteX4-35" fmla="*/ 0 w 1314800"/>
                  <a:gd name="connsiteY4-36" fmla="*/ 686038 h 771793"/>
                  <a:gd name="connsiteX5-37" fmla="*/ 686038 w 1314800"/>
                  <a:gd name="connsiteY5-38" fmla="*/ 0 h 771793"/>
                  <a:gd name="connsiteX0-39" fmla="*/ 686038 w 1314800"/>
                  <a:gd name="connsiteY0-40" fmla="*/ 0 h 771793"/>
                  <a:gd name="connsiteX1-41" fmla="*/ 1254912 w 1314800"/>
                  <a:gd name="connsiteY1-42" fmla="*/ 302468 h 771793"/>
                  <a:gd name="connsiteX2-43" fmla="*/ 1314800 w 1314800"/>
                  <a:gd name="connsiteY2-44" fmla="*/ 412803 h 771793"/>
                  <a:gd name="connsiteX3-45" fmla="*/ 686038 w 1314800"/>
                  <a:gd name="connsiteY3-46" fmla="*/ 771793 h 771793"/>
                  <a:gd name="connsiteX4-47" fmla="*/ 0 w 1314800"/>
                  <a:gd name="connsiteY4-48" fmla="*/ 686038 h 771793"/>
                  <a:gd name="connsiteX5-49" fmla="*/ 686038 w 1314800"/>
                  <a:gd name="connsiteY5-50" fmla="*/ 0 h 7717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314800" h="771793">
                    <a:moveTo>
                      <a:pt x="686038" y="0"/>
                    </a:moveTo>
                    <a:cubicBezTo>
                      <a:pt x="922843" y="0"/>
                      <a:pt x="1131626" y="119981"/>
                      <a:pt x="1254912" y="302468"/>
                    </a:cubicBezTo>
                    <a:lnTo>
                      <a:pt x="1314800" y="412803"/>
                    </a:lnTo>
                    <a:cubicBezTo>
                      <a:pt x="1219988" y="491024"/>
                      <a:pt x="928793" y="749877"/>
                      <a:pt x="686038" y="771793"/>
                    </a:cubicBezTo>
                    <a:cubicBezTo>
                      <a:pt x="371604" y="771793"/>
                      <a:pt x="57170" y="743208"/>
                      <a:pt x="0" y="686038"/>
                    </a:cubicBezTo>
                    <a:cubicBezTo>
                      <a:pt x="0" y="307150"/>
                      <a:pt x="307150" y="0"/>
                      <a:pt x="686038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TextBox 147"/>
              <p:cNvSpPr txBox="1"/>
              <p:nvPr/>
            </p:nvSpPr>
            <p:spPr>
              <a:xfrm>
                <a:off x="9876" y="2786"/>
                <a:ext cx="368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√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152022" y="4628767"/>
              <a:ext cx="818515" cy="791210"/>
              <a:chOff x="9657" y="2541"/>
              <a:chExt cx="1289" cy="124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9657" y="2633"/>
                <a:ext cx="1155" cy="1155"/>
              </a:xfrm>
              <a:prstGeom prst="ellipse">
                <a:avLst/>
              </a:prstGeom>
              <a:gradFill>
                <a:gsLst>
                  <a:gs pos="20000">
                    <a:schemeClr val="bg1"/>
                  </a:gs>
                  <a:gs pos="92000">
                    <a:srgbClr val="C7C8C4"/>
                  </a:gs>
                </a:gsLst>
                <a:lin ang="8400000" scaled="0"/>
              </a:gradFill>
              <a:ln>
                <a:noFill/>
              </a:ln>
              <a:effectLst>
                <a:outerShdw blurRad="165100" dist="762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793" y="2769"/>
                <a:ext cx="883" cy="883"/>
              </a:xfrm>
              <a:prstGeom prst="ellipse">
                <a:avLst/>
              </a:pr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0248" y="2541"/>
                <a:ext cx="699" cy="535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FF">
                      <a:alpha val="17000"/>
                    </a:srgbClr>
                  </a:gs>
                  <a:gs pos="6000">
                    <a:schemeClr val="bg1">
                      <a:alpha val="70000"/>
                    </a:schemeClr>
                  </a:gs>
                  <a:gs pos="6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任意多边形 25"/>
              <p:cNvSpPr/>
              <p:nvPr/>
            </p:nvSpPr>
            <p:spPr>
              <a:xfrm>
                <a:off x="9797" y="2778"/>
                <a:ext cx="846" cy="497"/>
              </a:xfrm>
              <a:custGeom>
                <a:avLst/>
                <a:gdLst>
                  <a:gd name="connsiteX0" fmla="*/ 686038 w 1314800"/>
                  <a:gd name="connsiteY0" fmla="*/ 0 h 771793"/>
                  <a:gd name="connsiteX1" fmla="*/ 1254912 w 1314800"/>
                  <a:gd name="connsiteY1" fmla="*/ 302468 h 771793"/>
                  <a:gd name="connsiteX2" fmla="*/ 1314800 w 1314800"/>
                  <a:gd name="connsiteY2" fmla="*/ 412803 h 771793"/>
                  <a:gd name="connsiteX3" fmla="*/ 710447 w 1314800"/>
                  <a:gd name="connsiteY3" fmla="*/ 771229 h 771793"/>
                  <a:gd name="connsiteX4" fmla="*/ 686038 w 1314800"/>
                  <a:gd name="connsiteY4" fmla="*/ 771793 h 771793"/>
                  <a:gd name="connsiteX5" fmla="*/ 0 w 1314800"/>
                  <a:gd name="connsiteY5" fmla="*/ 686038 h 771793"/>
                  <a:gd name="connsiteX6" fmla="*/ 686038 w 1314800"/>
                  <a:gd name="connsiteY6" fmla="*/ 0 h 771793"/>
                  <a:gd name="connsiteX0-1" fmla="*/ 686038 w 1314800"/>
                  <a:gd name="connsiteY0-2" fmla="*/ 0 h 771793"/>
                  <a:gd name="connsiteX1-3" fmla="*/ 1254912 w 1314800"/>
                  <a:gd name="connsiteY1-4" fmla="*/ 302468 h 771793"/>
                  <a:gd name="connsiteX2-5" fmla="*/ 1314800 w 1314800"/>
                  <a:gd name="connsiteY2-6" fmla="*/ 412803 h 771793"/>
                  <a:gd name="connsiteX3-7" fmla="*/ 710447 w 1314800"/>
                  <a:gd name="connsiteY3-8" fmla="*/ 771229 h 771793"/>
                  <a:gd name="connsiteX4-9" fmla="*/ 686038 w 1314800"/>
                  <a:gd name="connsiteY4-10" fmla="*/ 771793 h 771793"/>
                  <a:gd name="connsiteX5-11" fmla="*/ 0 w 1314800"/>
                  <a:gd name="connsiteY5-12" fmla="*/ 686038 h 771793"/>
                  <a:gd name="connsiteX6-13" fmla="*/ 686038 w 1314800"/>
                  <a:gd name="connsiteY6-14" fmla="*/ 0 h 771793"/>
                  <a:gd name="connsiteX0-15" fmla="*/ 686038 w 1314800"/>
                  <a:gd name="connsiteY0-16" fmla="*/ 0 h 771793"/>
                  <a:gd name="connsiteX1-17" fmla="*/ 1254912 w 1314800"/>
                  <a:gd name="connsiteY1-18" fmla="*/ 302468 h 771793"/>
                  <a:gd name="connsiteX2-19" fmla="*/ 1314800 w 1314800"/>
                  <a:gd name="connsiteY2-20" fmla="*/ 412803 h 771793"/>
                  <a:gd name="connsiteX3-21" fmla="*/ 686038 w 1314800"/>
                  <a:gd name="connsiteY3-22" fmla="*/ 771793 h 771793"/>
                  <a:gd name="connsiteX4-23" fmla="*/ 0 w 1314800"/>
                  <a:gd name="connsiteY4-24" fmla="*/ 686038 h 771793"/>
                  <a:gd name="connsiteX5-25" fmla="*/ 686038 w 1314800"/>
                  <a:gd name="connsiteY5-26" fmla="*/ 0 h 771793"/>
                  <a:gd name="connsiteX0-27" fmla="*/ 686038 w 1314800"/>
                  <a:gd name="connsiteY0-28" fmla="*/ 0 h 771793"/>
                  <a:gd name="connsiteX1-29" fmla="*/ 1254912 w 1314800"/>
                  <a:gd name="connsiteY1-30" fmla="*/ 302468 h 771793"/>
                  <a:gd name="connsiteX2-31" fmla="*/ 1314800 w 1314800"/>
                  <a:gd name="connsiteY2-32" fmla="*/ 412803 h 771793"/>
                  <a:gd name="connsiteX3-33" fmla="*/ 686038 w 1314800"/>
                  <a:gd name="connsiteY3-34" fmla="*/ 771793 h 771793"/>
                  <a:gd name="connsiteX4-35" fmla="*/ 0 w 1314800"/>
                  <a:gd name="connsiteY4-36" fmla="*/ 686038 h 771793"/>
                  <a:gd name="connsiteX5-37" fmla="*/ 686038 w 1314800"/>
                  <a:gd name="connsiteY5-38" fmla="*/ 0 h 771793"/>
                  <a:gd name="connsiteX0-39" fmla="*/ 686038 w 1314800"/>
                  <a:gd name="connsiteY0-40" fmla="*/ 0 h 771793"/>
                  <a:gd name="connsiteX1-41" fmla="*/ 1254912 w 1314800"/>
                  <a:gd name="connsiteY1-42" fmla="*/ 302468 h 771793"/>
                  <a:gd name="connsiteX2-43" fmla="*/ 1314800 w 1314800"/>
                  <a:gd name="connsiteY2-44" fmla="*/ 412803 h 771793"/>
                  <a:gd name="connsiteX3-45" fmla="*/ 686038 w 1314800"/>
                  <a:gd name="connsiteY3-46" fmla="*/ 771793 h 771793"/>
                  <a:gd name="connsiteX4-47" fmla="*/ 0 w 1314800"/>
                  <a:gd name="connsiteY4-48" fmla="*/ 686038 h 771793"/>
                  <a:gd name="connsiteX5-49" fmla="*/ 686038 w 1314800"/>
                  <a:gd name="connsiteY5-50" fmla="*/ 0 h 7717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314800" h="771793">
                    <a:moveTo>
                      <a:pt x="686038" y="0"/>
                    </a:moveTo>
                    <a:cubicBezTo>
                      <a:pt x="922843" y="0"/>
                      <a:pt x="1131626" y="119981"/>
                      <a:pt x="1254912" y="302468"/>
                    </a:cubicBezTo>
                    <a:lnTo>
                      <a:pt x="1314800" y="412803"/>
                    </a:lnTo>
                    <a:cubicBezTo>
                      <a:pt x="1219988" y="491024"/>
                      <a:pt x="928793" y="749877"/>
                      <a:pt x="686038" y="771793"/>
                    </a:cubicBezTo>
                    <a:cubicBezTo>
                      <a:pt x="371604" y="771793"/>
                      <a:pt x="57170" y="743208"/>
                      <a:pt x="0" y="686038"/>
                    </a:cubicBezTo>
                    <a:cubicBezTo>
                      <a:pt x="0" y="307150"/>
                      <a:pt x="307150" y="0"/>
                      <a:pt x="686038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TextBox 147"/>
              <p:cNvSpPr txBox="1"/>
              <p:nvPr/>
            </p:nvSpPr>
            <p:spPr>
              <a:xfrm>
                <a:off x="9876" y="2786"/>
                <a:ext cx="368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√</a:t>
                </a: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3A96339-B9A8-41DF-A5F7-EC954ED818F8}"/>
              </a:ext>
            </a:extLst>
          </p:cNvPr>
          <p:cNvGrpSpPr/>
          <p:nvPr/>
        </p:nvGrpSpPr>
        <p:grpSpPr>
          <a:xfrm>
            <a:off x="201353" y="1175312"/>
            <a:ext cx="5099051" cy="5032817"/>
            <a:chOff x="7416547" y="2727455"/>
            <a:chExt cx="3900601" cy="3854304"/>
          </a:xfrm>
        </p:grpSpPr>
        <p:sp>
          <p:nvSpPr>
            <p:cNvPr id="2" name="等腰三角形 1"/>
            <p:cNvSpPr/>
            <p:nvPr/>
          </p:nvSpPr>
          <p:spPr>
            <a:xfrm>
              <a:off x="8366525" y="3707333"/>
              <a:ext cx="2118504" cy="1826296"/>
            </a:xfrm>
            <a:prstGeom prst="triangl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800" rIns="0" bIns="57600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7962512" y="3662744"/>
              <a:ext cx="3003821" cy="2744986"/>
            </a:xfrm>
            <a:custGeom>
              <a:avLst/>
              <a:gdLst>
                <a:gd name="T0" fmla="*/ 1146 w 1469"/>
                <a:gd name="T1" fmla="*/ 0 h 1342"/>
                <a:gd name="T2" fmla="*/ 1469 w 1469"/>
                <a:gd name="T3" fmla="*/ 604 h 1342"/>
                <a:gd name="T4" fmla="*/ 1047 w 1469"/>
                <a:gd name="T5" fmla="*/ 1272 h 1342"/>
                <a:gd name="T6" fmla="*/ 734 w 1469"/>
                <a:gd name="T7" fmla="*/ 1342 h 1342"/>
                <a:gd name="T8" fmla="*/ 422 w 1469"/>
                <a:gd name="T9" fmla="*/ 1272 h 1342"/>
                <a:gd name="T10" fmla="*/ 0 w 1469"/>
                <a:gd name="T11" fmla="*/ 604 h 1342"/>
                <a:gd name="T12" fmla="*/ 322 w 1469"/>
                <a:gd name="T13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9" h="1342">
                  <a:moveTo>
                    <a:pt x="1146" y="0"/>
                  </a:moveTo>
                  <a:cubicBezTo>
                    <a:pt x="1340" y="131"/>
                    <a:pt x="1468" y="353"/>
                    <a:pt x="1469" y="604"/>
                  </a:cubicBezTo>
                  <a:moveTo>
                    <a:pt x="1047" y="1272"/>
                  </a:moveTo>
                  <a:cubicBezTo>
                    <a:pt x="952" y="1317"/>
                    <a:pt x="846" y="1342"/>
                    <a:pt x="734" y="1342"/>
                  </a:cubicBezTo>
                  <a:cubicBezTo>
                    <a:pt x="623" y="1342"/>
                    <a:pt x="517" y="1317"/>
                    <a:pt x="422" y="1272"/>
                  </a:cubicBezTo>
                  <a:moveTo>
                    <a:pt x="0" y="604"/>
                  </a:moveTo>
                  <a:cubicBezTo>
                    <a:pt x="1" y="353"/>
                    <a:pt x="129" y="131"/>
                    <a:pt x="322" y="0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600793" y="2727455"/>
              <a:ext cx="1677318" cy="1882853"/>
              <a:chOff x="1695583" y="1523241"/>
              <a:chExt cx="2134802" cy="2396396"/>
            </a:xfrm>
          </p:grpSpPr>
          <p:sp>
            <p:nvSpPr>
              <p:cNvPr id="11" name="Freeform 13"/>
              <p:cNvSpPr/>
              <p:nvPr/>
            </p:nvSpPr>
            <p:spPr bwMode="auto">
              <a:xfrm>
                <a:off x="1695583" y="1523241"/>
                <a:ext cx="2134802" cy="2396396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Freeform 13"/>
              <p:cNvSpPr/>
              <p:nvPr/>
            </p:nvSpPr>
            <p:spPr bwMode="auto">
              <a:xfrm>
                <a:off x="1838475" y="1673554"/>
                <a:ext cx="1869095" cy="209813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9522169" y="4693237"/>
              <a:ext cx="1085850" cy="107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416547" y="5783634"/>
              <a:ext cx="17951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Economical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7534405" y="4698906"/>
              <a:ext cx="1677318" cy="1882853"/>
              <a:chOff x="1695583" y="1523241"/>
              <a:chExt cx="2134802" cy="2396396"/>
            </a:xfrm>
          </p:grpSpPr>
          <p:sp>
            <p:nvSpPr>
              <p:cNvPr id="36" name="Freeform 13"/>
              <p:cNvSpPr/>
              <p:nvPr/>
            </p:nvSpPr>
            <p:spPr bwMode="auto">
              <a:xfrm>
                <a:off x="1695583" y="1523241"/>
                <a:ext cx="2134802" cy="2396396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 13"/>
              <p:cNvSpPr/>
              <p:nvPr/>
            </p:nvSpPr>
            <p:spPr bwMode="auto">
              <a:xfrm>
                <a:off x="1838475" y="1673554"/>
                <a:ext cx="1869095" cy="209813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9639830" y="4677028"/>
              <a:ext cx="1677318" cy="1882853"/>
              <a:chOff x="1695583" y="1523241"/>
              <a:chExt cx="2134802" cy="2396396"/>
            </a:xfrm>
          </p:grpSpPr>
          <p:sp>
            <p:nvSpPr>
              <p:cNvPr id="39" name="Freeform 13"/>
              <p:cNvSpPr/>
              <p:nvPr/>
            </p:nvSpPr>
            <p:spPr bwMode="auto">
              <a:xfrm>
                <a:off x="1695583" y="1523241"/>
                <a:ext cx="2134802" cy="2396396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/>
              <p:nvPr/>
            </p:nvSpPr>
            <p:spPr bwMode="auto">
              <a:xfrm>
                <a:off x="1838475" y="1673554"/>
                <a:ext cx="1869095" cy="209813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583044" y="5534578"/>
              <a:ext cx="16848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Environmental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019213" y="5521032"/>
              <a:ext cx="10742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Technical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896829" y="3464055"/>
              <a:ext cx="1250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Economic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4" name="灰色圆形背景"/>
            <p:cNvSpPr>
              <a:spLocks noChangeArrowheads="1"/>
            </p:cNvSpPr>
            <p:nvPr/>
          </p:nvSpPr>
          <p:spPr bwMode="auto">
            <a:xfrm>
              <a:off x="8702237" y="4114388"/>
              <a:ext cx="1500276" cy="14952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10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092932" y="4747956"/>
              <a:ext cx="8902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Goals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9" name="矩形: 圆顶角 48">
            <a:extLst>
              <a:ext uri="{FF2B5EF4-FFF2-40B4-BE49-F238E27FC236}">
                <a16:creationId xmlns:a16="http://schemas.microsoft.com/office/drawing/2014/main" id="{6C4D5C9F-32BA-44A9-80A0-3F7D7795497E}"/>
              </a:ext>
            </a:extLst>
          </p:cNvPr>
          <p:cNvSpPr/>
          <p:nvPr/>
        </p:nvSpPr>
        <p:spPr>
          <a:xfrm>
            <a:off x="0" y="-16618"/>
            <a:ext cx="12192000" cy="72978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30D19"/>
          </a:solidFill>
          <a:ln>
            <a:noFill/>
          </a:ln>
          <a:effectLst>
            <a:outerShdw blurRad="2921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0" name="图片 49" descr="4">
            <a:extLst>
              <a:ext uri="{FF2B5EF4-FFF2-40B4-BE49-F238E27FC236}">
                <a16:creationId xmlns:a16="http://schemas.microsoft.com/office/drawing/2014/main" id="{F0866CBA-4295-4C7D-B3A9-1E635E0910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-6998" r="-7398"/>
          <a:stretch>
            <a:fillRect/>
          </a:stretch>
        </p:blipFill>
        <p:spPr>
          <a:xfrm>
            <a:off x="-151402" y="-9295"/>
            <a:ext cx="2482456" cy="7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1175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14501" y="3205924"/>
            <a:ext cx="15633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Q &amp; A 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937843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67114" y="1866623"/>
            <a:ext cx="3916045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Thank You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5452110" y="2060575"/>
            <a:ext cx="6915785" cy="27374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85771" y="542013"/>
            <a:ext cx="406400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References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" y="1694815"/>
            <a:ext cx="102038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[1] </a:t>
            </a:r>
            <a:r>
              <a:rPr lang="zh-CN" altLang="en-US" dirty="0">
                <a:sym typeface="+mn-ea"/>
              </a:rPr>
              <a:t>K&amp;amp;S Corporation. (n.d.). Retrieved March 10, 2022, from https://www.ksgroup.com.au/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[2] McCabe, JD 2007, ‘</a:t>
            </a:r>
            <a:r>
              <a:rPr lang="en-US" altLang="zh-CN" i="1" dirty="0">
                <a:sym typeface="+mn-ea"/>
              </a:rPr>
              <a:t>Network analysis, architecture, and design’</a:t>
            </a:r>
            <a:r>
              <a:rPr lang="en-US" altLang="zh-CN" dirty="0">
                <a:sym typeface="+mn-ea"/>
              </a:rPr>
              <a:t> 3rd ed., Morgan Kaufmann, San Francisco, CA.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[3] </a:t>
            </a:r>
            <a:r>
              <a:rPr lang="en-AU" altLang="zh-CN" dirty="0">
                <a:sym typeface="+mn-ea"/>
              </a:rPr>
              <a:t>Oppenheimer, P 2011, ‘</a:t>
            </a:r>
            <a:r>
              <a:rPr lang="en-AU" altLang="zh-CN" i="1" dirty="0">
                <a:sym typeface="+mn-ea"/>
              </a:rPr>
              <a:t>Top-down network design</a:t>
            </a:r>
            <a:r>
              <a:rPr lang="en-AU" altLang="zh-CN" dirty="0">
                <a:sym typeface="+mn-ea"/>
              </a:rPr>
              <a:t>’ Third edition., Cisco Press, Indianapolis, IN, USA.</a:t>
            </a:r>
            <a:endParaRPr lang="en-AU" altLang="zh-CN" dirty="0"/>
          </a:p>
          <a:p>
            <a:r>
              <a:rPr lang="en-US" altLang="zh-CN" dirty="0">
                <a:sym typeface="+mn-ea"/>
              </a:rPr>
              <a:t>[4] Practical Action. 2022. Business Model Canvas - Practical Action. [online] Available at: &lt;https://practicalaction.org/pmsd-toolkit/tools/business-model canvas/?</a:t>
            </a:r>
            <a:r>
              <a:rPr lang="en-US" altLang="zh-CN" dirty="0" err="1">
                <a:sym typeface="+mn-ea"/>
              </a:rPr>
              <a:t>gclid</a:t>
            </a:r>
            <a:r>
              <a:rPr lang="en-US" altLang="zh-CN" dirty="0">
                <a:sym typeface="+mn-ea"/>
              </a:rPr>
              <a:t>=CjwKCAiAvaGRBhBlEiwAiYyMNODxeg_MLJM3X8e_nHue4yPDe5V6g0jAQLJQBhZm0ecsdEk-FaJ7BoCoJ8QAvD_BwE&gt; [Accessed 9 March 2022].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[5]</a:t>
            </a:r>
            <a:r>
              <a:rPr lang="zh-CN" altLang="en-US" dirty="0">
                <a:sym typeface="+mn-ea"/>
              </a:rPr>
              <a:t> Waste management paper 4. http://ksgroup.in/. (n.d.). Retrieved March 10, 2022, from http://ksgroup.in/waste-management-paper-4 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1856" y="739702"/>
            <a:ext cx="31159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cs typeface="+mn-ea"/>
                <a:sym typeface="+mn-lt"/>
              </a:rPr>
              <a:t>Background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1390" y="1917695"/>
            <a:ext cx="450151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Brief History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12121"/>
                </a:solidFill>
                <a:effectLst/>
              </a:rPr>
              <a:t>Formed in 1945 and kept evolving to one of Australia and New Zealand’s largest National multi-modal providers of transport and distribution services.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Key Business Objectives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road, rail and coastal sea forwarding...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multiple sub-companies</a:t>
            </a:r>
          </a:p>
          <a:p>
            <a:pPr indent="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Challenges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COVID-19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Increasing needs in logistics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Higher standard</a:t>
            </a:r>
          </a:p>
          <a:p>
            <a:pPr indent="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Core Values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Safty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Customer Service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People &amp; Community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Innovation</a:t>
            </a:r>
          </a:p>
          <a:p>
            <a:pPr marL="285750" indent="-28575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10353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1960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82468" y="3620648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01637" y="1709278"/>
            <a:ext cx="567835" cy="0"/>
          </a:xfrm>
          <a:prstGeom prst="line">
            <a:avLst/>
          </a:prstGeom>
          <a:ln w="1016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D:\OneDriver\OneDrive - UNSW\桌面\QQ截图20220310083900.bmpQQ截图202203100839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69845" y="1391243"/>
            <a:ext cx="2092738" cy="208915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0" name="图片 29" descr="D:\OneDriver\OneDrive - UNSW\桌面\QQ截图20220310083754.bmpQQ截图2022031008375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26254" y="3675375"/>
            <a:ext cx="2092738" cy="202692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1" name="图片 30" descr="D:\OneDriver\OneDrive - UNSW\桌面\QQ截图20220310083921.bmpQQ截图202203100839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99262" y="3620130"/>
            <a:ext cx="2092738" cy="2082165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6">
            <a:alphaModFix amt="60000"/>
          </a:blip>
          <a:srcRect l="-6998" r="-7398"/>
          <a:stretch>
            <a:fillRect/>
          </a:stretch>
        </p:blipFill>
        <p:spPr>
          <a:xfrm>
            <a:off x="7745095" y="4345940"/>
            <a:ext cx="235648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10795" y="627380"/>
            <a:ext cx="261810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" y="4971415"/>
            <a:ext cx="584835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2" name="矩形 31"/>
          <p:cNvSpPr/>
          <p:nvPr/>
        </p:nvSpPr>
        <p:spPr>
          <a:xfrm>
            <a:off x="304800" y="631190"/>
            <a:ext cx="2267585" cy="7823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Tx/>
              <a:buSzTx/>
              <a:buFontTx/>
            </a:pP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sym typeface="+mn-ea"/>
              </a:rPr>
              <a:t>Key Partners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89773" y="5002530"/>
            <a:ext cx="2218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Cost </a:t>
            </a:r>
            <a:r>
              <a:rPr lang="en-US" sz="2400" b="1" dirty="0">
                <a:solidFill>
                  <a:schemeClr val="bg1"/>
                </a:solidFill>
              </a:rPr>
              <a:t>Stru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430" y="5401945"/>
            <a:ext cx="5844540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Staff			 	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$217.8M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Depreciation 			$52.5M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Finance costs 			$3.4M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Miscellaneous 			$7.3M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815" y="1452245"/>
            <a:ext cx="2590165" cy="2568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Government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Fuel providers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Retailers and bulk Suppliers.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Insurance company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Medical supplies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Auto service provider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2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5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7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8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48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460a9b-572d-4f92-b8ed-36fe14f2f601}"/>
  <p:tag name="TABLE_EMPHASIZE_COLOR" val="1611080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yjlr54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1760</Words>
  <Application>Microsoft Office PowerPoint</Application>
  <PresentationFormat>宽屏</PresentationFormat>
  <Paragraphs>497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Arial</vt:lpstr>
      <vt:lpstr>Arial Black</vt:lpstr>
      <vt:lpstr>Arial Rounded MT Bold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Ayenc Flex</dc:creator>
  <cp:lastModifiedBy>Yang Isaac</cp:lastModifiedBy>
  <cp:revision>229</cp:revision>
  <dcterms:created xsi:type="dcterms:W3CDTF">2020-02-25T02:14:00Z</dcterms:created>
  <dcterms:modified xsi:type="dcterms:W3CDTF">2022-03-12T07:42:49Z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v1.0_mb_uHaWMAGIeamT2qGQPMRAlA==</vt:lpwstr>
  </property>
  <property fmtid="{D5CDD505-2E9C-101B-9397-08002B2CF9AE}" pid="4" name="ICV">
    <vt:lpwstr>A1FBC80B05A14EA8B87132FAC78AC5CB</vt:lpwstr>
  </property>
</Properties>
</file>