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8"/>
  </p:notesMasterIdLst>
  <p:sldIdLst>
    <p:sldId id="431" r:id="rId2"/>
    <p:sldId id="424" r:id="rId3"/>
    <p:sldId id="425" r:id="rId4"/>
    <p:sldId id="428" r:id="rId5"/>
    <p:sldId id="429" r:id="rId6"/>
    <p:sldId id="426" r:id="rId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C5F97F"/>
    <a:srgbClr val="D1F0FF"/>
    <a:srgbClr val="D2E4FE"/>
    <a:srgbClr val="FF0000"/>
    <a:srgbClr val="FF33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87857" autoAdjust="0"/>
  </p:normalViewPr>
  <p:slideViewPr>
    <p:cSldViewPr>
      <p:cViewPr varScale="1">
        <p:scale>
          <a:sx n="95" d="100"/>
          <a:sy n="95" d="100"/>
        </p:scale>
        <p:origin x="-1400" y="-104"/>
      </p:cViewPr>
      <p:guideLst>
        <p:guide orient="horz" pos="2160"/>
        <p:guide pos="27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buClrTx/>
              <a:buSzTx/>
              <a:buFontTx/>
              <a:buNone/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buClrTx/>
              <a:buSzTx/>
              <a:buFontTx/>
              <a:buNone/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4601C2D-6974-4166-A4E4-8E68C33B55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13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01C2D-6974-4166-A4E4-8E68C33B55F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5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A4495F-7B18-144F-B6FF-901802FE6056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Does</a:t>
            </a:r>
            <a:r>
              <a:rPr lang="en-US" baseline="0" dirty="0" smtClean="0">
                <a:latin typeface="Arial" charset="0"/>
              </a:rPr>
              <a:t> DS belong to one goal or two?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CCC85-DADB-4936-A542-710C56EE40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AC4ED-01C1-4251-A6F2-2485570E36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FAE91-5711-4E9D-BB0E-F8FDDD9D08D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4B959-E1FD-4BA1-B90B-1EEF3C74FF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AF325-A626-4516-85F7-767D4A7C54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350000"/>
            <a:ext cx="10668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FB0FE-C92F-428A-BAEF-2C574783972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A6833-1F8B-4447-9121-D345D27772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A00F5-7D98-45BB-A770-1263A60452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9A79B-AD28-438D-B29E-1D53C4AED2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3DE37-D9C5-4B5E-828B-1CC31BE398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5AC64-8380-48A4-B22B-695D554B4F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6C7B5-2C7E-4399-B19D-B78C63D683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16092C74-DFA0-4D47-9F86-B38A7C6DD0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48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Topic: University Campus network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2286000"/>
          </a:xfrm>
        </p:spPr>
        <p:txBody>
          <a:bodyPr/>
          <a:lstStyle/>
          <a:p>
            <a:r>
              <a:rPr lang="en-US" dirty="0" smtClean="0"/>
              <a:t>Group number </a:t>
            </a:r>
            <a:r>
              <a:rPr lang="en-US" dirty="0" err="1" smtClean="0"/>
              <a:t>yyy</a:t>
            </a:r>
            <a:endParaRPr lang="en-US" dirty="0" smtClean="0"/>
          </a:p>
          <a:p>
            <a:r>
              <a:rPr lang="en-US" dirty="0" smtClean="0"/>
              <a:t>Executives: Student 1, 2, 3</a:t>
            </a:r>
          </a:p>
          <a:p>
            <a:r>
              <a:rPr lang="en-US" dirty="0" smtClean="0"/>
              <a:t>Architects: Students 4, 5, 6</a:t>
            </a:r>
          </a:p>
          <a:p>
            <a:r>
              <a:rPr lang="en-US" dirty="0" smtClean="0"/>
              <a:t>Engineers: Student 7, 8,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4AF325-A626-4516-85F7-767D4A7C54B7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649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 Canvas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1447800"/>
            <a:ext cx="1600200" cy="3733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FDEADA"/>
                </a:solidFill>
              </a:rPr>
              <a:t>Customers</a:t>
            </a:r>
          </a:p>
          <a:p>
            <a:pPr algn="ctr"/>
            <a:endParaRPr lang="en-US" sz="2000" b="1" dirty="0">
              <a:solidFill>
                <a:srgbClr val="FDEADA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School leavers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Overseas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Mature Age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Short course (bridging)</a:t>
            </a:r>
          </a:p>
          <a:p>
            <a:pPr marL="285750" indent="-285750">
              <a:buFont typeface="Arial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  <a:p>
            <a:endParaRPr lang="en-US" sz="14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334000" y="3352800"/>
            <a:ext cx="16002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/>
              <a:t>Channel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Distance education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Campus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Social Media</a:t>
            </a:r>
          </a:p>
          <a:p>
            <a:endParaRPr lang="en-US" sz="1200" b="1" dirty="0" smtClean="0">
              <a:solidFill>
                <a:srgbClr val="000000"/>
              </a:solidFill>
            </a:endParaRPr>
          </a:p>
          <a:p>
            <a:endParaRPr lang="en-US" sz="1200" b="1" dirty="0" smtClean="0">
              <a:solidFill>
                <a:srgbClr val="000000"/>
              </a:solidFill>
            </a:endParaRPr>
          </a:p>
          <a:p>
            <a:endParaRPr lang="en-US" sz="1200" b="1" dirty="0" smtClean="0">
              <a:solidFill>
                <a:srgbClr val="000000"/>
              </a:solidFill>
            </a:endParaRPr>
          </a:p>
          <a:p>
            <a:endParaRPr 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0" y="1447800"/>
            <a:ext cx="16002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FDEADA"/>
                </a:solidFill>
              </a:rPr>
              <a:t>Relationships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Direct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Self service</a:t>
            </a:r>
          </a:p>
          <a:p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7600" y="1447800"/>
            <a:ext cx="1600200" cy="3733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FDEADA"/>
                </a:solidFill>
              </a:rPr>
              <a:t>Value Proposition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Status (#46 world wide)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Ground breaking research (robotics)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High graduate starting salary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Campus “experience”</a:t>
            </a:r>
          </a:p>
          <a:p>
            <a:pPr marL="285750" indent="-285750">
              <a:buFont typeface="Arial"/>
              <a:buChar char="•"/>
            </a:pP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1981200" y="3352800"/>
            <a:ext cx="16002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Key Resources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Real Estate campus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Staff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$$$</a:t>
            </a:r>
          </a:p>
          <a:p>
            <a:pPr marL="171450" indent="-171450">
              <a:buFont typeface="Arial"/>
              <a:buChar char="•"/>
            </a:pPr>
            <a:endParaRPr lang="en-US" sz="1200" b="1" dirty="0" smtClean="0">
              <a:solidFill>
                <a:srgbClr val="000000"/>
              </a:solidFill>
            </a:endParaRPr>
          </a:p>
          <a:p>
            <a:endParaRPr 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1200" y="1447800"/>
            <a:ext cx="16002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FDEADA"/>
                </a:solidFill>
              </a:rPr>
              <a:t>Key Activities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Teaching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Course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Research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Student Services (e.g. gym/dorm)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4800" y="1447800"/>
            <a:ext cx="1600200" cy="3733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Key Partners</a:t>
            </a:r>
          </a:p>
          <a:p>
            <a:endParaRPr lang="en-US" sz="1600" b="1" dirty="0" smtClean="0"/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Government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NICTA (research)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Alumni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Community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Industry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“Service Providers” e.g. banks, cafe</a:t>
            </a:r>
          </a:p>
          <a:p>
            <a:endParaRPr lang="en-US" sz="1200" b="1" dirty="0" smtClean="0">
              <a:solidFill>
                <a:srgbClr val="000000"/>
              </a:solidFill>
            </a:endParaRPr>
          </a:p>
          <a:p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95800" y="5257800"/>
            <a:ext cx="4114800" cy="1447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 smtClean="0">
                <a:solidFill>
                  <a:srgbClr val="FDEADA"/>
                </a:solidFill>
              </a:rPr>
              <a:t>Revenue Streams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Teaching $744M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 $348M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Other $195M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4800" y="5257800"/>
            <a:ext cx="4114800" cy="1447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 smtClean="0">
                <a:solidFill>
                  <a:srgbClr val="FDEADA"/>
                </a:solidFill>
              </a:rPr>
              <a:t>Cost Structure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Staff $760M</a:t>
            </a:r>
          </a:p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NonStaff</a:t>
            </a:r>
            <a:r>
              <a:rPr lang="en-US" sz="1600" dirty="0" smtClean="0">
                <a:solidFill>
                  <a:srgbClr val="000000"/>
                </a:solidFill>
              </a:rPr>
              <a:t> $470M (water $650k, </a:t>
            </a:r>
            <a:r>
              <a:rPr lang="en-US" sz="1600" dirty="0" smtClean="0">
                <a:solidFill>
                  <a:srgbClr val="FF0000"/>
                </a:solidFill>
              </a:rPr>
              <a:t>energy $4.3M</a:t>
            </a:r>
            <a:r>
              <a:rPr lang="en-US" sz="1600" dirty="0" smtClean="0">
                <a:solidFill>
                  <a:srgbClr val="000000"/>
                </a:solidFill>
              </a:rPr>
              <a:t> 2004 KENS)</a:t>
            </a:r>
          </a:p>
          <a:p>
            <a:pPr algn="ctr"/>
            <a:endParaRPr lang="en-US" sz="2000" dirty="0" smtClean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7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UNSW Aspirations, Objective and Strategies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4AF325-A626-4516-85F7-767D4A7C54B7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4876800" cy="442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Screen shot 2011-08-11 at 8.17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3657600"/>
            <a:ext cx="375171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2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itle 1"/>
          <p:cNvSpPr>
            <a:spLocks noGrp="1"/>
          </p:cNvSpPr>
          <p:nvPr>
            <p:ph type="title" idx="4294967295"/>
          </p:nvPr>
        </p:nvSpPr>
        <p:spPr/>
        <p:txBody>
          <a:bodyPr lIns="82124" tIns="41061" rIns="82124" bIns="41061"/>
          <a:lstStyle/>
          <a:p>
            <a:pPr eaLnBrk="1" hangingPunct="1">
              <a:buClr>
                <a:srgbClr val="FFFFFF"/>
              </a:buClr>
            </a:pPr>
            <a:r>
              <a:rPr lang="en-US" dirty="0" smtClean="0">
                <a:ea typeface="ＭＳ Ｐゴシック" charset="-128"/>
                <a:cs typeface="ＭＳ Ｐゴシック" charset="-128"/>
                <a:sym typeface="Arial" charset="0"/>
              </a:rPr>
              <a:t>University Example</a:t>
            </a:r>
            <a:endParaRPr lang="en-US" dirty="0">
              <a:ea typeface="ＭＳ Ｐゴシック" charset="-128"/>
              <a:cs typeface="ＭＳ Ｐゴシック" charset="-128"/>
              <a:sym typeface="Arial" charset="0"/>
            </a:endParaRPr>
          </a:p>
        </p:txBody>
      </p:sp>
      <p:grpSp>
        <p:nvGrpSpPr>
          <p:cNvPr id="2" name="AutoShape 8"/>
          <p:cNvGrpSpPr>
            <a:grpSpLocks/>
          </p:cNvGrpSpPr>
          <p:nvPr/>
        </p:nvGrpSpPr>
        <p:grpSpPr bwMode="auto">
          <a:xfrm>
            <a:off x="1463675" y="1504950"/>
            <a:ext cx="7186613" cy="793750"/>
            <a:chOff x="922" y="948"/>
            <a:chExt cx="4527" cy="500"/>
          </a:xfrm>
        </p:grpSpPr>
        <p:pic>
          <p:nvPicPr>
            <p:cNvPr id="47159" name="AutoShape 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2" y="948"/>
              <a:ext cx="4527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60" name="Text Box 5"/>
            <p:cNvSpPr txBox="1">
              <a:spLocks noChangeArrowheads="1"/>
            </p:cNvSpPr>
            <p:nvPr/>
          </p:nvSpPr>
          <p:spPr bwMode="auto">
            <a:xfrm>
              <a:off x="937" y="965"/>
              <a:ext cx="4500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3025" tIns="91440" rIns="73025" bIns="91440" anchor="ctr" anchorCtr="1">
              <a:prstTxWarp prst="textNoShape">
                <a:avLst/>
              </a:prstTxWarp>
            </a:bodyPr>
            <a:lstStyle/>
            <a:p>
              <a:pPr algn="ctr">
                <a:buClr>
                  <a:srgbClr val="FFFFFF"/>
                </a:buClr>
                <a:buFont typeface="Arial" charset="0"/>
                <a:buNone/>
              </a:pPr>
              <a:r>
                <a:rPr lang="en-US" sz="20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  <a:sym typeface="Arial" charset="0"/>
                </a:rPr>
                <a:t>Be the leading research intensive University in the APAC region, providing a unique student campus experience</a:t>
              </a:r>
              <a:endParaRPr lang="en-US" sz="20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  <a:sym typeface="Arial" charset="0"/>
              </a:endParaRPr>
            </a:p>
          </p:txBody>
        </p:sp>
      </p:grpSp>
      <p:grpSp>
        <p:nvGrpSpPr>
          <p:cNvPr id="3" name="AutoShape 7"/>
          <p:cNvGrpSpPr>
            <a:grpSpLocks/>
          </p:cNvGrpSpPr>
          <p:nvPr/>
        </p:nvGrpSpPr>
        <p:grpSpPr bwMode="auto">
          <a:xfrm>
            <a:off x="1463675" y="2419350"/>
            <a:ext cx="7186613" cy="768350"/>
            <a:chOff x="922" y="1524"/>
            <a:chExt cx="4527" cy="484"/>
          </a:xfrm>
        </p:grpSpPr>
        <p:pic>
          <p:nvPicPr>
            <p:cNvPr id="47157" name="AutoShape 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2" y="1524"/>
              <a:ext cx="4527" cy="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58" name="Text Box 8"/>
            <p:cNvSpPr txBox="1">
              <a:spLocks noChangeArrowheads="1"/>
            </p:cNvSpPr>
            <p:nvPr/>
          </p:nvSpPr>
          <p:spPr bwMode="auto">
            <a:xfrm>
              <a:off x="932" y="1536"/>
              <a:ext cx="4510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3025" tIns="91440" rIns="73025" bIns="91440" anchor="ctr" anchorCtr="1">
              <a:prstTxWarp prst="textNoShape">
                <a:avLst/>
              </a:prstTxWarp>
            </a:bodyPr>
            <a:lstStyle/>
            <a:p>
              <a:pPr algn="ctr">
                <a:spcBef>
                  <a:spcPct val="5000"/>
                </a:spcBef>
                <a:buClr>
                  <a:srgbClr val="FFFFFF"/>
                </a:buClr>
                <a:buFont typeface="Arial" charset="0"/>
                <a:buNone/>
              </a:pPr>
              <a:r>
                <a:rPr lang="en-US" sz="2000" dirty="0" smtClean="0">
                  <a:solidFill>
                    <a:srgbClr val="FFFFFF"/>
                  </a:solidFill>
                  <a:ea typeface="Arial" charset="0"/>
                  <a:cs typeface="Arial" charset="0"/>
                  <a:sym typeface="Arial" charset="0"/>
                </a:rPr>
                <a:t>Improve student satisfaction by 10% each year</a:t>
              </a:r>
              <a:endParaRPr lang="en-US" sz="2000" dirty="0">
                <a:solidFill>
                  <a:srgbClr val="FFFFFF"/>
                </a:solidFill>
                <a:ea typeface="Arial" charset="0"/>
                <a:cs typeface="Arial" charset="0"/>
                <a:sym typeface="Arial" charset="0"/>
              </a:endParaRPr>
            </a:p>
          </p:txBody>
        </p:sp>
      </p:grpSp>
      <p:grpSp>
        <p:nvGrpSpPr>
          <p:cNvPr id="5" name="AutoShape 7"/>
          <p:cNvGrpSpPr>
            <a:grpSpLocks/>
          </p:cNvGrpSpPr>
          <p:nvPr/>
        </p:nvGrpSpPr>
        <p:grpSpPr bwMode="auto">
          <a:xfrm>
            <a:off x="1463675" y="3279775"/>
            <a:ext cx="3595688" cy="779463"/>
            <a:chOff x="922" y="2066"/>
            <a:chExt cx="2265" cy="491"/>
          </a:xfrm>
        </p:grpSpPr>
        <p:pic>
          <p:nvPicPr>
            <p:cNvPr id="47153" name="AutoShape 7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2" y="2066"/>
              <a:ext cx="2265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54" name="Text Box 14"/>
            <p:cNvSpPr txBox="1">
              <a:spLocks noChangeArrowheads="1"/>
            </p:cNvSpPr>
            <p:nvPr/>
          </p:nvSpPr>
          <p:spPr bwMode="auto">
            <a:xfrm>
              <a:off x="932" y="2079"/>
              <a:ext cx="2248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3025" tIns="91440" rIns="73025" bIns="91440" anchor="ctr" anchorCtr="1">
              <a:prstTxWarp prst="textNoShape">
                <a:avLst/>
              </a:prstTxWarp>
            </a:bodyPr>
            <a:lstStyle/>
            <a:p>
              <a:pPr algn="ctr">
                <a:buClr>
                  <a:srgbClr val="FFFFFF"/>
                </a:buClr>
                <a:buFont typeface="Arial" charset="0"/>
                <a:buNone/>
              </a:pPr>
              <a:r>
                <a:rPr lang="en-US" sz="2000" dirty="0" smtClean="0">
                  <a:solidFill>
                    <a:srgbClr val="FFFFFF"/>
                  </a:solidFill>
                  <a:ea typeface="Arial" charset="0"/>
                  <a:cs typeface="Arial" charset="0"/>
                  <a:sym typeface="Arial" charset="0"/>
                </a:rPr>
                <a:t>Increase research funding by 8% pa</a:t>
              </a:r>
              <a:endParaRPr lang="en-US" sz="2000" dirty="0">
                <a:solidFill>
                  <a:srgbClr val="FFFFFF"/>
                </a:solidFill>
                <a:ea typeface="Arial" charset="0"/>
                <a:cs typeface="Arial" charset="0"/>
                <a:sym typeface="Arial" charset="0"/>
              </a:endParaRPr>
            </a:p>
          </p:txBody>
        </p:sp>
      </p:grpSp>
      <p:grpSp>
        <p:nvGrpSpPr>
          <p:cNvPr id="6" name="AutoShape 7"/>
          <p:cNvGrpSpPr>
            <a:grpSpLocks/>
          </p:cNvGrpSpPr>
          <p:nvPr/>
        </p:nvGrpSpPr>
        <p:grpSpPr bwMode="auto">
          <a:xfrm>
            <a:off x="5121275" y="3279775"/>
            <a:ext cx="3529013" cy="779463"/>
            <a:chOff x="3226" y="2066"/>
            <a:chExt cx="2223" cy="491"/>
          </a:xfrm>
        </p:grpSpPr>
        <p:pic>
          <p:nvPicPr>
            <p:cNvPr id="47151" name="AutoShape 7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226" y="2066"/>
              <a:ext cx="2223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52" name="Text Box 17"/>
            <p:cNvSpPr txBox="1">
              <a:spLocks noChangeArrowheads="1"/>
            </p:cNvSpPr>
            <p:nvPr/>
          </p:nvSpPr>
          <p:spPr bwMode="auto">
            <a:xfrm>
              <a:off x="3237" y="2079"/>
              <a:ext cx="2205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3025" tIns="91440" rIns="73025" bIns="91440" anchor="ctr" anchorCtr="1">
              <a:prstTxWarp prst="textNoShape">
                <a:avLst/>
              </a:prstTxWarp>
            </a:bodyPr>
            <a:lstStyle/>
            <a:p>
              <a:pPr algn="ctr">
                <a:buClr>
                  <a:srgbClr val="FFFFFF"/>
                </a:buClr>
                <a:buFont typeface="Arial" charset="0"/>
                <a:buNone/>
              </a:pPr>
              <a:r>
                <a:rPr lang="en-US" sz="2000" dirty="0" smtClean="0">
                  <a:solidFill>
                    <a:srgbClr val="FFFFFF"/>
                  </a:solidFill>
                  <a:ea typeface="Arial" charset="0"/>
                  <a:cs typeface="Arial" charset="0"/>
                  <a:sym typeface="Arial" charset="0"/>
                </a:rPr>
                <a:t>Operational efficiency:</a:t>
              </a:r>
            </a:p>
            <a:p>
              <a:pPr algn="ctr">
                <a:buClr>
                  <a:srgbClr val="FFFFFF"/>
                </a:buClr>
                <a:buFont typeface="Arial" charset="0"/>
                <a:buNone/>
              </a:pPr>
              <a:r>
                <a:rPr lang="en-US" sz="1800" dirty="0" smtClean="0">
                  <a:solidFill>
                    <a:srgbClr val="FFFFFF"/>
                  </a:solidFill>
                  <a:ea typeface="Arial" charset="0"/>
                  <a:cs typeface="Arial" charset="0"/>
                  <a:sym typeface="Arial" charset="0"/>
                </a:rPr>
                <a:t>Reduce operational costs </a:t>
              </a:r>
              <a:r>
                <a:rPr lang="en-US" sz="1800" dirty="0" smtClean="0">
                  <a:solidFill>
                    <a:srgbClr val="FFFF00"/>
                  </a:solidFill>
                  <a:ea typeface="Arial" charset="0"/>
                  <a:cs typeface="Arial" charset="0"/>
                  <a:sym typeface="Arial" charset="0"/>
                </a:rPr>
                <a:t>2% pa</a:t>
              </a:r>
              <a:endParaRPr lang="en-US" sz="1800" dirty="0">
                <a:solidFill>
                  <a:srgbClr val="FFFF00"/>
                </a:solidFill>
                <a:ea typeface="Arial" charset="0"/>
                <a:cs typeface="Arial" charset="0"/>
                <a:sym typeface="Arial" charset="0"/>
              </a:endParaRP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1463675" y="5043487"/>
            <a:ext cx="7185025" cy="823913"/>
            <a:chOff x="922" y="3068"/>
            <a:chExt cx="4526" cy="519"/>
          </a:xfrm>
        </p:grpSpPr>
        <p:grpSp>
          <p:nvGrpSpPr>
            <p:cNvPr id="8" name="AutoShape 7"/>
            <p:cNvGrpSpPr>
              <a:grpSpLocks/>
            </p:cNvGrpSpPr>
            <p:nvPr/>
          </p:nvGrpSpPr>
          <p:grpSpPr bwMode="auto">
            <a:xfrm>
              <a:off x="2062" y="3068"/>
              <a:ext cx="1098" cy="518"/>
              <a:chOff x="2062" y="3068"/>
              <a:chExt cx="1098" cy="518"/>
            </a:xfrm>
          </p:grpSpPr>
          <p:pic>
            <p:nvPicPr>
              <p:cNvPr id="47149" name="AutoShape 7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2062" y="3068"/>
                <a:ext cx="1098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150" name="Text Box 46"/>
              <p:cNvSpPr txBox="1">
                <a:spLocks noChangeArrowheads="1"/>
              </p:cNvSpPr>
              <p:nvPr/>
            </p:nvSpPr>
            <p:spPr bwMode="auto">
              <a:xfrm>
                <a:off x="2075" y="3079"/>
                <a:ext cx="1079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3025" tIns="91440" rIns="73025" bIns="91440" anchor="ctr" anchorCtr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FFFFFF"/>
                  </a:buClr>
                  <a:buFont typeface="Arial" charset="0"/>
                  <a:buNone/>
                </a:pPr>
                <a:r>
                  <a:rPr lang="en-US" sz="2000" b="1" dirty="0" smtClean="0">
                    <a:solidFill>
                      <a:srgbClr val="FFFFFF"/>
                    </a:solidFill>
                    <a:ea typeface="ＭＳ Ｐゴシック" charset="-128"/>
                    <a:cs typeface="ＭＳ Ｐゴシック" charset="-128"/>
                    <a:sym typeface="Arial" charset="0"/>
                  </a:rPr>
                  <a:t> </a:t>
                </a:r>
                <a:r>
                  <a:rPr lang="en-US" sz="1600" b="1" dirty="0" smtClean="0">
                    <a:solidFill>
                      <a:srgbClr val="FFFFFF"/>
                    </a:solidFill>
                    <a:ea typeface="ＭＳ Ｐゴシック" charset="-128"/>
                    <a:cs typeface="ＭＳ Ｐゴシック" charset="-128"/>
                    <a:sym typeface="Arial" charset="0"/>
                  </a:rPr>
                  <a:t>Video Communication</a:t>
                </a:r>
                <a:endParaRPr lang="en-US" sz="1600" b="1" dirty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  <a:sym typeface="Arial" charset="0"/>
                </a:endParaRPr>
              </a:p>
            </p:txBody>
          </p:sp>
        </p:grpSp>
        <p:grpSp>
          <p:nvGrpSpPr>
            <p:cNvPr id="9" name="AutoShape 7"/>
            <p:cNvGrpSpPr>
              <a:grpSpLocks/>
            </p:cNvGrpSpPr>
            <p:nvPr/>
          </p:nvGrpSpPr>
          <p:grpSpPr bwMode="auto">
            <a:xfrm>
              <a:off x="3206" y="3068"/>
              <a:ext cx="1098" cy="518"/>
              <a:chOff x="3206" y="3068"/>
              <a:chExt cx="1098" cy="518"/>
            </a:xfrm>
          </p:grpSpPr>
          <p:pic>
            <p:nvPicPr>
              <p:cNvPr id="47147" name="AutoShape 7"/>
              <p:cNvPicPr>
                <a:picLocks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206" y="3068"/>
                <a:ext cx="1098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148" name="Text Box 49"/>
              <p:cNvSpPr txBox="1">
                <a:spLocks noChangeArrowheads="1"/>
              </p:cNvSpPr>
              <p:nvPr/>
            </p:nvSpPr>
            <p:spPr bwMode="auto">
              <a:xfrm>
                <a:off x="3219" y="3079"/>
                <a:ext cx="1078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3025" tIns="91440" rIns="73025" bIns="91440" anchor="ctr" anchorCtr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FFFFFF"/>
                  </a:buClr>
                  <a:buFont typeface="Arial" charset="0"/>
                  <a:buNone/>
                </a:pPr>
                <a:r>
                  <a:rPr lang="en-US" sz="1600" b="1" dirty="0" smtClean="0">
                    <a:solidFill>
                      <a:srgbClr val="FFFFFF"/>
                    </a:solidFill>
                    <a:ea typeface="ＭＳ Ｐゴシック" charset="-128"/>
                    <a:cs typeface="ＭＳ Ｐゴシック" charset="-128"/>
                    <a:sym typeface="Arial" charset="0"/>
                  </a:rPr>
                  <a:t>Virtualization</a:t>
                </a:r>
                <a:endParaRPr lang="en-US" sz="1600" b="1" dirty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  <a:sym typeface="Arial" charset="0"/>
                </a:endParaRPr>
              </a:p>
            </p:txBody>
          </p:sp>
        </p:grpSp>
        <p:grpSp>
          <p:nvGrpSpPr>
            <p:cNvPr id="10" name="AutoShape 7"/>
            <p:cNvGrpSpPr>
              <a:grpSpLocks/>
            </p:cNvGrpSpPr>
            <p:nvPr/>
          </p:nvGrpSpPr>
          <p:grpSpPr bwMode="auto">
            <a:xfrm>
              <a:off x="4351" y="3068"/>
              <a:ext cx="1098" cy="518"/>
              <a:chOff x="4351" y="3068"/>
              <a:chExt cx="1098" cy="518"/>
            </a:xfrm>
          </p:grpSpPr>
          <p:pic>
            <p:nvPicPr>
              <p:cNvPr id="47145" name="AutoShape 7"/>
              <p:cNvPicPr>
                <a:picLocks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351" y="3068"/>
                <a:ext cx="1098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146" name="Text Box 52"/>
              <p:cNvSpPr txBox="1">
                <a:spLocks noChangeArrowheads="1"/>
              </p:cNvSpPr>
              <p:nvPr/>
            </p:nvSpPr>
            <p:spPr bwMode="auto">
              <a:xfrm>
                <a:off x="4362" y="3079"/>
                <a:ext cx="1080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3025" tIns="91440" rIns="73025" bIns="91440" anchor="ctr" anchorCtr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FFFFFF"/>
                  </a:buClr>
                  <a:buFont typeface="Arial" charset="0"/>
                  <a:buNone/>
                </a:pPr>
                <a:r>
                  <a:rPr lang="en-US" sz="2000" b="1" dirty="0" smtClean="0">
                    <a:solidFill>
                      <a:srgbClr val="FFFFFF"/>
                    </a:solidFill>
                    <a:ea typeface="ＭＳ Ｐゴシック" charset="-128"/>
                    <a:cs typeface="ＭＳ Ｐゴシック" charset="-128"/>
                    <a:sym typeface="Arial" charset="0"/>
                  </a:rPr>
                  <a:t>Digital Signage</a:t>
                </a:r>
                <a:endParaRPr lang="en-US" sz="2000" b="1" dirty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  <a:sym typeface="Arial" charset="0"/>
                </a:endParaRPr>
              </a:p>
            </p:txBody>
          </p:sp>
        </p:grpSp>
        <p:grpSp>
          <p:nvGrpSpPr>
            <p:cNvPr id="11" name="AutoShape 7"/>
            <p:cNvGrpSpPr>
              <a:grpSpLocks/>
            </p:cNvGrpSpPr>
            <p:nvPr/>
          </p:nvGrpSpPr>
          <p:grpSpPr bwMode="auto">
            <a:xfrm>
              <a:off x="922" y="3068"/>
              <a:ext cx="1098" cy="518"/>
              <a:chOff x="922" y="3068"/>
              <a:chExt cx="1098" cy="518"/>
            </a:xfrm>
          </p:grpSpPr>
          <p:pic>
            <p:nvPicPr>
              <p:cNvPr id="47143" name="AutoShape 7"/>
              <p:cNvPicPr>
                <a:picLocks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922" y="3068"/>
                <a:ext cx="1098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144" name="Text Box 55"/>
              <p:cNvSpPr txBox="1">
                <a:spLocks noChangeArrowheads="1"/>
              </p:cNvSpPr>
              <p:nvPr/>
            </p:nvSpPr>
            <p:spPr bwMode="auto">
              <a:xfrm>
                <a:off x="935" y="3079"/>
                <a:ext cx="1078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3025" tIns="91440" rIns="73025" bIns="91440" anchor="ctr" anchorCtr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FFFFFF"/>
                  </a:buClr>
                  <a:buFont typeface="Arial" charset="0"/>
                  <a:buNone/>
                </a:pPr>
                <a:r>
                  <a:rPr lang="en-US" sz="2000" b="1" dirty="0" smtClean="0">
                    <a:solidFill>
                      <a:srgbClr val="FFFFFF"/>
                    </a:solidFill>
                    <a:ea typeface="ＭＳ Ｐゴシック" charset="-128"/>
                    <a:cs typeface="ＭＳ Ｐゴシック" charset="-128"/>
                    <a:sym typeface="Arial" charset="0"/>
                  </a:rPr>
                  <a:t>Seamless Network</a:t>
                </a:r>
                <a:endParaRPr lang="en-US" sz="2000" b="1" dirty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  <a:sym typeface="Arial" charset="0"/>
                </a:endParaRPr>
              </a:p>
            </p:txBody>
          </p:sp>
        </p:grpSp>
      </p:grp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684213" y="1560513"/>
            <a:ext cx="658812" cy="1009650"/>
            <a:chOff x="431" y="983"/>
            <a:chExt cx="415" cy="636"/>
          </a:xfrm>
        </p:grpSpPr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431" y="986"/>
              <a:ext cx="415" cy="633"/>
              <a:chOff x="431" y="986"/>
              <a:chExt cx="415" cy="633"/>
            </a:xfrm>
          </p:grpSpPr>
          <p:sp>
            <p:nvSpPr>
              <p:cNvPr id="47135" name="Freeform 9"/>
              <p:cNvSpPr>
                <a:spLocks/>
              </p:cNvSpPr>
              <p:nvPr/>
            </p:nvSpPr>
            <p:spPr bwMode="ltGray">
              <a:xfrm>
                <a:off x="431" y="1392"/>
                <a:ext cx="399" cy="227"/>
              </a:xfrm>
              <a:custGeom>
                <a:avLst/>
                <a:gdLst>
                  <a:gd name="T0" fmla="*/ 87475582 w 356"/>
                  <a:gd name="T1" fmla="*/ 0 h 114"/>
                  <a:gd name="T2" fmla="*/ 0 w 356"/>
                  <a:gd name="T3" fmla="*/ 2147483647 h 114"/>
                  <a:gd name="T4" fmla="*/ 174977274 w 356"/>
                  <a:gd name="T5" fmla="*/ 2147483647 h 114"/>
                  <a:gd name="T6" fmla="*/ 87475582 w 356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6"/>
                  <a:gd name="T13" fmla="*/ 0 h 114"/>
                  <a:gd name="T14" fmla="*/ 356 w 356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6" h="114">
                    <a:moveTo>
                      <a:pt x="178" y="0"/>
                    </a:moveTo>
                    <a:cubicBezTo>
                      <a:pt x="99" y="0"/>
                      <a:pt x="31" y="47"/>
                      <a:pt x="0" y="114"/>
                    </a:cubicBezTo>
                    <a:cubicBezTo>
                      <a:pt x="356" y="114"/>
                      <a:pt x="356" y="114"/>
                      <a:pt x="356" y="114"/>
                    </a:cubicBezTo>
                    <a:cubicBezTo>
                      <a:pt x="325" y="47"/>
                      <a:pt x="257" y="0"/>
                      <a:pt x="178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183B7">
                      <a:alpha val="29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lIns="82124" tIns="41061" rIns="82124" bIns="41061" anchor="ctr">
                <a:prstTxWarp prst="textNoShape">
                  <a:avLst/>
                </a:prstTxWarp>
              </a:bodyPr>
              <a:lstStyle/>
              <a:p>
                <a:pPr>
                  <a:buClr>
                    <a:srgbClr val="000000"/>
                  </a:buClr>
                  <a:buFont typeface="Arial" charset="0"/>
                  <a:buNone/>
                </a:pPr>
                <a:endParaRPr lang="en-US" dirty="0">
                  <a:solidFill>
                    <a:srgbClr val="000000"/>
                  </a:solidFill>
                  <a:ea typeface="Arial" charset="0"/>
                  <a:cs typeface="Arial" charset="0"/>
                  <a:sym typeface="Arial" charset="0"/>
                </a:endParaRPr>
              </a:p>
            </p:txBody>
          </p:sp>
          <p:sp>
            <p:nvSpPr>
              <p:cNvPr id="47136" name="Oval 10"/>
              <p:cNvSpPr>
                <a:spLocks noChangeArrowheads="1"/>
              </p:cNvSpPr>
              <p:nvPr/>
            </p:nvSpPr>
            <p:spPr bwMode="ltGray">
              <a:xfrm>
                <a:off x="447" y="986"/>
                <a:ext cx="399" cy="399"/>
              </a:xfrm>
              <a:prstGeom prst="ellipse">
                <a:avLst/>
              </a:prstGeom>
              <a:gradFill rotWithShape="0">
                <a:gsLst>
                  <a:gs pos="0">
                    <a:srgbClr val="0183B7"/>
                  </a:gs>
                  <a:gs pos="100000">
                    <a:srgbClr val="003D55"/>
                  </a:gs>
                </a:gsLst>
                <a:lin ang="5400000" scaled="1"/>
              </a:gradFill>
              <a:ln w="28575">
                <a:noFill/>
                <a:round/>
                <a:headEnd/>
                <a:tailEnd/>
              </a:ln>
            </p:spPr>
            <p:txBody>
              <a:bodyPr wrap="none" lIns="73025" tIns="36511" rIns="73025" bIns="36511" anchor="ctr">
                <a:prstTxWarp prst="textNoShape">
                  <a:avLst/>
                </a:prstTxWarp>
              </a:bodyPr>
              <a:lstStyle/>
              <a:p>
                <a:pPr>
                  <a:buClr>
                    <a:srgbClr val="000000"/>
                  </a:buClr>
                  <a:buFont typeface="Arial" charset="0"/>
                  <a:buNone/>
                </a:pPr>
                <a:endParaRPr lang="en-US" dirty="0">
                  <a:solidFill>
                    <a:srgbClr val="000000"/>
                  </a:solidFill>
                  <a:ea typeface="Arial" charset="0"/>
                  <a:cs typeface="Arial" charset="0"/>
                  <a:sym typeface="Arial" charset="0"/>
                </a:endParaRPr>
              </a:p>
            </p:txBody>
          </p:sp>
          <p:sp>
            <p:nvSpPr>
              <p:cNvPr id="47137" name="Freeform 11"/>
              <p:cNvSpPr>
                <a:spLocks/>
              </p:cNvSpPr>
              <p:nvPr/>
            </p:nvSpPr>
            <p:spPr bwMode="ltGray">
              <a:xfrm>
                <a:off x="498" y="1303"/>
                <a:ext cx="298" cy="71"/>
              </a:xfrm>
              <a:custGeom>
                <a:avLst/>
                <a:gdLst>
                  <a:gd name="T0" fmla="*/ 8372156 w 316"/>
                  <a:gd name="T1" fmla="*/ 0 h 87"/>
                  <a:gd name="T2" fmla="*/ 4185161 w 316"/>
                  <a:gd name="T3" fmla="*/ 101814 h 87"/>
                  <a:gd name="T4" fmla="*/ 0 w 316"/>
                  <a:gd name="T5" fmla="*/ 0 h 87"/>
                  <a:gd name="T6" fmla="*/ 665624 w 316"/>
                  <a:gd name="T7" fmla="*/ 68368 h 87"/>
                  <a:gd name="T8" fmla="*/ 4185161 w 316"/>
                  <a:gd name="T9" fmla="*/ 185252 h 87"/>
                  <a:gd name="T10" fmla="*/ 7706302 w 316"/>
                  <a:gd name="T11" fmla="*/ 68368 h 87"/>
                  <a:gd name="T12" fmla="*/ 8372156 w 316"/>
                  <a:gd name="T13" fmla="*/ 0 h 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6"/>
                  <a:gd name="T22" fmla="*/ 0 h 87"/>
                  <a:gd name="T23" fmla="*/ 316 w 316"/>
                  <a:gd name="T24" fmla="*/ 87 h 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6" h="87">
                    <a:moveTo>
                      <a:pt x="316" y="0"/>
                    </a:moveTo>
                    <a:cubicBezTo>
                      <a:pt x="282" y="34"/>
                      <a:pt x="210" y="48"/>
                      <a:pt x="158" y="48"/>
                    </a:cubicBezTo>
                    <a:cubicBezTo>
                      <a:pt x="106" y="48"/>
                      <a:pt x="34" y="34"/>
                      <a:pt x="0" y="0"/>
                    </a:cubicBezTo>
                    <a:cubicBezTo>
                      <a:pt x="7" y="12"/>
                      <a:pt x="15" y="22"/>
                      <a:pt x="25" y="32"/>
                    </a:cubicBezTo>
                    <a:cubicBezTo>
                      <a:pt x="59" y="66"/>
                      <a:pt x="106" y="87"/>
                      <a:pt x="158" y="87"/>
                    </a:cubicBezTo>
                    <a:cubicBezTo>
                      <a:pt x="210" y="87"/>
                      <a:pt x="257" y="66"/>
                      <a:pt x="291" y="32"/>
                    </a:cubicBezTo>
                    <a:cubicBezTo>
                      <a:pt x="300" y="22"/>
                      <a:pt x="309" y="12"/>
                      <a:pt x="316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183B7">
                      <a:alpha val="39998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buClr>
                    <a:srgbClr val="000000"/>
                  </a:buClr>
                  <a:buFont typeface="Arial" charset="0"/>
                  <a:buNone/>
                </a:pPr>
                <a:endParaRPr lang="en-US" dirty="0">
                  <a:solidFill>
                    <a:srgbClr val="000000"/>
                  </a:solidFill>
                  <a:ea typeface="Arial" charset="0"/>
                  <a:cs typeface="Arial" charset="0"/>
                  <a:sym typeface="Arial" charset="0"/>
                </a:endParaRPr>
              </a:p>
            </p:txBody>
          </p:sp>
          <p:sp>
            <p:nvSpPr>
              <p:cNvPr id="47138" name="AutoShape 12"/>
              <p:cNvSpPr>
                <a:spLocks noChangeArrowheads="1"/>
              </p:cNvSpPr>
              <p:nvPr/>
            </p:nvSpPr>
            <p:spPr bwMode="ltGray">
              <a:xfrm rot="5400000">
                <a:off x="564" y="918"/>
                <a:ext cx="169" cy="338"/>
              </a:xfrm>
              <a:prstGeom prst="moon">
                <a:avLst>
                  <a:gd name="adj" fmla="val 50000"/>
                </a:avLst>
              </a:prstGeom>
              <a:gradFill rotWithShape="0">
                <a:gsLst>
                  <a:gs pos="0">
                    <a:srgbClr val="FFFFFF">
                      <a:alpha val="29999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0" scaled="1"/>
              </a:gradFill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buClr>
                    <a:srgbClr val="000000"/>
                  </a:buClr>
                  <a:buFont typeface="Arial" charset="0"/>
                  <a:buNone/>
                </a:pPr>
                <a:endParaRPr lang="en-US" dirty="0">
                  <a:solidFill>
                    <a:srgbClr val="000000"/>
                  </a:solidFill>
                  <a:ea typeface="Arial" charset="0"/>
                  <a:cs typeface="Arial" charset="0"/>
                  <a:sym typeface="Arial" charset="0"/>
                </a:endParaRPr>
              </a:p>
            </p:txBody>
          </p:sp>
        </p:grpSp>
        <p:sp>
          <p:nvSpPr>
            <p:cNvPr id="47134" name="Text Box 26"/>
            <p:cNvSpPr txBox="1">
              <a:spLocks noChangeArrowheads="1"/>
            </p:cNvSpPr>
            <p:nvPr/>
          </p:nvSpPr>
          <p:spPr bwMode="auto">
            <a:xfrm>
              <a:off x="571" y="983"/>
              <a:ext cx="135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124" tIns="41061" rIns="82124" bIns="41061" anchor="ctr" anchorCtr="1">
              <a:prstTxWarp prst="textNoShape">
                <a:avLst/>
              </a:prstTxWarp>
              <a:spAutoFit/>
            </a:bodyPr>
            <a:lstStyle/>
            <a:p>
              <a:pPr defTabSz="814388">
                <a:lnSpc>
                  <a:spcPct val="90000"/>
                </a:lnSpc>
                <a:buClr>
                  <a:srgbClr val="3CC7FE"/>
                </a:buClr>
                <a:buFont typeface="Arial" charset="0"/>
                <a:buNone/>
              </a:pPr>
              <a:r>
                <a:rPr lang="en-US" sz="4800" b="1" dirty="0">
                  <a:solidFill>
                    <a:srgbClr val="3CC7FE"/>
                  </a:solidFill>
                  <a:ea typeface="ＭＳ Ｐゴシック" charset="-128"/>
                  <a:cs typeface="ＭＳ Ｐゴシック" charset="-128"/>
                  <a:sym typeface="Arial" charset="0"/>
                </a:rPr>
                <a:t>V</a:t>
              </a:r>
            </a:p>
          </p:txBody>
        </p:sp>
      </p:grp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700088" y="4213226"/>
            <a:ext cx="633412" cy="1425574"/>
            <a:chOff x="441" y="2414"/>
            <a:chExt cx="399" cy="898"/>
          </a:xfrm>
        </p:grpSpPr>
        <p:grpSp>
          <p:nvGrpSpPr>
            <p:cNvPr id="15" name="Group 33"/>
            <p:cNvGrpSpPr>
              <a:grpSpLocks/>
            </p:cNvGrpSpPr>
            <p:nvPr/>
          </p:nvGrpSpPr>
          <p:grpSpPr bwMode="auto">
            <a:xfrm>
              <a:off x="441" y="2643"/>
              <a:ext cx="399" cy="633"/>
              <a:chOff x="441" y="2643"/>
              <a:chExt cx="399" cy="633"/>
            </a:xfrm>
          </p:grpSpPr>
          <p:sp>
            <p:nvSpPr>
              <p:cNvPr id="47129" name="Oval 34"/>
              <p:cNvSpPr>
                <a:spLocks noChangeArrowheads="1"/>
              </p:cNvSpPr>
              <p:nvPr/>
            </p:nvSpPr>
            <p:spPr bwMode="ltGray">
              <a:xfrm>
                <a:off x="441" y="2643"/>
                <a:ext cx="399" cy="399"/>
              </a:xfrm>
              <a:prstGeom prst="ellipse">
                <a:avLst/>
              </a:prstGeom>
              <a:gradFill rotWithShape="0">
                <a:gsLst>
                  <a:gs pos="0">
                    <a:srgbClr val="68B442"/>
                  </a:gs>
                  <a:gs pos="100000">
                    <a:srgbClr val="30531F"/>
                  </a:gs>
                </a:gsLst>
                <a:lin ang="5400000" scaled="1"/>
              </a:gradFill>
              <a:ln w="2857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buClr>
                    <a:srgbClr val="000000"/>
                  </a:buClr>
                  <a:buFont typeface="Arial" charset="0"/>
                  <a:buNone/>
                </a:pPr>
                <a:endParaRPr lang="en-US" dirty="0">
                  <a:solidFill>
                    <a:srgbClr val="000000"/>
                  </a:solidFill>
                  <a:ea typeface="Arial" charset="0"/>
                  <a:cs typeface="Arial" charset="0"/>
                  <a:sym typeface="Arial" charset="0"/>
                </a:endParaRPr>
              </a:p>
            </p:txBody>
          </p:sp>
          <p:sp>
            <p:nvSpPr>
              <p:cNvPr id="47130" name="AutoShape 35"/>
              <p:cNvSpPr>
                <a:spLocks noChangeArrowheads="1"/>
              </p:cNvSpPr>
              <p:nvPr/>
            </p:nvSpPr>
            <p:spPr bwMode="ltGray">
              <a:xfrm rot="5400000">
                <a:off x="554" y="2577"/>
                <a:ext cx="169" cy="337"/>
              </a:xfrm>
              <a:prstGeom prst="moon">
                <a:avLst>
                  <a:gd name="adj" fmla="val 50000"/>
                </a:avLst>
              </a:prstGeom>
              <a:gradFill rotWithShape="0">
                <a:gsLst>
                  <a:gs pos="0">
                    <a:srgbClr val="FFFFFF">
                      <a:alpha val="29999"/>
                    </a:srgbClr>
                  </a:gs>
                  <a:gs pos="100000">
                    <a:srgbClr val="68B442">
                      <a:alpha val="0"/>
                    </a:srgbClr>
                  </a:gs>
                </a:gsLst>
                <a:lin ang="0" scaled="1"/>
              </a:gradFill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buClr>
                    <a:srgbClr val="000000"/>
                  </a:buClr>
                  <a:buFont typeface="Arial" charset="0"/>
                  <a:buNone/>
                </a:pPr>
                <a:endParaRPr lang="en-US" dirty="0">
                  <a:solidFill>
                    <a:srgbClr val="000000"/>
                  </a:solidFill>
                  <a:ea typeface="Arial" charset="0"/>
                  <a:cs typeface="Arial" charset="0"/>
                  <a:sym typeface="Arial" charset="0"/>
                </a:endParaRPr>
              </a:p>
            </p:txBody>
          </p:sp>
          <p:sp>
            <p:nvSpPr>
              <p:cNvPr id="47131" name="Freeform 36"/>
              <p:cNvSpPr>
                <a:spLocks/>
              </p:cNvSpPr>
              <p:nvPr/>
            </p:nvSpPr>
            <p:spPr bwMode="ltGray">
              <a:xfrm>
                <a:off x="441" y="3049"/>
                <a:ext cx="399" cy="227"/>
              </a:xfrm>
              <a:custGeom>
                <a:avLst/>
                <a:gdLst>
                  <a:gd name="T0" fmla="*/ 87475582 w 356"/>
                  <a:gd name="T1" fmla="*/ 0 h 114"/>
                  <a:gd name="T2" fmla="*/ 0 w 356"/>
                  <a:gd name="T3" fmla="*/ 2147483647 h 114"/>
                  <a:gd name="T4" fmla="*/ 174977274 w 356"/>
                  <a:gd name="T5" fmla="*/ 2147483647 h 114"/>
                  <a:gd name="T6" fmla="*/ 87475582 w 356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6"/>
                  <a:gd name="T13" fmla="*/ 0 h 114"/>
                  <a:gd name="T14" fmla="*/ 356 w 356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6" h="114">
                    <a:moveTo>
                      <a:pt x="178" y="0"/>
                    </a:moveTo>
                    <a:cubicBezTo>
                      <a:pt x="99" y="0"/>
                      <a:pt x="31" y="47"/>
                      <a:pt x="0" y="114"/>
                    </a:cubicBezTo>
                    <a:cubicBezTo>
                      <a:pt x="356" y="114"/>
                      <a:pt x="356" y="114"/>
                      <a:pt x="356" y="114"/>
                    </a:cubicBezTo>
                    <a:cubicBezTo>
                      <a:pt x="325" y="47"/>
                      <a:pt x="257" y="0"/>
                      <a:pt x="178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68B442">
                      <a:alpha val="29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lIns="82124" tIns="41061" rIns="82124" bIns="41061" anchor="ctr">
                <a:prstTxWarp prst="textNoShape">
                  <a:avLst/>
                </a:prstTxWarp>
              </a:bodyPr>
              <a:lstStyle/>
              <a:p>
                <a:pPr>
                  <a:buClr>
                    <a:srgbClr val="000000"/>
                  </a:buClr>
                  <a:buFont typeface="Arial" charset="0"/>
                  <a:buNone/>
                </a:pPr>
                <a:endParaRPr lang="en-US" dirty="0">
                  <a:solidFill>
                    <a:srgbClr val="000000"/>
                  </a:solidFill>
                  <a:ea typeface="Arial" charset="0"/>
                  <a:cs typeface="Arial" charset="0"/>
                  <a:sym typeface="Arial" charset="0"/>
                </a:endParaRPr>
              </a:p>
            </p:txBody>
          </p:sp>
          <p:sp>
            <p:nvSpPr>
              <p:cNvPr id="47132" name="Freeform 37"/>
              <p:cNvSpPr>
                <a:spLocks/>
              </p:cNvSpPr>
              <p:nvPr/>
            </p:nvSpPr>
            <p:spPr bwMode="ltGray">
              <a:xfrm>
                <a:off x="492" y="2962"/>
                <a:ext cx="298" cy="71"/>
              </a:xfrm>
              <a:custGeom>
                <a:avLst/>
                <a:gdLst>
                  <a:gd name="T0" fmla="*/ 8372156 w 316"/>
                  <a:gd name="T1" fmla="*/ 0 h 87"/>
                  <a:gd name="T2" fmla="*/ 4185161 w 316"/>
                  <a:gd name="T3" fmla="*/ 101814 h 87"/>
                  <a:gd name="T4" fmla="*/ 0 w 316"/>
                  <a:gd name="T5" fmla="*/ 0 h 87"/>
                  <a:gd name="T6" fmla="*/ 665624 w 316"/>
                  <a:gd name="T7" fmla="*/ 68368 h 87"/>
                  <a:gd name="T8" fmla="*/ 4185161 w 316"/>
                  <a:gd name="T9" fmla="*/ 185252 h 87"/>
                  <a:gd name="T10" fmla="*/ 7706302 w 316"/>
                  <a:gd name="T11" fmla="*/ 68368 h 87"/>
                  <a:gd name="T12" fmla="*/ 8372156 w 316"/>
                  <a:gd name="T13" fmla="*/ 0 h 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6"/>
                  <a:gd name="T22" fmla="*/ 0 h 87"/>
                  <a:gd name="T23" fmla="*/ 316 w 316"/>
                  <a:gd name="T24" fmla="*/ 87 h 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6" h="87">
                    <a:moveTo>
                      <a:pt x="316" y="0"/>
                    </a:moveTo>
                    <a:cubicBezTo>
                      <a:pt x="282" y="34"/>
                      <a:pt x="210" y="48"/>
                      <a:pt x="158" y="48"/>
                    </a:cubicBezTo>
                    <a:cubicBezTo>
                      <a:pt x="106" y="48"/>
                      <a:pt x="34" y="34"/>
                      <a:pt x="0" y="0"/>
                    </a:cubicBezTo>
                    <a:cubicBezTo>
                      <a:pt x="7" y="12"/>
                      <a:pt x="15" y="22"/>
                      <a:pt x="25" y="32"/>
                    </a:cubicBezTo>
                    <a:cubicBezTo>
                      <a:pt x="59" y="66"/>
                      <a:pt x="106" y="87"/>
                      <a:pt x="158" y="87"/>
                    </a:cubicBezTo>
                    <a:cubicBezTo>
                      <a:pt x="210" y="87"/>
                      <a:pt x="257" y="66"/>
                      <a:pt x="291" y="32"/>
                    </a:cubicBezTo>
                    <a:cubicBezTo>
                      <a:pt x="300" y="22"/>
                      <a:pt x="309" y="12"/>
                      <a:pt x="316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68B442">
                      <a:alpha val="29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buClr>
                    <a:srgbClr val="000000"/>
                  </a:buClr>
                  <a:buFont typeface="Arial" charset="0"/>
                  <a:buNone/>
                </a:pPr>
                <a:endParaRPr lang="en-US" dirty="0">
                  <a:solidFill>
                    <a:srgbClr val="000000"/>
                  </a:solidFill>
                  <a:ea typeface="Arial" charset="0"/>
                  <a:cs typeface="Arial" charset="0"/>
                  <a:sym typeface="Arial" charset="0"/>
                </a:endParaRPr>
              </a:p>
            </p:txBody>
          </p:sp>
        </p:grpSp>
        <p:sp>
          <p:nvSpPr>
            <p:cNvPr id="47128" name="Text Box 26"/>
            <p:cNvSpPr txBox="1">
              <a:spLocks noChangeArrowheads="1"/>
            </p:cNvSpPr>
            <p:nvPr/>
          </p:nvSpPr>
          <p:spPr bwMode="auto">
            <a:xfrm>
              <a:off x="573" y="2414"/>
              <a:ext cx="134" cy="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124" tIns="41061" rIns="82124" bIns="41061" anchor="ctr" anchorCtr="1">
              <a:prstTxWarp prst="textNoShape">
                <a:avLst/>
              </a:prstTxWarp>
              <a:spAutoFit/>
            </a:bodyPr>
            <a:lstStyle/>
            <a:p>
              <a:pPr defTabSz="814388">
                <a:lnSpc>
                  <a:spcPct val="90000"/>
                </a:lnSpc>
                <a:buClr>
                  <a:srgbClr val="A4D58B"/>
                </a:buClr>
                <a:buFont typeface="Arial" charset="0"/>
                <a:buNone/>
              </a:pPr>
              <a:r>
                <a:rPr lang="en-US" sz="4800" b="1" dirty="0" smtClean="0">
                  <a:solidFill>
                    <a:srgbClr val="A4D58B"/>
                  </a:solidFill>
                  <a:sym typeface="Arial" charset="0"/>
                </a:rPr>
                <a:t>R</a:t>
              </a:r>
              <a:endParaRPr lang="en-US" sz="4800" b="1" dirty="0">
                <a:solidFill>
                  <a:srgbClr val="A4D58B"/>
                </a:solidFill>
                <a:ea typeface="ＭＳ Ｐゴシック" charset="-128"/>
                <a:cs typeface="ＭＳ Ｐゴシック" charset="-128"/>
                <a:sym typeface="Arial" charset="0"/>
              </a:endParaRPr>
            </a:p>
          </p:txBody>
        </p:sp>
      </p:grp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700088" y="2384426"/>
            <a:ext cx="633412" cy="1425574"/>
            <a:chOff x="441" y="1284"/>
            <a:chExt cx="399" cy="898"/>
          </a:xfrm>
        </p:grpSpPr>
        <p:grpSp>
          <p:nvGrpSpPr>
            <p:cNvPr id="17" name="Group 23"/>
            <p:cNvGrpSpPr>
              <a:grpSpLocks/>
            </p:cNvGrpSpPr>
            <p:nvPr/>
          </p:nvGrpSpPr>
          <p:grpSpPr bwMode="auto">
            <a:xfrm>
              <a:off x="441" y="1513"/>
              <a:ext cx="399" cy="633"/>
              <a:chOff x="441" y="1513"/>
              <a:chExt cx="399" cy="633"/>
            </a:xfrm>
          </p:grpSpPr>
          <p:sp>
            <p:nvSpPr>
              <p:cNvPr id="47123" name="Oval 24"/>
              <p:cNvSpPr>
                <a:spLocks noChangeArrowheads="1"/>
              </p:cNvSpPr>
              <p:nvPr/>
            </p:nvSpPr>
            <p:spPr bwMode="ltGray">
              <a:xfrm>
                <a:off x="441" y="1513"/>
                <a:ext cx="399" cy="399"/>
              </a:xfrm>
              <a:prstGeom prst="ellipse">
                <a:avLst/>
              </a:prstGeom>
              <a:gradFill rotWithShape="0">
                <a:gsLst>
                  <a:gs pos="0">
                    <a:srgbClr val="66327E"/>
                  </a:gs>
                  <a:gs pos="100000">
                    <a:srgbClr val="2F173A"/>
                  </a:gs>
                </a:gsLst>
                <a:lin ang="5400000" scaled="1"/>
              </a:gradFill>
              <a:ln w="285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buClr>
                    <a:srgbClr val="000000"/>
                  </a:buClr>
                  <a:buFont typeface="Arial" charset="0"/>
                  <a:buNone/>
                </a:pPr>
                <a:endParaRPr lang="en-US" dirty="0">
                  <a:solidFill>
                    <a:srgbClr val="000000"/>
                  </a:solidFill>
                  <a:ea typeface="Arial" charset="0"/>
                  <a:cs typeface="Arial" charset="0"/>
                  <a:sym typeface="Arial" charset="0"/>
                </a:endParaRPr>
              </a:p>
            </p:txBody>
          </p:sp>
          <p:sp>
            <p:nvSpPr>
              <p:cNvPr id="47124" name="AutoShape 25"/>
              <p:cNvSpPr>
                <a:spLocks noChangeArrowheads="1"/>
              </p:cNvSpPr>
              <p:nvPr/>
            </p:nvSpPr>
            <p:spPr bwMode="ltGray">
              <a:xfrm rot="5400000">
                <a:off x="556" y="1447"/>
                <a:ext cx="169" cy="338"/>
              </a:xfrm>
              <a:prstGeom prst="moon">
                <a:avLst>
                  <a:gd name="adj" fmla="val 50000"/>
                </a:avLst>
              </a:prstGeom>
              <a:gradFill rotWithShape="0">
                <a:gsLst>
                  <a:gs pos="0">
                    <a:srgbClr val="FFFFFF">
                      <a:alpha val="29999"/>
                    </a:srgbClr>
                  </a:gs>
                  <a:gs pos="100000">
                    <a:srgbClr val="66327E">
                      <a:alpha val="0"/>
                    </a:srgbClr>
                  </a:gs>
                </a:gsLst>
                <a:lin ang="0" scaled="1"/>
              </a:gradFill>
              <a:ln w="508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buClr>
                    <a:srgbClr val="000000"/>
                  </a:buClr>
                  <a:buFont typeface="Arial" charset="0"/>
                  <a:buNone/>
                </a:pPr>
                <a:endParaRPr lang="en-US" dirty="0">
                  <a:solidFill>
                    <a:srgbClr val="000000"/>
                  </a:solidFill>
                  <a:ea typeface="Arial" charset="0"/>
                  <a:cs typeface="Arial" charset="0"/>
                  <a:sym typeface="Arial" charset="0"/>
                </a:endParaRPr>
              </a:p>
            </p:txBody>
          </p:sp>
          <p:sp>
            <p:nvSpPr>
              <p:cNvPr id="47125" name="Freeform 26"/>
              <p:cNvSpPr>
                <a:spLocks/>
              </p:cNvSpPr>
              <p:nvPr/>
            </p:nvSpPr>
            <p:spPr bwMode="ltGray">
              <a:xfrm>
                <a:off x="441" y="1919"/>
                <a:ext cx="399" cy="227"/>
              </a:xfrm>
              <a:custGeom>
                <a:avLst/>
                <a:gdLst>
                  <a:gd name="T0" fmla="*/ 87475582 w 356"/>
                  <a:gd name="T1" fmla="*/ 0 h 114"/>
                  <a:gd name="T2" fmla="*/ 0 w 356"/>
                  <a:gd name="T3" fmla="*/ 2147483647 h 114"/>
                  <a:gd name="T4" fmla="*/ 174977274 w 356"/>
                  <a:gd name="T5" fmla="*/ 2147483647 h 114"/>
                  <a:gd name="T6" fmla="*/ 87475582 w 356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6"/>
                  <a:gd name="T13" fmla="*/ 0 h 114"/>
                  <a:gd name="T14" fmla="*/ 356 w 356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6" h="114">
                    <a:moveTo>
                      <a:pt x="178" y="0"/>
                    </a:moveTo>
                    <a:cubicBezTo>
                      <a:pt x="99" y="0"/>
                      <a:pt x="31" y="47"/>
                      <a:pt x="0" y="114"/>
                    </a:cubicBezTo>
                    <a:cubicBezTo>
                      <a:pt x="356" y="114"/>
                      <a:pt x="356" y="114"/>
                      <a:pt x="356" y="114"/>
                    </a:cubicBezTo>
                    <a:cubicBezTo>
                      <a:pt x="325" y="47"/>
                      <a:pt x="257" y="0"/>
                      <a:pt x="178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66327E">
                      <a:alpha val="29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lIns="82124" tIns="41061" rIns="82124" bIns="41061" anchor="ctr">
                <a:prstTxWarp prst="textNoShape">
                  <a:avLst/>
                </a:prstTxWarp>
              </a:bodyPr>
              <a:lstStyle/>
              <a:p>
                <a:pPr>
                  <a:buClr>
                    <a:srgbClr val="000000"/>
                  </a:buClr>
                  <a:buFont typeface="Arial" charset="0"/>
                  <a:buNone/>
                </a:pPr>
                <a:endParaRPr lang="en-US" dirty="0">
                  <a:solidFill>
                    <a:srgbClr val="000000"/>
                  </a:solidFill>
                  <a:ea typeface="Arial" charset="0"/>
                  <a:cs typeface="Arial" charset="0"/>
                  <a:sym typeface="Arial" charset="0"/>
                </a:endParaRPr>
              </a:p>
            </p:txBody>
          </p:sp>
          <p:sp>
            <p:nvSpPr>
              <p:cNvPr id="47126" name="Freeform 27"/>
              <p:cNvSpPr>
                <a:spLocks/>
              </p:cNvSpPr>
              <p:nvPr/>
            </p:nvSpPr>
            <p:spPr bwMode="ltGray">
              <a:xfrm>
                <a:off x="491" y="1830"/>
                <a:ext cx="298" cy="71"/>
              </a:xfrm>
              <a:custGeom>
                <a:avLst/>
                <a:gdLst>
                  <a:gd name="T0" fmla="*/ 8372156 w 316"/>
                  <a:gd name="T1" fmla="*/ 0 h 87"/>
                  <a:gd name="T2" fmla="*/ 4185161 w 316"/>
                  <a:gd name="T3" fmla="*/ 101814 h 87"/>
                  <a:gd name="T4" fmla="*/ 0 w 316"/>
                  <a:gd name="T5" fmla="*/ 0 h 87"/>
                  <a:gd name="T6" fmla="*/ 665624 w 316"/>
                  <a:gd name="T7" fmla="*/ 68368 h 87"/>
                  <a:gd name="T8" fmla="*/ 4185161 w 316"/>
                  <a:gd name="T9" fmla="*/ 185252 h 87"/>
                  <a:gd name="T10" fmla="*/ 7706302 w 316"/>
                  <a:gd name="T11" fmla="*/ 68368 h 87"/>
                  <a:gd name="T12" fmla="*/ 8372156 w 316"/>
                  <a:gd name="T13" fmla="*/ 0 h 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6"/>
                  <a:gd name="T22" fmla="*/ 0 h 87"/>
                  <a:gd name="T23" fmla="*/ 316 w 316"/>
                  <a:gd name="T24" fmla="*/ 87 h 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6" h="87">
                    <a:moveTo>
                      <a:pt x="316" y="0"/>
                    </a:moveTo>
                    <a:cubicBezTo>
                      <a:pt x="282" y="34"/>
                      <a:pt x="210" y="48"/>
                      <a:pt x="158" y="48"/>
                    </a:cubicBezTo>
                    <a:cubicBezTo>
                      <a:pt x="106" y="48"/>
                      <a:pt x="34" y="34"/>
                      <a:pt x="0" y="0"/>
                    </a:cubicBezTo>
                    <a:cubicBezTo>
                      <a:pt x="7" y="12"/>
                      <a:pt x="15" y="22"/>
                      <a:pt x="25" y="32"/>
                    </a:cubicBezTo>
                    <a:cubicBezTo>
                      <a:pt x="59" y="66"/>
                      <a:pt x="106" y="87"/>
                      <a:pt x="158" y="87"/>
                    </a:cubicBezTo>
                    <a:cubicBezTo>
                      <a:pt x="210" y="87"/>
                      <a:pt x="257" y="66"/>
                      <a:pt x="291" y="32"/>
                    </a:cubicBezTo>
                    <a:cubicBezTo>
                      <a:pt x="300" y="22"/>
                      <a:pt x="309" y="12"/>
                      <a:pt x="316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66327E">
                      <a:alpha val="29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buClr>
                    <a:srgbClr val="000000"/>
                  </a:buClr>
                  <a:buFont typeface="Arial" charset="0"/>
                  <a:buNone/>
                </a:pPr>
                <a:endParaRPr lang="en-US" dirty="0">
                  <a:solidFill>
                    <a:srgbClr val="000000"/>
                  </a:solidFill>
                  <a:ea typeface="Arial" charset="0"/>
                  <a:cs typeface="Arial" charset="0"/>
                  <a:sym typeface="Arial" charset="0"/>
                </a:endParaRPr>
              </a:p>
            </p:txBody>
          </p:sp>
        </p:grpSp>
        <p:sp>
          <p:nvSpPr>
            <p:cNvPr id="47122" name="Text Box 26"/>
            <p:cNvSpPr txBox="1">
              <a:spLocks noChangeArrowheads="1"/>
            </p:cNvSpPr>
            <p:nvPr/>
          </p:nvSpPr>
          <p:spPr bwMode="auto">
            <a:xfrm>
              <a:off x="573" y="1284"/>
              <a:ext cx="135" cy="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124" tIns="41061" rIns="82124" bIns="41061" anchor="ctr" anchorCtr="1">
              <a:prstTxWarp prst="textNoShape">
                <a:avLst/>
              </a:prstTxWarp>
              <a:spAutoFit/>
            </a:bodyPr>
            <a:lstStyle/>
            <a:p>
              <a:pPr defTabSz="814388">
                <a:lnSpc>
                  <a:spcPct val="90000"/>
                </a:lnSpc>
                <a:buClr>
                  <a:srgbClr val="B28FDD"/>
                </a:buClr>
                <a:buFont typeface="Arial" charset="0"/>
                <a:buNone/>
              </a:pPr>
              <a:r>
                <a:rPr lang="en-US" sz="4800" b="1" dirty="0" smtClean="0">
                  <a:solidFill>
                    <a:srgbClr val="B28FDD"/>
                  </a:solidFill>
                  <a:ea typeface="ＭＳ Ｐゴシック" charset="-128"/>
                  <a:cs typeface="ＭＳ Ｐゴシック" charset="-128"/>
                  <a:sym typeface="Arial" charset="0"/>
                </a:rPr>
                <a:t>G</a:t>
              </a:r>
              <a:endParaRPr lang="en-US" sz="4800" b="1" dirty="0">
                <a:solidFill>
                  <a:srgbClr val="B28FDD"/>
                </a:solidFill>
                <a:ea typeface="ＭＳ Ｐゴシック" charset="-128"/>
                <a:cs typeface="ＭＳ Ｐゴシック" charset="-128"/>
                <a:sym typeface="Arial" charset="0"/>
              </a:endParaRPr>
            </a:p>
          </p:txBody>
        </p:sp>
      </p:grpSp>
      <p:sp>
        <p:nvSpPr>
          <p:cNvPr id="47117" name="Text Box 54"/>
          <p:cNvSpPr txBox="1">
            <a:spLocks noChangeArrowheads="1"/>
          </p:cNvSpPr>
          <p:nvPr/>
        </p:nvSpPr>
        <p:spPr bwMode="auto">
          <a:xfrm>
            <a:off x="6248400" y="5902325"/>
            <a:ext cx="2428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14F6E">
                <a:alpha val="74998"/>
              </a:srgbClr>
            </a:prst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Clr>
                <a:srgbClr val="FFFFFF"/>
              </a:buClr>
              <a:buFont typeface="Arial" charset="0"/>
              <a:buNone/>
            </a:pPr>
            <a:r>
              <a:rPr lang="en-US" sz="2000" dirty="0">
                <a:solidFill>
                  <a:srgbClr val="FFFFFF"/>
                </a:solidFill>
                <a:ea typeface="Arial" charset="0"/>
                <a:cs typeface="Arial" charset="0"/>
                <a:sym typeface="Arial" charset="0"/>
              </a:rPr>
              <a:t>Meet financial goals</a:t>
            </a:r>
          </a:p>
        </p:txBody>
      </p:sp>
      <p:sp>
        <p:nvSpPr>
          <p:cNvPr id="47118" name="Text Box 55"/>
          <p:cNvSpPr txBox="1">
            <a:spLocks noChangeArrowheads="1"/>
          </p:cNvSpPr>
          <p:nvPr/>
        </p:nvSpPr>
        <p:spPr bwMode="auto">
          <a:xfrm>
            <a:off x="3070225" y="5902325"/>
            <a:ext cx="3252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14F6E">
                <a:alpha val="74998"/>
              </a:srgbClr>
            </a:prst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Clr>
                <a:srgbClr val="FFFFFF"/>
              </a:buClr>
              <a:buFont typeface="Arial" charset="0"/>
              <a:buNone/>
            </a:pPr>
            <a:r>
              <a:rPr lang="en-US" sz="2000" dirty="0">
                <a:solidFill>
                  <a:srgbClr val="FFFFFF"/>
                </a:solidFill>
                <a:ea typeface="Arial" charset="0"/>
                <a:cs typeface="Arial" charset="0"/>
                <a:sym typeface="Arial" charset="0"/>
              </a:rPr>
              <a:t>Achieve #1 Market Share +</a:t>
            </a:r>
          </a:p>
        </p:txBody>
      </p:sp>
      <p:sp>
        <p:nvSpPr>
          <p:cNvPr id="47119" name="Text Box 56"/>
          <p:cNvSpPr txBox="1">
            <a:spLocks noChangeArrowheads="1"/>
          </p:cNvSpPr>
          <p:nvPr/>
        </p:nvSpPr>
        <p:spPr bwMode="auto">
          <a:xfrm>
            <a:off x="1479550" y="5902325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14F6E">
                <a:alpha val="74998"/>
              </a:srgbClr>
            </a:prst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Clr>
                <a:srgbClr val="FFFFFF"/>
              </a:buClr>
              <a:buFont typeface="Arial" charset="0"/>
              <a:buNone/>
            </a:pPr>
            <a:r>
              <a:rPr lang="en-US" sz="2000" b="1" dirty="0">
                <a:solidFill>
                  <a:srgbClr val="FFFFFF"/>
                </a:solidFill>
                <a:ea typeface="Arial" charset="0"/>
                <a:cs typeface="Arial" charset="0"/>
                <a:sym typeface="Arial" charset="0"/>
              </a:rPr>
              <a:t>Results</a:t>
            </a:r>
          </a:p>
        </p:txBody>
      </p:sp>
      <p:sp>
        <p:nvSpPr>
          <p:cNvPr id="47120" name="Rectangle 57"/>
          <p:cNvSpPr>
            <a:spLocks noChangeArrowheads="1"/>
          </p:cNvSpPr>
          <p:nvPr/>
        </p:nvSpPr>
        <p:spPr bwMode="auto">
          <a:xfrm>
            <a:off x="2598738" y="5810250"/>
            <a:ext cx="409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14F6E">
                <a:alpha val="74998"/>
              </a:srgbClr>
            </a:prst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Clr>
                <a:srgbClr val="FFFFFF"/>
              </a:buClr>
              <a:buFont typeface="Arial" charset="0"/>
              <a:buNone/>
            </a:pPr>
            <a:r>
              <a:rPr lang="en-US" sz="3200" b="1" dirty="0">
                <a:solidFill>
                  <a:srgbClr val="FFFFFF"/>
                </a:solidFill>
                <a:ea typeface="Arial" charset="0"/>
                <a:cs typeface="Arial" charset="0"/>
                <a:sym typeface="Wingdings" charset="2"/>
              </a:rPr>
              <a:t></a:t>
            </a:r>
          </a:p>
        </p:txBody>
      </p: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1447800" y="4211634"/>
            <a:ext cx="7162800" cy="822325"/>
            <a:chOff x="922" y="3068"/>
            <a:chExt cx="2238" cy="518"/>
          </a:xfrm>
        </p:grpSpPr>
        <p:grpSp>
          <p:nvGrpSpPr>
            <p:cNvPr id="58" name="AutoShape 7"/>
            <p:cNvGrpSpPr>
              <a:grpSpLocks/>
            </p:cNvGrpSpPr>
            <p:nvPr/>
          </p:nvGrpSpPr>
          <p:grpSpPr bwMode="auto">
            <a:xfrm>
              <a:off x="2062" y="3068"/>
              <a:ext cx="1098" cy="518"/>
              <a:chOff x="2062" y="3068"/>
              <a:chExt cx="1098" cy="518"/>
            </a:xfrm>
          </p:grpSpPr>
          <p:pic>
            <p:nvPicPr>
              <p:cNvPr id="68" name="AutoShape 7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2062" y="3068"/>
                <a:ext cx="1098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2075" y="3079"/>
                <a:ext cx="1079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3025" tIns="91440" rIns="73025" bIns="91440" anchor="ctr" anchorCtr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FFFFFF"/>
                  </a:buClr>
                  <a:buFont typeface="Arial" charset="0"/>
                  <a:buNone/>
                </a:pPr>
                <a:r>
                  <a:rPr lang="en-US" sz="2000" b="1" dirty="0" smtClean="0">
                    <a:solidFill>
                      <a:srgbClr val="FFFFFF"/>
                    </a:solidFill>
                    <a:sym typeface="Arial" charset="0"/>
                  </a:rPr>
                  <a:t>Power Management</a:t>
                </a:r>
                <a:endParaRPr lang="en-US" sz="2000" b="1" dirty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  <a:sym typeface="Arial" charset="0"/>
                </a:endParaRPr>
              </a:p>
            </p:txBody>
          </p:sp>
        </p:grpSp>
        <p:grpSp>
          <p:nvGrpSpPr>
            <p:cNvPr id="61" name="AutoShape 7"/>
            <p:cNvGrpSpPr>
              <a:grpSpLocks/>
            </p:cNvGrpSpPr>
            <p:nvPr/>
          </p:nvGrpSpPr>
          <p:grpSpPr bwMode="auto">
            <a:xfrm>
              <a:off x="922" y="3068"/>
              <a:ext cx="1098" cy="518"/>
              <a:chOff x="922" y="3068"/>
              <a:chExt cx="1098" cy="518"/>
            </a:xfrm>
          </p:grpSpPr>
          <p:pic>
            <p:nvPicPr>
              <p:cNvPr id="62" name="AutoShape 7"/>
              <p:cNvPicPr>
                <a:picLocks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922" y="3068"/>
                <a:ext cx="1098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" name="Text Box 55"/>
              <p:cNvSpPr txBox="1">
                <a:spLocks noChangeArrowheads="1"/>
              </p:cNvSpPr>
              <p:nvPr/>
            </p:nvSpPr>
            <p:spPr bwMode="auto">
              <a:xfrm>
                <a:off x="935" y="3079"/>
                <a:ext cx="1078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3025" tIns="91440" rIns="73025" bIns="91440" anchor="ctr" anchorCtr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FFFFFF"/>
                  </a:buClr>
                  <a:buFont typeface="Arial" charset="0"/>
                  <a:buNone/>
                </a:pPr>
                <a:r>
                  <a:rPr lang="en-US" sz="2000" b="1" dirty="0" smtClean="0">
                    <a:solidFill>
                      <a:srgbClr val="FFFFFF"/>
                    </a:solidFill>
                    <a:ea typeface="ＭＳ Ｐゴシック" charset="-128"/>
                    <a:cs typeface="ＭＳ Ｐゴシック" charset="-128"/>
                    <a:sym typeface="Arial" charset="0"/>
                  </a:rPr>
                  <a:t>Physical Safety on Campus</a:t>
                </a:r>
                <a:endParaRPr lang="en-US" sz="2000" b="1" dirty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  <a:sym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94063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3DE37-D9C5-4B5E-828B-1CC31BE39853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785238"/>
              </p:ext>
            </p:extLst>
          </p:nvPr>
        </p:nvGraphicFramePr>
        <p:xfrm>
          <a:off x="762000" y="1371600"/>
          <a:ext cx="7940676" cy="5151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70338"/>
                <a:gridCol w="3970338"/>
              </a:tblGrid>
              <a:tr h="33528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Goals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Requirements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G1. Improve Student</a:t>
                      </a:r>
                      <a:r>
                        <a:rPr lang="en-US" sz="1400" b="0" baseline="0" dirty="0" smtClean="0"/>
                        <a:t> Satisfaction by 10%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R1.1 Seamless Network</a:t>
                      </a:r>
                      <a:r>
                        <a:rPr lang="en-US" sz="1400" b="0" baseline="0" dirty="0" smtClean="0"/>
                        <a:t> (wired + </a:t>
                      </a:r>
                      <a:r>
                        <a:rPr lang="en-US" sz="1400" b="0" baseline="0" dirty="0" err="1" smtClean="0"/>
                        <a:t>wifi</a:t>
                      </a:r>
                      <a:r>
                        <a:rPr lang="en-US" sz="1400" b="0" baseline="0" dirty="0" smtClean="0"/>
                        <a:t>)</a:t>
                      </a:r>
                      <a:endParaRPr lang="en-US" sz="1400" b="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R1.2 Physical Safety on Campus</a:t>
                      </a:r>
                      <a:endParaRPr lang="en-US" sz="14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R1.3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Digital Signage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G2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Operational Efficiency by 2%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R2.1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Power/Energy Management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R2.2 Virtualization of IT services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R2.3 Digital Signage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R2.4 Video Communication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G3. Research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by 8%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CC"/>
                          </a:solidFill>
                        </a:rPr>
                        <a:t>R3.1 Video Communication</a:t>
                      </a:r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997300"/>
                          </a:solidFill>
                        </a:rPr>
                        <a:t>R3.2 Virtualized</a:t>
                      </a:r>
                      <a:r>
                        <a:rPr lang="en-US" sz="1400" baseline="0" dirty="0" smtClean="0">
                          <a:solidFill>
                            <a:srgbClr val="997300"/>
                          </a:solidFill>
                        </a:rPr>
                        <a:t> IT services (shared)</a:t>
                      </a:r>
                      <a:endParaRPr lang="en-US" sz="1400" dirty="0">
                        <a:solidFill>
                          <a:srgbClr val="997300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FFFFFF"/>
              </a:buClr>
            </a:pPr>
            <a:r>
              <a:rPr lang="en-US" dirty="0" smtClean="0">
                <a:ea typeface="ＭＳ Ｐゴシック" charset="-128"/>
                <a:cs typeface="ＭＳ Ｐゴシック" charset="-128"/>
                <a:sym typeface="Arial" charset="0"/>
              </a:rPr>
              <a:t>Mapping Requirements to Goals</a:t>
            </a:r>
            <a:endParaRPr lang="en-US" dirty="0">
              <a:ea typeface="ＭＳ Ｐゴシック" charset="-128"/>
              <a:cs typeface="ＭＳ Ｐゴシック" charset="-128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Students: Strategies and 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4AF325-A626-4516-85F7-767D4A7C54B7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5" name="Picture 4" descr="Screen shot 2011-08-11 at 8.20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4325288" cy="48804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1676400"/>
            <a:ext cx="3124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“Ensuring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learning and teaching environment </a:t>
            </a:r>
            <a:r>
              <a:rPr lang="en-US" dirty="0"/>
              <a:t>that provides students with an outstanding learning experience through excellent teaching and exposure to research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Providing a </a:t>
            </a:r>
            <a:r>
              <a:rPr lang="en-US" dirty="0">
                <a:solidFill>
                  <a:srgbClr val="FF0000"/>
                </a:solidFill>
              </a:rPr>
              <a:t>contemporary and engaging </a:t>
            </a:r>
            <a:r>
              <a:rPr lang="en-US" dirty="0"/>
              <a:t>campus environment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CC"/>
                </a:solidFill>
              </a:rPr>
              <a:t>What (networking) capabilities might be required?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11853</TotalTime>
  <Words>363</Words>
  <Application>Microsoft Macintosh PowerPoint</Application>
  <PresentationFormat>On-screen Show (4:3)</PresentationFormat>
  <Paragraphs>99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Edge</vt:lpstr>
      <vt:lpstr>Project Topic: University Campus network</vt:lpstr>
      <vt:lpstr>Business Model Canvas</vt:lpstr>
      <vt:lpstr>UNSW Aspirations, Objective and Strategies </vt:lpstr>
      <vt:lpstr>University Example</vt:lpstr>
      <vt:lpstr>PowerPoint Presentation</vt:lpstr>
      <vt:lpstr>Students: Strategies and Objectives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INFOCOM09-Talk</dc:title>
  <dc:creator>admin</dc:creator>
  <cp:lastModifiedBy>Vijay Sivaraman</cp:lastModifiedBy>
  <cp:revision>1731</cp:revision>
  <dcterms:created xsi:type="dcterms:W3CDTF">2008-04-11T04:05:50Z</dcterms:created>
  <dcterms:modified xsi:type="dcterms:W3CDTF">2016-08-30T07:40:15Z</dcterms:modified>
</cp:coreProperties>
</file>