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Lst>
  <p:notesMasterIdLst>
    <p:notesMasterId r:id="rId12"/>
  </p:notesMasterIdLst>
  <p:sldIdLst>
    <p:sldId id="389" r:id="rId3"/>
    <p:sldId id="440" r:id="rId4"/>
    <p:sldId id="424" r:id="rId5"/>
    <p:sldId id="443" r:id="rId6"/>
    <p:sldId id="444" r:id="rId7"/>
    <p:sldId id="438" r:id="rId8"/>
    <p:sldId id="439" r:id="rId9"/>
    <p:sldId id="437" r:id="rId10"/>
    <p:sldId id="441" r:id="rId11"/>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59">
          <p15:clr>
            <a:srgbClr val="A4A3A4"/>
          </p15:clr>
        </p15:guide>
        <p15:guide id="2" pos="2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CC"/>
    <a:srgbClr val="008000"/>
    <a:srgbClr val="C5F97F"/>
    <a:srgbClr val="D1F0FF"/>
    <a:srgbClr val="D2E4FE"/>
    <a:srgbClr val="FF33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87857" autoAdjust="0"/>
  </p:normalViewPr>
  <p:slideViewPr>
    <p:cSldViewPr>
      <p:cViewPr varScale="1">
        <p:scale>
          <a:sx n="82" d="100"/>
          <a:sy n="82" d="100"/>
        </p:scale>
        <p:origin x="1023" y="51"/>
      </p:cViewPr>
      <p:guideLst>
        <p:guide orient="horz" pos="2159"/>
        <p:guide pos="2736"/>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defTabSz="990600">
              <a:spcBef>
                <a:spcPct val="0"/>
              </a:spcBef>
              <a:buClrTx/>
              <a:buSzTx/>
              <a:buFontTx/>
              <a:buNone/>
              <a:defRPr sz="1300">
                <a:latin typeface="Arial" panose="020B0604020202020204" pitchFamily="34" charset="0"/>
                <a:cs typeface="+mn-cs"/>
              </a:defRPr>
            </a:lvl1pPr>
          </a:lstStyle>
          <a:p>
            <a:pPr>
              <a:defRPr/>
            </a:pPr>
            <a:endParaRPr lang="en-US" dirty="0"/>
          </a:p>
        </p:txBody>
      </p:sp>
      <p:sp>
        <p:nvSpPr>
          <p:cNvPr id="3075"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a:spcBef>
                <a:spcPct val="0"/>
              </a:spcBef>
              <a:buClrTx/>
              <a:buSzTx/>
              <a:buFontTx/>
              <a:buNone/>
              <a:defRPr sz="1300">
                <a:latin typeface="Arial" panose="020B0604020202020204" pitchFamily="34" charset="0"/>
                <a:cs typeface="+mn-cs"/>
              </a:defRPr>
            </a:lvl1pPr>
          </a:lstStyle>
          <a:p>
            <a:pPr>
              <a:defRPr/>
            </a:pPr>
            <a:endParaRPr lang="en-US" dirty="0"/>
          </a:p>
        </p:txBody>
      </p:sp>
      <p:sp>
        <p:nvSpPr>
          <p:cNvPr id="3994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ln>
        </p:spPr>
      </p:sp>
      <p:sp>
        <p:nvSpPr>
          <p:cNvPr id="3077"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algn="l" defTabSz="990600">
              <a:spcBef>
                <a:spcPct val="0"/>
              </a:spcBef>
              <a:buClrTx/>
              <a:buSzTx/>
              <a:buFontTx/>
              <a:buNone/>
              <a:defRPr sz="1300">
                <a:latin typeface="Arial" panose="020B0604020202020204" pitchFamily="34" charset="0"/>
                <a:cs typeface="+mn-cs"/>
              </a:defRPr>
            </a:lvl1pPr>
          </a:lstStyle>
          <a:p>
            <a:pPr>
              <a:defRPr/>
            </a:pPr>
            <a:endParaRPr lang="en-US" dirty="0"/>
          </a:p>
        </p:txBody>
      </p:sp>
      <p:sp>
        <p:nvSpPr>
          <p:cNvPr id="3079"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a:spcBef>
                <a:spcPct val="0"/>
              </a:spcBef>
              <a:buClrTx/>
              <a:buSzTx/>
              <a:buFontTx/>
              <a:buNone/>
              <a:defRPr sz="1300">
                <a:latin typeface="Arial" panose="020B0604020202020204" pitchFamily="34" charset="0"/>
                <a:cs typeface="+mn-cs"/>
              </a:defRPr>
            </a:lvl1pPr>
          </a:lstStyle>
          <a:p>
            <a:pPr>
              <a:defRPr/>
            </a:pPr>
            <a:fld id="{54601C2D-6974-4166-A4E4-8E68C33B55F9}" type="slidenum">
              <a:rPr lang="en-US"/>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4E6CF1A-E888-4A07-B96A-456D0CF6948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dirty="0"/>
              <a:t>From: </a:t>
            </a:r>
          </a:p>
        </p:txBody>
      </p:sp>
      <p:sp>
        <p:nvSpPr>
          <p:cNvPr id="4" name="Slide Number Placeholder 3"/>
          <p:cNvSpPr>
            <a:spLocks noGrp="1"/>
          </p:cNvSpPr>
          <p:nvPr>
            <p:ph type="sldNum" sz="quarter" idx="10"/>
          </p:nvPr>
        </p:nvSpPr>
        <p:spPr/>
        <p:txBody>
          <a:bodyPr/>
          <a:lstStyle/>
          <a:p>
            <a:pPr>
              <a:defRPr/>
            </a:pPr>
            <a:fld id="{54601C2D-6974-4166-A4E4-8E68C33B55F9}" type="slidenum">
              <a:rPr lang="en-US" smtClean="0"/>
              <a:t>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ln>
        </p:spPr>
        <p:txBody>
          <a:bodyPr/>
          <a:lstStyle/>
          <a:p>
            <a:pPr algn="r">
              <a:spcBef>
                <a:spcPct val="20000"/>
              </a:spcBef>
              <a:buClr>
                <a:schemeClr val="bg1"/>
              </a:buClr>
              <a:buSzPct val="100000"/>
              <a:buFont typeface="Wingdings" panose="05000000000000000000" pitchFamily="2" charset="2"/>
              <a:buChar char="•"/>
              <a:defRPr/>
            </a:pPr>
            <a:endParaRPr lang="en-US" dirty="0">
              <a:latin typeface="Arial" panose="020B0604020202020204" pitchFamily="34" charset="0"/>
              <a:cs typeface="+mn-cs"/>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ln>
          <a:effectLst/>
        </p:spPr>
        <p:txBody>
          <a:bodyPr/>
          <a:lstStyle/>
          <a:p>
            <a:pPr algn="r">
              <a:spcBef>
                <a:spcPct val="20000"/>
              </a:spcBef>
              <a:buClr>
                <a:schemeClr val="bg1"/>
              </a:buClr>
              <a:buSzPct val="100000"/>
              <a:buFont typeface="Wingdings" panose="05000000000000000000" pitchFamily="2" charset="2"/>
              <a:buChar char="•"/>
              <a:defRPr/>
            </a:pPr>
            <a:endParaRPr lang="en-US" dirty="0">
              <a:latin typeface="Arial" panose="020B0604020202020204" pitchFamily="34" charset="0"/>
              <a:cs typeface="+mn-cs"/>
            </a:endParaRPr>
          </a:p>
        </p:txBody>
      </p:sp>
      <p:sp>
        <p:nvSpPr>
          <p:cNvPr id="21506"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21507"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endParaRPr lang="en-US" altLang="en-US" dirty="0"/>
          </a:p>
        </p:txBody>
      </p:sp>
      <p:sp>
        <p:nvSpPr>
          <p:cNvPr id="7" name="Rectangle 5"/>
          <p:cNvSpPr>
            <a:spLocks noGrp="1" noChangeArrowheads="1"/>
          </p:cNvSpPr>
          <p:nvPr>
            <p:ph type="ftr" sz="quarter" idx="11"/>
          </p:nvPr>
        </p:nvSpPr>
        <p:spPr bwMode="auto">
          <a:xfrm>
            <a:off x="3124200" y="6243638"/>
            <a:ext cx="2895600" cy="457200"/>
          </a:xfrm>
          <a:prstGeom prst="rect">
            <a:avLst/>
          </a:prstGeom>
          <a:ln>
            <a:miter lim="800000"/>
          </a:ln>
        </p:spPr>
        <p:txBody>
          <a:bodyPr vert="horz" wrap="square" lIns="91440" tIns="45720" rIns="91440" bIns="45720" numCol="1" anchor="b" anchorCtr="0" compatLnSpc="1"/>
          <a:lstStyle>
            <a:lvl1pPr algn="ctr">
              <a:spcBef>
                <a:spcPct val="0"/>
              </a:spcBef>
              <a:buClrTx/>
              <a:buSzTx/>
              <a:buFontTx/>
              <a:buNone/>
              <a:defRPr sz="1200">
                <a:latin typeface="+mj-lt"/>
                <a:cs typeface="+mn-cs"/>
              </a:defRPr>
            </a:lvl1pPr>
          </a:lstStyle>
          <a:p>
            <a:pPr>
              <a:defRPr/>
            </a:pPr>
            <a:endParaRPr lang="en-US" altLang="en-US" dirty="0"/>
          </a:p>
        </p:txBody>
      </p:sp>
      <p:sp>
        <p:nvSpPr>
          <p:cNvPr id="8" name="Rectangle 6"/>
          <p:cNvSpPr>
            <a:spLocks noGrp="1" noChangeArrowheads="1"/>
          </p:cNvSpPr>
          <p:nvPr>
            <p:ph type="sldNum" sz="quarter" idx="12"/>
          </p:nvPr>
        </p:nvSpPr>
        <p:spPr>
          <a:xfrm>
            <a:off x="6553200" y="6243638"/>
            <a:ext cx="2133600" cy="457200"/>
          </a:xfrm>
        </p:spPr>
        <p:txBody>
          <a:bodyPr/>
          <a:lstStyle>
            <a:lvl1pPr>
              <a:defRPr/>
            </a:lvl1pPr>
          </a:lstStyle>
          <a:p>
            <a:pPr>
              <a:defRPr/>
            </a:pPr>
            <a:fld id="{3A4CCC85-DADB-4936-A542-710C56EE40C5}" type="slidenum">
              <a:rPr lang="en-US" altLang="en-US"/>
              <a:t>‹#›</a:t>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ltLang="en-US" dirty="0"/>
          </a:p>
        </p:txBody>
      </p:sp>
      <p:sp>
        <p:nvSpPr>
          <p:cNvPr id="5" name="Rectangle 6"/>
          <p:cNvSpPr>
            <a:spLocks noGrp="1" noChangeArrowheads="1"/>
          </p:cNvSpPr>
          <p:nvPr>
            <p:ph type="sldNum" sz="quarter" idx="11"/>
          </p:nvPr>
        </p:nvSpPr>
        <p:spPr/>
        <p:txBody>
          <a:bodyPr/>
          <a:lstStyle>
            <a:lvl1pPr>
              <a:defRPr/>
            </a:lvl1pPr>
          </a:lstStyle>
          <a:p>
            <a:pPr>
              <a:defRPr/>
            </a:pPr>
            <a:fld id="{E5BAC4ED-01C1-4251-A6F2-2485570E36E9}" type="slidenum">
              <a:rPr lang="en-US" altLang="en-US"/>
              <a:t>‹#›</a:t>
            </a:fld>
            <a:endParaRPr lang="en-US"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ltLang="en-US" dirty="0"/>
          </a:p>
        </p:txBody>
      </p:sp>
      <p:sp>
        <p:nvSpPr>
          <p:cNvPr id="5" name="Rectangle 6"/>
          <p:cNvSpPr>
            <a:spLocks noGrp="1" noChangeArrowheads="1"/>
          </p:cNvSpPr>
          <p:nvPr>
            <p:ph type="sldNum" sz="quarter" idx="11"/>
          </p:nvPr>
        </p:nvSpPr>
        <p:spPr/>
        <p:txBody>
          <a:bodyPr/>
          <a:lstStyle>
            <a:lvl1pPr>
              <a:defRPr/>
            </a:lvl1pPr>
          </a:lstStyle>
          <a:p>
            <a:pPr>
              <a:defRPr/>
            </a:pPr>
            <a:fld id="{F2EFAE91-5711-4E9D-BB0E-F8FDDD9D08DD}" type="slidenum">
              <a:rPr lang="en-US" altLang="en-US"/>
              <a:t>‹#›</a:t>
            </a:fld>
            <a:endParaRPr lang="en-US"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ltLang="en-US" dirty="0"/>
          </a:p>
        </p:txBody>
      </p:sp>
      <p:sp>
        <p:nvSpPr>
          <p:cNvPr id="6" name="Rectangle 6"/>
          <p:cNvSpPr>
            <a:spLocks noGrp="1" noChangeArrowheads="1"/>
          </p:cNvSpPr>
          <p:nvPr>
            <p:ph type="sldNum" sz="quarter" idx="11"/>
          </p:nvPr>
        </p:nvSpPr>
        <p:spPr/>
        <p:txBody>
          <a:bodyPr/>
          <a:lstStyle>
            <a:lvl1pPr>
              <a:defRPr/>
            </a:lvl1pPr>
          </a:lstStyle>
          <a:p>
            <a:pPr>
              <a:defRPr/>
            </a:pPr>
            <a:fld id="{A3A4B959-E1FD-4BA1-B90B-1EEF3C74FF45}" type="slidenum">
              <a:rPr lang="en-US" altLang="en-US"/>
              <a:t>‹#›</a:t>
            </a:fld>
            <a:endParaRPr lang="en-US"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09" indent="0" algn="ctr">
              <a:buNone/>
              <a:defRPr>
                <a:solidFill>
                  <a:schemeClr val="tx1">
                    <a:tint val="75000"/>
                  </a:schemeClr>
                </a:solidFill>
              </a:defRPr>
            </a:lvl2pPr>
            <a:lvl3pPr marL="685617" indent="0" algn="ctr">
              <a:buNone/>
              <a:defRPr>
                <a:solidFill>
                  <a:schemeClr val="tx1">
                    <a:tint val="75000"/>
                  </a:schemeClr>
                </a:solidFill>
              </a:defRPr>
            </a:lvl3pPr>
            <a:lvl4pPr marL="1028426" indent="0" algn="ctr">
              <a:buNone/>
              <a:defRPr>
                <a:solidFill>
                  <a:schemeClr val="tx1">
                    <a:tint val="75000"/>
                  </a:schemeClr>
                </a:solidFill>
              </a:defRPr>
            </a:lvl4pPr>
            <a:lvl5pPr marL="1371234" indent="0" algn="ctr">
              <a:buNone/>
              <a:defRPr>
                <a:solidFill>
                  <a:schemeClr val="tx1">
                    <a:tint val="75000"/>
                  </a:schemeClr>
                </a:solidFill>
              </a:defRPr>
            </a:lvl5pPr>
            <a:lvl6pPr marL="1714043" indent="0" algn="ctr">
              <a:buNone/>
              <a:defRPr>
                <a:solidFill>
                  <a:schemeClr val="tx1">
                    <a:tint val="75000"/>
                  </a:schemeClr>
                </a:solidFill>
              </a:defRPr>
            </a:lvl6pPr>
            <a:lvl7pPr marL="2056851" indent="0" algn="ctr">
              <a:buNone/>
              <a:defRPr>
                <a:solidFill>
                  <a:schemeClr val="tx1">
                    <a:tint val="75000"/>
                  </a:schemeClr>
                </a:solidFill>
              </a:defRPr>
            </a:lvl7pPr>
            <a:lvl8pPr marL="2399660" indent="0" algn="ctr">
              <a:buNone/>
              <a:defRPr>
                <a:solidFill>
                  <a:schemeClr val="tx1">
                    <a:tint val="75000"/>
                  </a:schemeClr>
                </a:solidFill>
              </a:defRPr>
            </a:lvl8pPr>
            <a:lvl9pPr marL="274246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D4B1069-3899-470A-8AB1-734237277644}" type="datetimeFigureOut">
              <a:rPr lang="zh-CN" altLang="en-US" smtClean="0"/>
              <a:t>2021/3/28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8C7957-89EC-4DC7-A1B9-6F0B3159CBFA}" type="slidenum">
              <a:rPr lang="zh-CN" altLang="en-US" smtClean="0"/>
              <a:t>‹#›</a:t>
            </a:fld>
            <a:endParaRPr lang="zh-CN" altLang="en-US"/>
          </a:p>
        </p:txBody>
      </p:sp>
    </p:spTree>
    <p:extLst>
      <p:ext uri="{BB962C8B-B14F-4D97-AF65-F5344CB8AC3E}">
        <p14:creationId xmlns:p14="http://schemas.microsoft.com/office/powerpoint/2010/main" val="109687140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4B1069-3899-470A-8AB1-734237277644}" type="datetimeFigureOut">
              <a:rPr lang="zh-CN" altLang="en-US" smtClean="0"/>
              <a:t>2021/3/28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8C7957-89EC-4DC7-A1B9-6F0B3159CBFA}" type="slidenum">
              <a:rPr lang="zh-CN" altLang="en-US" smtClean="0"/>
              <a:t>‹#›</a:t>
            </a:fld>
            <a:endParaRPr lang="zh-CN" altLang="en-US"/>
          </a:p>
        </p:txBody>
      </p:sp>
    </p:spTree>
    <p:extLst>
      <p:ext uri="{BB962C8B-B14F-4D97-AF65-F5344CB8AC3E}">
        <p14:creationId xmlns:p14="http://schemas.microsoft.com/office/powerpoint/2010/main" val="102664829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4406902"/>
            <a:ext cx="7772400" cy="1362075"/>
          </a:xfrm>
        </p:spPr>
        <p:txBody>
          <a:bodyPr anchor="t"/>
          <a:lstStyle>
            <a:lvl1pPr algn="l">
              <a:defRPr sz="2999" b="1" cap="all"/>
            </a:lvl1pPr>
          </a:lstStyle>
          <a:p>
            <a:r>
              <a:rPr lang="zh-CN" altLang="en-US"/>
              <a:t>单击此处编辑母版标题样式</a:t>
            </a:r>
          </a:p>
        </p:txBody>
      </p:sp>
      <p:sp>
        <p:nvSpPr>
          <p:cNvPr id="3" name="文本占位符 2"/>
          <p:cNvSpPr>
            <a:spLocks noGrp="1"/>
          </p:cNvSpPr>
          <p:nvPr>
            <p:ph type="body" idx="1"/>
          </p:nvPr>
        </p:nvSpPr>
        <p:spPr>
          <a:xfrm>
            <a:off x="722314" y="2906713"/>
            <a:ext cx="7772400" cy="1500187"/>
          </a:xfrm>
        </p:spPr>
        <p:txBody>
          <a:bodyPr anchor="b"/>
          <a:lstStyle>
            <a:lvl1pPr marL="0" indent="0">
              <a:buNone/>
              <a:defRPr sz="1500">
                <a:solidFill>
                  <a:schemeClr val="tx1">
                    <a:tint val="75000"/>
                  </a:schemeClr>
                </a:solidFill>
              </a:defRPr>
            </a:lvl1pPr>
            <a:lvl2pPr marL="342809" indent="0">
              <a:buNone/>
              <a:defRPr sz="1350">
                <a:solidFill>
                  <a:schemeClr val="tx1">
                    <a:tint val="75000"/>
                  </a:schemeClr>
                </a:solidFill>
              </a:defRPr>
            </a:lvl2pPr>
            <a:lvl3pPr marL="685617" indent="0">
              <a:buNone/>
              <a:defRPr sz="1200">
                <a:solidFill>
                  <a:schemeClr val="tx1">
                    <a:tint val="75000"/>
                  </a:schemeClr>
                </a:solidFill>
              </a:defRPr>
            </a:lvl3pPr>
            <a:lvl4pPr marL="1028426" indent="0">
              <a:buNone/>
              <a:defRPr sz="1050">
                <a:solidFill>
                  <a:schemeClr val="tx1">
                    <a:tint val="75000"/>
                  </a:schemeClr>
                </a:solidFill>
              </a:defRPr>
            </a:lvl4pPr>
            <a:lvl5pPr marL="1371234" indent="0">
              <a:buNone/>
              <a:defRPr sz="1050">
                <a:solidFill>
                  <a:schemeClr val="tx1">
                    <a:tint val="75000"/>
                  </a:schemeClr>
                </a:solidFill>
              </a:defRPr>
            </a:lvl5pPr>
            <a:lvl6pPr marL="1714043" indent="0">
              <a:buNone/>
              <a:defRPr sz="1050">
                <a:solidFill>
                  <a:schemeClr val="tx1">
                    <a:tint val="75000"/>
                  </a:schemeClr>
                </a:solidFill>
              </a:defRPr>
            </a:lvl6pPr>
            <a:lvl7pPr marL="2056851" indent="0">
              <a:buNone/>
              <a:defRPr sz="1050">
                <a:solidFill>
                  <a:schemeClr val="tx1">
                    <a:tint val="75000"/>
                  </a:schemeClr>
                </a:solidFill>
              </a:defRPr>
            </a:lvl7pPr>
            <a:lvl8pPr marL="2399660" indent="0">
              <a:buNone/>
              <a:defRPr sz="1050">
                <a:solidFill>
                  <a:schemeClr val="tx1">
                    <a:tint val="75000"/>
                  </a:schemeClr>
                </a:solidFill>
              </a:defRPr>
            </a:lvl8pPr>
            <a:lvl9pPr marL="2742468" indent="0">
              <a:buNone/>
              <a:defRPr sz="105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D4B1069-3899-470A-8AB1-734237277644}" type="datetimeFigureOut">
              <a:rPr lang="zh-CN" altLang="en-US" smtClean="0"/>
              <a:t>2021/3/28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8C7957-89EC-4DC7-A1B9-6F0B3159CBFA}" type="slidenum">
              <a:rPr lang="zh-CN" altLang="en-US" smtClean="0"/>
              <a:t>‹#›</a:t>
            </a:fld>
            <a:endParaRPr lang="zh-CN" altLang="en-US"/>
          </a:p>
        </p:txBody>
      </p:sp>
    </p:spTree>
    <p:extLst>
      <p:ext uri="{BB962C8B-B14F-4D97-AF65-F5344CB8AC3E}">
        <p14:creationId xmlns:p14="http://schemas.microsoft.com/office/powerpoint/2010/main" val="108135663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2"/>
            <a:ext cx="4038600" cy="4525963"/>
          </a:xfrm>
        </p:spPr>
        <p:txBody>
          <a:bodyPr/>
          <a:lstStyle>
            <a:lvl1pPr>
              <a:defRPr sz="2099"/>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2"/>
            <a:ext cx="4038600" cy="4525963"/>
          </a:xfrm>
        </p:spPr>
        <p:txBody>
          <a:bodyPr/>
          <a:lstStyle>
            <a:lvl1pPr>
              <a:defRPr sz="2099"/>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D4B1069-3899-470A-8AB1-734237277644}" type="datetimeFigureOut">
              <a:rPr lang="zh-CN" altLang="en-US" smtClean="0"/>
              <a:t>2021/3/28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8C7957-89EC-4DC7-A1B9-6F0B3159CBFA}" type="slidenum">
              <a:rPr lang="zh-CN" altLang="en-US" smtClean="0"/>
              <a:t>‹#›</a:t>
            </a:fld>
            <a:endParaRPr lang="zh-CN" altLang="en-US"/>
          </a:p>
        </p:txBody>
      </p:sp>
    </p:spTree>
    <p:extLst>
      <p:ext uri="{BB962C8B-B14F-4D97-AF65-F5344CB8AC3E}">
        <p14:creationId xmlns:p14="http://schemas.microsoft.com/office/powerpoint/2010/main" val="170872930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D4B1069-3899-470A-8AB1-734237277644}" type="datetimeFigureOut">
              <a:rPr lang="zh-CN" altLang="en-US" smtClean="0"/>
              <a:t>2021/3/28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8C7957-89EC-4DC7-A1B9-6F0B3159CBFA}" type="slidenum">
              <a:rPr lang="zh-CN" altLang="en-US" smtClean="0"/>
              <a:t>‹#›</a:t>
            </a:fld>
            <a:endParaRPr lang="zh-CN" altLang="en-US"/>
          </a:p>
        </p:txBody>
      </p:sp>
    </p:spTree>
    <p:extLst>
      <p:ext uri="{BB962C8B-B14F-4D97-AF65-F5344CB8AC3E}">
        <p14:creationId xmlns:p14="http://schemas.microsoft.com/office/powerpoint/2010/main" val="228809375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D4B1069-3899-470A-8AB1-734237277644}" type="datetimeFigureOut">
              <a:rPr lang="zh-CN" altLang="en-US" smtClean="0"/>
              <a:t>2021/3/28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A8C7957-89EC-4DC7-A1B9-6F0B3159CBFA}" type="slidenum">
              <a:rPr lang="zh-CN" altLang="en-US" smtClean="0"/>
              <a:t>‹#›</a:t>
            </a:fld>
            <a:endParaRPr lang="zh-CN" altLang="en-US"/>
          </a:p>
        </p:txBody>
      </p:sp>
    </p:spTree>
    <p:extLst>
      <p:ext uri="{BB962C8B-B14F-4D97-AF65-F5344CB8AC3E}">
        <p14:creationId xmlns:p14="http://schemas.microsoft.com/office/powerpoint/2010/main" val="188337668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4B1069-3899-470A-8AB1-734237277644}" type="datetimeFigureOut">
              <a:rPr lang="zh-CN" altLang="en-US" smtClean="0"/>
              <a:t>2021/3/28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A8C7957-89EC-4DC7-A1B9-6F0B3159CBFA}" type="slidenum">
              <a:rPr lang="zh-CN" altLang="en-US" smtClean="0"/>
              <a:t>‹#›</a:t>
            </a:fld>
            <a:endParaRPr lang="zh-CN" altLang="en-US"/>
          </a:p>
        </p:txBody>
      </p:sp>
    </p:spTree>
    <p:extLst>
      <p:ext uri="{BB962C8B-B14F-4D97-AF65-F5344CB8AC3E}">
        <p14:creationId xmlns:p14="http://schemas.microsoft.com/office/powerpoint/2010/main" val="175574686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ltLang="en-US" dirty="0"/>
          </a:p>
        </p:txBody>
      </p:sp>
      <p:sp>
        <p:nvSpPr>
          <p:cNvPr id="5" name="Rectangle 6"/>
          <p:cNvSpPr>
            <a:spLocks noGrp="1" noChangeArrowheads="1"/>
          </p:cNvSpPr>
          <p:nvPr>
            <p:ph type="sldNum" sz="quarter" idx="11"/>
          </p:nvPr>
        </p:nvSpPr>
        <p:spPr/>
        <p:txBody>
          <a:bodyPr/>
          <a:lstStyle>
            <a:lvl1pPr>
              <a:defRPr/>
            </a:lvl1pPr>
          </a:lstStyle>
          <a:p>
            <a:pPr>
              <a:defRPr/>
            </a:pPr>
            <a:fld id="{CC4AF325-A626-4516-85F7-767D4A7C54B7}" type="slidenum">
              <a:rPr lang="en-US" altLang="en-US"/>
              <a:t>‹#›</a:t>
            </a:fld>
            <a:endParaRPr lang="en-US" altLang="en-US" dirty="0"/>
          </a:p>
        </p:txBody>
      </p:sp>
      <p:pic>
        <p:nvPicPr>
          <p:cNvPr id="6" name="Picture 4"/>
          <p:cNvPicPr>
            <a:picLocks noChangeAspect="1" noChangeArrowheads="1"/>
          </p:cNvPicPr>
          <p:nvPr userDrawn="1"/>
        </p:nvPicPr>
        <p:blipFill>
          <a:blip r:embed="rId2" cstate="print"/>
          <a:srcRect/>
          <a:stretch>
            <a:fillRect/>
          </a:stretch>
        </p:blipFill>
        <p:spPr bwMode="auto">
          <a:xfrm>
            <a:off x="457200" y="6350000"/>
            <a:ext cx="1066800" cy="355600"/>
          </a:xfrm>
          <a:prstGeom prst="rect">
            <a:avLst/>
          </a:prstGeom>
          <a:noFill/>
          <a:ln w="9525">
            <a:noFill/>
            <a:miter lim="800000"/>
            <a:headEnd/>
            <a:tailEnd/>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2399"/>
            </a:lvl1pPr>
            <a:lvl2pPr>
              <a:defRPr sz="2099"/>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809" indent="0">
              <a:buNone/>
              <a:defRPr sz="900"/>
            </a:lvl2pPr>
            <a:lvl3pPr marL="685617" indent="0">
              <a:buNone/>
              <a:defRPr sz="750"/>
            </a:lvl3pPr>
            <a:lvl4pPr marL="1028426" indent="0">
              <a:buNone/>
              <a:defRPr sz="675"/>
            </a:lvl4pPr>
            <a:lvl5pPr marL="1371234" indent="0">
              <a:buNone/>
              <a:defRPr sz="675"/>
            </a:lvl5pPr>
            <a:lvl6pPr marL="1714043" indent="0">
              <a:buNone/>
              <a:defRPr sz="675"/>
            </a:lvl6pPr>
            <a:lvl7pPr marL="2056851" indent="0">
              <a:buNone/>
              <a:defRPr sz="675"/>
            </a:lvl7pPr>
            <a:lvl8pPr marL="2399660" indent="0">
              <a:buNone/>
              <a:defRPr sz="675"/>
            </a:lvl8pPr>
            <a:lvl9pPr marL="2742468"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D4B1069-3899-470A-8AB1-734237277644}" type="datetimeFigureOut">
              <a:rPr lang="zh-CN" altLang="en-US" smtClean="0"/>
              <a:t>2021/3/28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8C7957-89EC-4DC7-A1B9-6F0B3159CBFA}" type="slidenum">
              <a:rPr lang="zh-CN" altLang="en-US" smtClean="0"/>
              <a:t>‹#›</a:t>
            </a:fld>
            <a:endParaRPr lang="zh-CN" altLang="en-US"/>
          </a:p>
        </p:txBody>
      </p:sp>
    </p:spTree>
    <p:extLst>
      <p:ext uri="{BB962C8B-B14F-4D97-AF65-F5344CB8AC3E}">
        <p14:creationId xmlns:p14="http://schemas.microsoft.com/office/powerpoint/2010/main" val="125153155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9"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9" y="612775"/>
            <a:ext cx="5486400" cy="4114800"/>
          </a:xfrm>
        </p:spPr>
        <p:txBody>
          <a:bodyPr/>
          <a:lstStyle>
            <a:lvl1pPr marL="0" indent="0">
              <a:buNone/>
              <a:defRPr sz="2399"/>
            </a:lvl1pPr>
            <a:lvl2pPr marL="342809" indent="0">
              <a:buNone/>
              <a:defRPr sz="2099"/>
            </a:lvl2pPr>
            <a:lvl3pPr marL="685617" indent="0">
              <a:buNone/>
              <a:defRPr sz="1800"/>
            </a:lvl3pPr>
            <a:lvl4pPr marL="1028426" indent="0">
              <a:buNone/>
              <a:defRPr sz="1500"/>
            </a:lvl4pPr>
            <a:lvl5pPr marL="1371234" indent="0">
              <a:buNone/>
              <a:defRPr sz="1500"/>
            </a:lvl5pPr>
            <a:lvl6pPr marL="1714043" indent="0">
              <a:buNone/>
              <a:defRPr sz="1500"/>
            </a:lvl6pPr>
            <a:lvl7pPr marL="2056851" indent="0">
              <a:buNone/>
              <a:defRPr sz="1500"/>
            </a:lvl7pPr>
            <a:lvl8pPr marL="2399660" indent="0">
              <a:buNone/>
              <a:defRPr sz="1500"/>
            </a:lvl8pPr>
            <a:lvl9pPr marL="2742468" indent="0">
              <a:buNone/>
              <a:defRPr sz="1500"/>
            </a:lvl9pPr>
          </a:lstStyle>
          <a:p>
            <a:endParaRPr lang="zh-CN" altLang="en-US"/>
          </a:p>
        </p:txBody>
      </p:sp>
      <p:sp>
        <p:nvSpPr>
          <p:cNvPr id="4" name="文本占位符 3"/>
          <p:cNvSpPr>
            <a:spLocks noGrp="1"/>
          </p:cNvSpPr>
          <p:nvPr>
            <p:ph type="body" sz="half" idx="2"/>
          </p:nvPr>
        </p:nvSpPr>
        <p:spPr>
          <a:xfrm>
            <a:off x="1792289" y="5367338"/>
            <a:ext cx="5486400" cy="804862"/>
          </a:xfrm>
        </p:spPr>
        <p:txBody>
          <a:bodyPr/>
          <a:lstStyle>
            <a:lvl1pPr marL="0" indent="0">
              <a:buNone/>
              <a:defRPr sz="1050"/>
            </a:lvl1pPr>
            <a:lvl2pPr marL="342809" indent="0">
              <a:buNone/>
              <a:defRPr sz="900"/>
            </a:lvl2pPr>
            <a:lvl3pPr marL="685617" indent="0">
              <a:buNone/>
              <a:defRPr sz="750"/>
            </a:lvl3pPr>
            <a:lvl4pPr marL="1028426" indent="0">
              <a:buNone/>
              <a:defRPr sz="675"/>
            </a:lvl4pPr>
            <a:lvl5pPr marL="1371234" indent="0">
              <a:buNone/>
              <a:defRPr sz="675"/>
            </a:lvl5pPr>
            <a:lvl6pPr marL="1714043" indent="0">
              <a:buNone/>
              <a:defRPr sz="675"/>
            </a:lvl6pPr>
            <a:lvl7pPr marL="2056851" indent="0">
              <a:buNone/>
              <a:defRPr sz="675"/>
            </a:lvl7pPr>
            <a:lvl8pPr marL="2399660" indent="0">
              <a:buNone/>
              <a:defRPr sz="675"/>
            </a:lvl8pPr>
            <a:lvl9pPr marL="2742468"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D4B1069-3899-470A-8AB1-734237277644}" type="datetimeFigureOut">
              <a:rPr lang="zh-CN" altLang="en-US" smtClean="0"/>
              <a:t>2021/3/28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8C7957-89EC-4DC7-A1B9-6F0B3159CBFA}" type="slidenum">
              <a:rPr lang="zh-CN" altLang="en-US" smtClean="0"/>
              <a:t>‹#›</a:t>
            </a:fld>
            <a:endParaRPr lang="zh-CN" altLang="en-US"/>
          </a:p>
        </p:txBody>
      </p:sp>
    </p:spTree>
    <p:extLst>
      <p:ext uri="{BB962C8B-B14F-4D97-AF65-F5344CB8AC3E}">
        <p14:creationId xmlns:p14="http://schemas.microsoft.com/office/powerpoint/2010/main" val="134542043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4B1069-3899-470A-8AB1-734237277644}" type="datetimeFigureOut">
              <a:rPr lang="zh-CN" altLang="en-US" smtClean="0"/>
              <a:t>2021/3/28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8C7957-89EC-4DC7-A1B9-6F0B3159CBFA}" type="slidenum">
              <a:rPr lang="zh-CN" altLang="en-US" smtClean="0"/>
              <a:t>‹#›</a:t>
            </a:fld>
            <a:endParaRPr lang="zh-CN" altLang="en-US"/>
          </a:p>
        </p:txBody>
      </p:sp>
    </p:spTree>
    <p:extLst>
      <p:ext uri="{BB962C8B-B14F-4D97-AF65-F5344CB8AC3E}">
        <p14:creationId xmlns:p14="http://schemas.microsoft.com/office/powerpoint/2010/main" val="63260411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4B1069-3899-470A-8AB1-734237277644}" type="datetimeFigureOut">
              <a:rPr lang="zh-CN" altLang="en-US" smtClean="0"/>
              <a:t>2021/3/28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8C7957-89EC-4DC7-A1B9-6F0B3159CBFA}" type="slidenum">
              <a:rPr lang="zh-CN" altLang="en-US" smtClean="0"/>
              <a:t>‹#›</a:t>
            </a:fld>
            <a:endParaRPr lang="zh-CN" altLang="en-US"/>
          </a:p>
        </p:txBody>
      </p:sp>
    </p:spTree>
    <p:extLst>
      <p:ext uri="{BB962C8B-B14F-4D97-AF65-F5344CB8AC3E}">
        <p14:creationId xmlns:p14="http://schemas.microsoft.com/office/powerpoint/2010/main" val="352120960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4355929"/>
      </p:ext>
    </p:extLst>
  </p:cSld>
  <p:clrMapOvr>
    <a:masterClrMapping/>
  </p:clrMapOvr>
  <p:transition advClick="0" advTm="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altLang="en-US" dirty="0"/>
          </a:p>
        </p:txBody>
      </p:sp>
      <p:sp>
        <p:nvSpPr>
          <p:cNvPr id="5" name="Rectangle 6"/>
          <p:cNvSpPr>
            <a:spLocks noGrp="1" noChangeArrowheads="1"/>
          </p:cNvSpPr>
          <p:nvPr>
            <p:ph type="sldNum" sz="quarter" idx="11"/>
          </p:nvPr>
        </p:nvSpPr>
        <p:spPr/>
        <p:txBody>
          <a:bodyPr/>
          <a:lstStyle>
            <a:lvl1pPr>
              <a:defRPr/>
            </a:lvl1pPr>
          </a:lstStyle>
          <a:p>
            <a:pPr>
              <a:defRPr/>
            </a:pPr>
            <a:fld id="{A5EFB0FE-C92F-428A-BAEF-2C5747839726}" type="slidenum">
              <a:rPr lang="en-US" altLang="en-US"/>
              <a:t>‹#›</a:t>
            </a:fld>
            <a:endParaRPr lang="en-US"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ltLang="en-US" dirty="0"/>
          </a:p>
        </p:txBody>
      </p:sp>
      <p:sp>
        <p:nvSpPr>
          <p:cNvPr id="6" name="Rectangle 6"/>
          <p:cNvSpPr>
            <a:spLocks noGrp="1" noChangeArrowheads="1"/>
          </p:cNvSpPr>
          <p:nvPr>
            <p:ph type="sldNum" sz="quarter" idx="11"/>
          </p:nvPr>
        </p:nvSpPr>
        <p:spPr/>
        <p:txBody>
          <a:bodyPr/>
          <a:lstStyle>
            <a:lvl1pPr>
              <a:defRPr/>
            </a:lvl1pPr>
          </a:lstStyle>
          <a:p>
            <a:pPr>
              <a:defRPr/>
            </a:pPr>
            <a:fld id="{90EA6833-1F8B-4447-9121-D345D27772B8}" type="slidenum">
              <a:rPr lang="en-US" altLang="en-US"/>
              <a:t>‹#›</a:t>
            </a:fld>
            <a:endParaRPr lang="en-US"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pPr>
              <a:defRPr/>
            </a:pPr>
            <a:endParaRPr lang="en-US" altLang="en-US" dirty="0"/>
          </a:p>
        </p:txBody>
      </p:sp>
      <p:sp>
        <p:nvSpPr>
          <p:cNvPr id="8" name="Rectangle 6"/>
          <p:cNvSpPr>
            <a:spLocks noGrp="1" noChangeArrowheads="1"/>
          </p:cNvSpPr>
          <p:nvPr>
            <p:ph type="sldNum" sz="quarter" idx="11"/>
          </p:nvPr>
        </p:nvSpPr>
        <p:spPr/>
        <p:txBody>
          <a:bodyPr/>
          <a:lstStyle>
            <a:lvl1pPr>
              <a:defRPr/>
            </a:lvl1pPr>
          </a:lstStyle>
          <a:p>
            <a:pPr>
              <a:defRPr/>
            </a:pPr>
            <a:fld id="{82CA00F5-7D98-45BB-A770-1263A604522F}" type="slidenum">
              <a:rPr lang="en-US" altLang="en-US"/>
              <a:t>‹#›</a:t>
            </a:fld>
            <a:endParaRPr lang="en-US"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endParaRPr lang="en-US" altLang="en-US" dirty="0"/>
          </a:p>
        </p:txBody>
      </p:sp>
      <p:sp>
        <p:nvSpPr>
          <p:cNvPr id="4" name="Rectangle 6"/>
          <p:cNvSpPr>
            <a:spLocks noGrp="1" noChangeArrowheads="1"/>
          </p:cNvSpPr>
          <p:nvPr>
            <p:ph type="sldNum" sz="quarter" idx="11"/>
          </p:nvPr>
        </p:nvSpPr>
        <p:spPr/>
        <p:txBody>
          <a:bodyPr/>
          <a:lstStyle>
            <a:lvl1pPr>
              <a:defRPr/>
            </a:lvl1pPr>
          </a:lstStyle>
          <a:p>
            <a:pPr>
              <a:defRPr/>
            </a:pPr>
            <a:fld id="{45D9A79B-AD28-438D-B29E-1D53C4AED235}" type="slidenum">
              <a:rPr lang="en-US" altLang="en-US"/>
              <a:t>‹#›</a:t>
            </a:fld>
            <a:endParaRPr lang="en-US"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en-US" dirty="0"/>
          </a:p>
        </p:txBody>
      </p:sp>
      <p:sp>
        <p:nvSpPr>
          <p:cNvPr id="3" name="Rectangle 6"/>
          <p:cNvSpPr>
            <a:spLocks noGrp="1" noChangeArrowheads="1"/>
          </p:cNvSpPr>
          <p:nvPr>
            <p:ph type="sldNum" sz="quarter" idx="11"/>
          </p:nvPr>
        </p:nvSpPr>
        <p:spPr/>
        <p:txBody>
          <a:bodyPr/>
          <a:lstStyle>
            <a:lvl1pPr>
              <a:defRPr/>
            </a:lvl1pPr>
          </a:lstStyle>
          <a:p>
            <a:pPr>
              <a:defRPr/>
            </a:pPr>
            <a:fld id="{2603DE37-D9C5-4B5E-828B-1CC31BE39853}" type="slidenum">
              <a:rPr lang="en-US" altLang="en-US"/>
              <a:t>‹#›</a:t>
            </a:fld>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ltLang="en-US" dirty="0"/>
          </a:p>
        </p:txBody>
      </p:sp>
      <p:sp>
        <p:nvSpPr>
          <p:cNvPr id="6" name="Rectangle 6"/>
          <p:cNvSpPr>
            <a:spLocks noGrp="1" noChangeArrowheads="1"/>
          </p:cNvSpPr>
          <p:nvPr>
            <p:ph type="sldNum" sz="quarter" idx="11"/>
          </p:nvPr>
        </p:nvSpPr>
        <p:spPr/>
        <p:txBody>
          <a:bodyPr/>
          <a:lstStyle>
            <a:lvl1pPr>
              <a:defRPr/>
            </a:lvl1pPr>
          </a:lstStyle>
          <a:p>
            <a:pPr>
              <a:defRPr/>
            </a:pPr>
            <a:fld id="{B935AC64-8380-48A4-B22B-695D554B4F2F}" type="slidenum">
              <a:rPr lang="en-US" altLang="en-US"/>
              <a:t>‹#›</a:t>
            </a:fld>
            <a:endParaRPr lang="en-US"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ltLang="en-US" dirty="0"/>
          </a:p>
        </p:txBody>
      </p:sp>
      <p:sp>
        <p:nvSpPr>
          <p:cNvPr id="6" name="Rectangle 6"/>
          <p:cNvSpPr>
            <a:spLocks noGrp="1" noChangeArrowheads="1"/>
          </p:cNvSpPr>
          <p:nvPr>
            <p:ph type="sldNum" sz="quarter" idx="11"/>
          </p:nvPr>
        </p:nvSpPr>
        <p:spPr/>
        <p:txBody>
          <a:bodyPr/>
          <a:lstStyle>
            <a:lvl1pPr>
              <a:defRPr/>
            </a:lvl1pPr>
          </a:lstStyle>
          <a:p>
            <a:pPr>
              <a:defRPr/>
            </a:pPr>
            <a:fld id="{5066C7B5-2C7E-4399-B19D-B78C63D68396}" type="slidenum">
              <a:rPr lang="en-US" altLang="en-US"/>
              <a:t>‹#›</a:t>
            </a:fld>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microsoft.com/office/2007/relationships/hdphoto" Target="../media/hdphoto1.wdp"/><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7813"/>
            <a:ext cx="8229600" cy="1139825"/>
          </a:xfrm>
          <a:prstGeom prst="rect">
            <a:avLst/>
          </a:prstGeom>
          <a:noFill/>
          <a:ln w="9525">
            <a:noFill/>
            <a:miter lim="800000"/>
          </a:ln>
        </p:spPr>
        <p:txBody>
          <a:bodyPr vert="horz" wrap="square" lIns="91440" tIns="45720" rIns="91440" bIns="45720" numCol="1" anchor="t" anchorCtr="0" compatLnSpc="1"/>
          <a:lstStyle/>
          <a:p>
            <a:pPr lvl="0"/>
            <a:r>
              <a:rPr lang="en-US" altLang="en-US"/>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ln>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484"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l">
              <a:spcBef>
                <a:spcPct val="0"/>
              </a:spcBef>
              <a:buClrTx/>
              <a:buSzTx/>
              <a:buFontTx/>
              <a:buNone/>
              <a:defRPr sz="1200">
                <a:latin typeface="+mj-lt"/>
                <a:cs typeface="+mn-cs"/>
              </a:defRPr>
            </a:lvl1pPr>
          </a:lstStyle>
          <a:p>
            <a:pPr>
              <a:defRPr/>
            </a:pPr>
            <a:endParaRPr lang="en-US" altLang="en-US" dirty="0"/>
          </a:p>
        </p:txBody>
      </p:sp>
      <p:sp>
        <p:nvSpPr>
          <p:cNvPr id="20486" name="Rectangle 6"/>
          <p:cNvSpPr>
            <a:spLocks noGrp="1" noChangeArrowheads="1"/>
          </p:cNvSpPr>
          <p:nvPr>
            <p:ph type="sldNum" sz="quarter" idx="4"/>
          </p:nvPr>
        </p:nvSpPr>
        <p:spPr bwMode="auto">
          <a:xfrm>
            <a:off x="3733800" y="6248400"/>
            <a:ext cx="9144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buClrTx/>
              <a:buSzTx/>
              <a:buFontTx/>
              <a:buNone/>
              <a:defRPr sz="1200">
                <a:latin typeface="+mj-lt"/>
                <a:cs typeface="+mn-cs"/>
              </a:defRPr>
            </a:lvl1pPr>
          </a:lstStyle>
          <a:p>
            <a:pPr>
              <a:defRPr/>
            </a:pPr>
            <a:fld id="{16092C74-DFA0-4D47-9F86-B38A7C6DD0E1}" type="slidenum">
              <a:rPr lang="en-US" altLang="en-US"/>
              <a:t>‹#›</a:t>
            </a:fld>
            <a:endParaRPr lang="en-US" altLang="en-US" dirty="0"/>
          </a:p>
        </p:txBody>
      </p:sp>
      <p:sp>
        <p:nvSpPr>
          <p:cNvPr id="20487"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ln>
        </p:spPr>
        <p:txBody>
          <a:bodyPr/>
          <a:lstStyle/>
          <a:p>
            <a:pPr algn="r">
              <a:spcBef>
                <a:spcPct val="20000"/>
              </a:spcBef>
              <a:buClr>
                <a:schemeClr val="bg1"/>
              </a:buClr>
              <a:buSzPct val="100000"/>
              <a:buFont typeface="Wingdings" panose="05000000000000000000" pitchFamily="2" charset="2"/>
              <a:buChar char="•"/>
              <a:defRPr/>
            </a:pPr>
            <a:endParaRPr lang="en-US" dirty="0">
              <a:latin typeface="Arial" panose="020B0604020202020204" pitchFamily="34" charset="0"/>
              <a:cs typeface="+mn-cs"/>
            </a:endParaRPr>
          </a:p>
        </p:txBody>
      </p:sp>
      <p:sp>
        <p:nvSpPr>
          <p:cNvPr id="20488" name="Line 8"/>
          <p:cNvSpPr>
            <a:spLocks noChangeShapeType="1"/>
          </p:cNvSpPr>
          <p:nvPr/>
        </p:nvSpPr>
        <p:spPr bwMode="auto">
          <a:xfrm>
            <a:off x="457200" y="6172200"/>
            <a:ext cx="8229600" cy="0"/>
          </a:xfrm>
          <a:prstGeom prst="line">
            <a:avLst/>
          </a:prstGeom>
          <a:noFill/>
          <a:ln w="19050">
            <a:solidFill>
              <a:schemeClr val="accent1"/>
            </a:solidFill>
            <a:round/>
          </a:ln>
          <a:effectLst/>
        </p:spPr>
        <p:txBody>
          <a:bodyPr/>
          <a:lstStyle/>
          <a:p>
            <a:pPr algn="r">
              <a:spcBef>
                <a:spcPct val="20000"/>
              </a:spcBef>
              <a:buClr>
                <a:schemeClr val="bg1"/>
              </a:buClr>
              <a:buSzPct val="100000"/>
              <a:buFont typeface="Wingdings" panose="05000000000000000000" pitchFamily="2" charset="2"/>
              <a:buChar char="•"/>
              <a:defRPr/>
            </a:pPr>
            <a:endParaRPr lang="en-US" dirty="0">
              <a:latin typeface="Arial" panose="020B0604020202020204" pitchFamily="34" charset="0"/>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defRPr>
      </a:lvl2pPr>
      <a:lvl3pPr algn="l" rtl="0" eaLnBrk="0" fontAlgn="base" hangingPunct="0">
        <a:spcBef>
          <a:spcPct val="0"/>
        </a:spcBef>
        <a:spcAft>
          <a:spcPct val="0"/>
        </a:spcAft>
        <a:defRPr sz="4200">
          <a:solidFill>
            <a:schemeClr val="tx2"/>
          </a:solidFill>
          <a:latin typeface="Garamond" panose="02020404030301010803" pitchFamily="18" charset="0"/>
        </a:defRPr>
      </a:lvl3pPr>
      <a:lvl4pPr algn="l" rtl="0" eaLnBrk="0" fontAlgn="base" hangingPunct="0">
        <a:spcBef>
          <a:spcPct val="0"/>
        </a:spcBef>
        <a:spcAft>
          <a:spcPct val="0"/>
        </a:spcAft>
        <a:defRPr sz="4200">
          <a:solidFill>
            <a:schemeClr val="tx2"/>
          </a:solidFill>
          <a:latin typeface="Garamond" panose="02020404030301010803" pitchFamily="18" charset="0"/>
        </a:defRPr>
      </a:lvl4pPr>
      <a:lvl5pPr algn="l" rtl="0" eaLnBrk="0" fontAlgn="base" hangingPunct="0">
        <a:spcBef>
          <a:spcPct val="0"/>
        </a:spcBef>
        <a:spcAft>
          <a:spcPct val="0"/>
        </a:spcAft>
        <a:defRPr sz="4200">
          <a:solidFill>
            <a:schemeClr val="tx2"/>
          </a:solidFill>
          <a:latin typeface="Garamond" panose="02020404030301010803" pitchFamily="18" charset="0"/>
        </a:defRPr>
      </a:lvl5pPr>
      <a:lvl6pPr marL="457200" algn="l" rtl="0" fontAlgn="base">
        <a:spcBef>
          <a:spcPct val="0"/>
        </a:spcBef>
        <a:spcAft>
          <a:spcPct val="0"/>
        </a:spcAft>
        <a:defRPr sz="4200">
          <a:solidFill>
            <a:schemeClr val="tx2"/>
          </a:solidFill>
          <a:latin typeface="Garamond" panose="02020404030301010803" pitchFamily="18" charset="0"/>
        </a:defRPr>
      </a:lvl6pPr>
      <a:lvl7pPr marL="914400" algn="l" rtl="0" fontAlgn="base">
        <a:spcBef>
          <a:spcPct val="0"/>
        </a:spcBef>
        <a:spcAft>
          <a:spcPct val="0"/>
        </a:spcAft>
        <a:defRPr sz="4200">
          <a:solidFill>
            <a:schemeClr val="tx2"/>
          </a:solidFill>
          <a:latin typeface="Garamond" panose="02020404030301010803" pitchFamily="18" charset="0"/>
        </a:defRPr>
      </a:lvl7pPr>
      <a:lvl8pPr marL="1371600" algn="l" rtl="0" fontAlgn="base">
        <a:spcBef>
          <a:spcPct val="0"/>
        </a:spcBef>
        <a:spcAft>
          <a:spcPct val="0"/>
        </a:spcAft>
        <a:defRPr sz="4200">
          <a:solidFill>
            <a:schemeClr val="tx2"/>
          </a:solidFill>
          <a:latin typeface="Garamond" panose="02020404030301010803" pitchFamily="18" charset="0"/>
        </a:defRPr>
      </a:lvl8pPr>
      <a:lvl9pPr marL="1828800" algn="l" rtl="0" fontAlgn="base">
        <a:spcBef>
          <a:spcPct val="0"/>
        </a:spcBef>
        <a:spcAft>
          <a:spcPct val="0"/>
        </a:spcAft>
        <a:defRPr sz="4200">
          <a:solidFill>
            <a:schemeClr val="tx2"/>
          </a:solidFill>
          <a:latin typeface="Garamond" panose="02020404030301010803"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extLst>
              <a:ext uri="{BEBA8EAE-BF5A-486C-A8C5-ECC9F3942E4B}">
                <a14:imgProps xmlns:a14="http://schemas.microsoft.com/office/drawing/2010/main">
                  <a14:imgLayer r:embed="rId15">
                    <a14:imgEffect>
                      <a14:brightnessContrast bright="-1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1"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D4B1069-3899-470A-8AB1-734237277644}" type="datetimeFigureOut">
              <a:rPr lang="zh-CN" altLang="en-US" smtClean="0"/>
              <a:t>2021/3/28</a:t>
            </a:fld>
            <a:endParaRPr lang="zh-CN" altLang="en-US"/>
          </a:p>
        </p:txBody>
      </p:sp>
      <p:sp>
        <p:nvSpPr>
          <p:cNvPr id="5" name="页脚占位符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A8C7957-89EC-4DC7-A1B9-6F0B3159CBFA}" type="slidenum">
              <a:rPr lang="zh-CN" altLang="en-US" smtClean="0"/>
              <a:t>‹#›</a:t>
            </a:fld>
            <a:endParaRPr lang="zh-CN" altLang="en-US"/>
          </a:p>
        </p:txBody>
      </p:sp>
    </p:spTree>
    <p:extLst>
      <p:ext uri="{BB962C8B-B14F-4D97-AF65-F5344CB8AC3E}">
        <p14:creationId xmlns:p14="http://schemas.microsoft.com/office/powerpoint/2010/main" val="342585140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ctr" defTabSz="685617" rtl="0" eaLnBrk="1" latinLnBrk="0" hangingPunct="1">
        <a:spcBef>
          <a:spcPct val="0"/>
        </a:spcBef>
        <a:buNone/>
        <a:defRPr sz="3299" kern="1200">
          <a:solidFill>
            <a:schemeClr val="tx1"/>
          </a:solidFill>
          <a:latin typeface="+mj-lt"/>
          <a:ea typeface="+mj-ea"/>
          <a:cs typeface="+mj-cs"/>
        </a:defRPr>
      </a:lvl1pPr>
    </p:titleStyle>
    <p:bodyStyle>
      <a:lvl1pPr marL="257106" indent="-257106" algn="l" defTabSz="685617" rtl="0" eaLnBrk="1" latinLnBrk="0" hangingPunct="1">
        <a:spcBef>
          <a:spcPct val="20000"/>
        </a:spcBef>
        <a:buFont typeface="Arial" panose="020B0604020202020204" pitchFamily="34" charset="0"/>
        <a:buChar char="•"/>
        <a:defRPr sz="2399" kern="1200">
          <a:solidFill>
            <a:schemeClr val="tx1"/>
          </a:solidFill>
          <a:latin typeface="+mn-lt"/>
          <a:ea typeface="+mn-ea"/>
          <a:cs typeface="+mn-cs"/>
        </a:defRPr>
      </a:lvl1pPr>
      <a:lvl2pPr marL="557064" indent="-214255" algn="l" defTabSz="685617" rtl="0" eaLnBrk="1" latinLnBrk="0" hangingPunct="1">
        <a:spcBef>
          <a:spcPct val="20000"/>
        </a:spcBef>
        <a:buFont typeface="Arial" panose="020B0604020202020204" pitchFamily="34" charset="0"/>
        <a:buChar char="–"/>
        <a:defRPr sz="2099" kern="1200">
          <a:solidFill>
            <a:schemeClr val="tx1"/>
          </a:solidFill>
          <a:latin typeface="+mn-lt"/>
          <a:ea typeface="+mn-ea"/>
          <a:cs typeface="+mn-cs"/>
        </a:defRPr>
      </a:lvl2pPr>
      <a:lvl3pPr marL="857021" indent="-171404" algn="l" defTabSz="685617"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199830" indent="-171404" algn="l" defTabSz="685617"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2639" indent="-171404" algn="l" defTabSz="685617"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447" indent="-171404" algn="l" defTabSz="685617"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256" indent="-171404" algn="l" defTabSz="685617"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064" indent="-171404" algn="l" defTabSz="685617"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3873" indent="-171404" algn="l" defTabSz="685617"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617" rtl="0" eaLnBrk="1" latinLnBrk="0" hangingPunct="1">
        <a:defRPr sz="1350" kern="1200">
          <a:solidFill>
            <a:schemeClr val="tx1"/>
          </a:solidFill>
          <a:latin typeface="+mn-lt"/>
          <a:ea typeface="+mn-ea"/>
          <a:cs typeface="+mn-cs"/>
        </a:defRPr>
      </a:lvl1pPr>
      <a:lvl2pPr marL="342809" algn="l" defTabSz="685617" rtl="0" eaLnBrk="1" latinLnBrk="0" hangingPunct="1">
        <a:defRPr sz="1350" kern="1200">
          <a:solidFill>
            <a:schemeClr val="tx1"/>
          </a:solidFill>
          <a:latin typeface="+mn-lt"/>
          <a:ea typeface="+mn-ea"/>
          <a:cs typeface="+mn-cs"/>
        </a:defRPr>
      </a:lvl2pPr>
      <a:lvl3pPr marL="685617" algn="l" defTabSz="685617" rtl="0" eaLnBrk="1" latinLnBrk="0" hangingPunct="1">
        <a:defRPr sz="1350" kern="1200">
          <a:solidFill>
            <a:schemeClr val="tx1"/>
          </a:solidFill>
          <a:latin typeface="+mn-lt"/>
          <a:ea typeface="+mn-ea"/>
          <a:cs typeface="+mn-cs"/>
        </a:defRPr>
      </a:lvl3pPr>
      <a:lvl4pPr marL="1028426" algn="l" defTabSz="685617" rtl="0" eaLnBrk="1" latinLnBrk="0" hangingPunct="1">
        <a:defRPr sz="1350" kern="1200">
          <a:solidFill>
            <a:schemeClr val="tx1"/>
          </a:solidFill>
          <a:latin typeface="+mn-lt"/>
          <a:ea typeface="+mn-ea"/>
          <a:cs typeface="+mn-cs"/>
        </a:defRPr>
      </a:lvl4pPr>
      <a:lvl5pPr marL="1371234" algn="l" defTabSz="685617" rtl="0" eaLnBrk="1" latinLnBrk="0" hangingPunct="1">
        <a:defRPr sz="1350" kern="1200">
          <a:solidFill>
            <a:schemeClr val="tx1"/>
          </a:solidFill>
          <a:latin typeface="+mn-lt"/>
          <a:ea typeface="+mn-ea"/>
          <a:cs typeface="+mn-cs"/>
        </a:defRPr>
      </a:lvl5pPr>
      <a:lvl6pPr marL="1714043" algn="l" defTabSz="685617" rtl="0" eaLnBrk="1" latinLnBrk="0" hangingPunct="1">
        <a:defRPr sz="1350" kern="1200">
          <a:solidFill>
            <a:schemeClr val="tx1"/>
          </a:solidFill>
          <a:latin typeface="+mn-lt"/>
          <a:ea typeface="+mn-ea"/>
          <a:cs typeface="+mn-cs"/>
        </a:defRPr>
      </a:lvl6pPr>
      <a:lvl7pPr marL="2056851" algn="l" defTabSz="685617" rtl="0" eaLnBrk="1" latinLnBrk="0" hangingPunct="1">
        <a:defRPr sz="1350" kern="1200">
          <a:solidFill>
            <a:schemeClr val="tx1"/>
          </a:solidFill>
          <a:latin typeface="+mn-lt"/>
          <a:ea typeface="+mn-ea"/>
          <a:cs typeface="+mn-cs"/>
        </a:defRPr>
      </a:lvl7pPr>
      <a:lvl8pPr marL="2399660" algn="l" defTabSz="685617" rtl="0" eaLnBrk="1" latinLnBrk="0" hangingPunct="1">
        <a:defRPr sz="1350" kern="1200">
          <a:solidFill>
            <a:schemeClr val="tx1"/>
          </a:solidFill>
          <a:latin typeface="+mn-lt"/>
          <a:ea typeface="+mn-ea"/>
          <a:cs typeface="+mn-cs"/>
        </a:defRPr>
      </a:lvl8pPr>
      <a:lvl9pPr marL="2742468" algn="l" defTabSz="685617"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矩形 75"/>
          <p:cNvSpPr/>
          <p:nvPr/>
        </p:nvSpPr>
        <p:spPr>
          <a:xfrm>
            <a:off x="3060226" y="1971218"/>
            <a:ext cx="6066460" cy="1673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17" fontAlgn="auto">
              <a:spcBef>
                <a:spcPts val="0"/>
              </a:spcBef>
              <a:spcAft>
                <a:spcPts val="0"/>
              </a:spcAft>
            </a:pPr>
            <a:endParaRPr lang="zh-CN" altLang="en-US" sz="1350">
              <a:solidFill>
                <a:prstClr val="white"/>
              </a:solidFill>
              <a:latin typeface="Calibri"/>
              <a:ea typeface="宋体" panose="02010600030101010101" pitchFamily="2" charset="-122"/>
            </a:endParaRPr>
          </a:p>
        </p:txBody>
      </p:sp>
      <p:sp>
        <p:nvSpPr>
          <p:cNvPr id="101" name="矩形 100"/>
          <p:cNvSpPr/>
          <p:nvPr/>
        </p:nvSpPr>
        <p:spPr>
          <a:xfrm>
            <a:off x="3099743" y="2025210"/>
            <a:ext cx="6066460" cy="16737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17" fontAlgn="auto">
              <a:spcBef>
                <a:spcPts val="0"/>
              </a:spcBef>
              <a:spcAft>
                <a:spcPts val="0"/>
              </a:spcAft>
            </a:pPr>
            <a:endParaRPr lang="zh-CN" altLang="en-US" sz="1350">
              <a:solidFill>
                <a:prstClr val="white"/>
              </a:solidFill>
              <a:latin typeface="Calibri"/>
              <a:ea typeface="宋体" panose="02010600030101010101" pitchFamily="2" charset="-122"/>
            </a:endParaRPr>
          </a:p>
        </p:txBody>
      </p:sp>
      <p:sp>
        <p:nvSpPr>
          <p:cNvPr id="102" name="矩形 101"/>
          <p:cNvSpPr/>
          <p:nvPr/>
        </p:nvSpPr>
        <p:spPr>
          <a:xfrm>
            <a:off x="2186673" y="2025210"/>
            <a:ext cx="836875" cy="8368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17" fontAlgn="auto">
              <a:spcBef>
                <a:spcPts val="0"/>
              </a:spcBef>
              <a:spcAft>
                <a:spcPts val="0"/>
              </a:spcAft>
            </a:pPr>
            <a:endParaRPr lang="zh-CN" altLang="en-US" sz="1350">
              <a:solidFill>
                <a:prstClr val="white"/>
              </a:solidFill>
              <a:latin typeface="Calibri"/>
              <a:ea typeface="宋体" panose="02010600030101010101" pitchFamily="2" charset="-122"/>
            </a:endParaRPr>
          </a:p>
        </p:txBody>
      </p:sp>
      <p:sp>
        <p:nvSpPr>
          <p:cNvPr id="103" name="矩形 102"/>
          <p:cNvSpPr/>
          <p:nvPr/>
        </p:nvSpPr>
        <p:spPr>
          <a:xfrm>
            <a:off x="2186673" y="2862085"/>
            <a:ext cx="836875" cy="8368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17" fontAlgn="auto">
              <a:spcBef>
                <a:spcPts val="0"/>
              </a:spcBef>
              <a:spcAft>
                <a:spcPts val="0"/>
              </a:spcAft>
            </a:pPr>
            <a:endParaRPr lang="zh-CN" altLang="en-US" sz="1350">
              <a:solidFill>
                <a:prstClr val="white"/>
              </a:solidFill>
              <a:latin typeface="Calibri"/>
              <a:ea typeface="宋体" panose="02010600030101010101" pitchFamily="2" charset="-122"/>
            </a:endParaRPr>
          </a:p>
        </p:txBody>
      </p:sp>
      <p:sp>
        <p:nvSpPr>
          <p:cNvPr id="104" name="矩形 103"/>
          <p:cNvSpPr/>
          <p:nvPr/>
        </p:nvSpPr>
        <p:spPr>
          <a:xfrm>
            <a:off x="1295806" y="2025210"/>
            <a:ext cx="836875" cy="8368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17" fontAlgn="auto">
              <a:spcBef>
                <a:spcPts val="0"/>
              </a:spcBef>
              <a:spcAft>
                <a:spcPts val="0"/>
              </a:spcAft>
            </a:pPr>
            <a:endParaRPr lang="zh-CN" altLang="en-US" sz="1350">
              <a:solidFill>
                <a:prstClr val="white"/>
              </a:solidFill>
              <a:latin typeface="Calibri"/>
              <a:ea typeface="宋体" panose="02010600030101010101" pitchFamily="2" charset="-122"/>
            </a:endParaRPr>
          </a:p>
        </p:txBody>
      </p:sp>
      <p:sp>
        <p:nvSpPr>
          <p:cNvPr id="105" name="矩形 104"/>
          <p:cNvSpPr/>
          <p:nvPr/>
        </p:nvSpPr>
        <p:spPr>
          <a:xfrm>
            <a:off x="1178917" y="1053355"/>
            <a:ext cx="593911" cy="593911"/>
          </a:xfrm>
          <a:prstGeom prst="rect">
            <a:avLst/>
          </a:prstGeom>
          <a:solidFill>
            <a:srgbClr val="414455">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17" fontAlgn="auto">
              <a:spcBef>
                <a:spcPts val="0"/>
              </a:spcBef>
              <a:spcAft>
                <a:spcPts val="0"/>
              </a:spcAft>
            </a:pPr>
            <a:endParaRPr lang="zh-CN" altLang="en-US" sz="1350">
              <a:solidFill>
                <a:prstClr val="white"/>
              </a:solidFill>
              <a:latin typeface="Calibri"/>
              <a:ea typeface="宋体" panose="02010600030101010101" pitchFamily="2" charset="-122"/>
            </a:endParaRPr>
          </a:p>
        </p:txBody>
      </p:sp>
      <p:sp>
        <p:nvSpPr>
          <p:cNvPr id="106" name="矩形 105"/>
          <p:cNvSpPr/>
          <p:nvPr/>
        </p:nvSpPr>
        <p:spPr>
          <a:xfrm>
            <a:off x="726070" y="1609050"/>
            <a:ext cx="425075" cy="425075"/>
          </a:xfrm>
          <a:prstGeom prst="rect">
            <a:avLst/>
          </a:prstGeom>
          <a:solidFill>
            <a:srgbClr val="414455">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17" fontAlgn="auto">
              <a:spcBef>
                <a:spcPts val="0"/>
              </a:spcBef>
              <a:spcAft>
                <a:spcPts val="0"/>
              </a:spcAft>
            </a:pPr>
            <a:endParaRPr lang="zh-CN" altLang="en-US" sz="1350">
              <a:solidFill>
                <a:prstClr val="white"/>
              </a:solidFill>
              <a:latin typeface="Calibri"/>
              <a:ea typeface="宋体" panose="02010600030101010101" pitchFamily="2" charset="-122"/>
            </a:endParaRPr>
          </a:p>
        </p:txBody>
      </p:sp>
      <p:sp>
        <p:nvSpPr>
          <p:cNvPr id="107" name="矩形 106"/>
          <p:cNvSpPr/>
          <p:nvPr/>
        </p:nvSpPr>
        <p:spPr>
          <a:xfrm>
            <a:off x="1295806" y="3725956"/>
            <a:ext cx="836875" cy="8368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17" fontAlgn="auto">
              <a:spcBef>
                <a:spcPts val="0"/>
              </a:spcBef>
              <a:spcAft>
                <a:spcPts val="0"/>
              </a:spcAft>
            </a:pPr>
            <a:endParaRPr lang="zh-CN" altLang="en-US" sz="1350">
              <a:solidFill>
                <a:prstClr val="white"/>
              </a:solidFill>
              <a:latin typeface="Calibri"/>
              <a:ea typeface="宋体" panose="02010600030101010101" pitchFamily="2" charset="-122"/>
            </a:endParaRPr>
          </a:p>
        </p:txBody>
      </p:sp>
      <p:sp>
        <p:nvSpPr>
          <p:cNvPr id="108" name="矩形 107"/>
          <p:cNvSpPr/>
          <p:nvPr/>
        </p:nvSpPr>
        <p:spPr>
          <a:xfrm>
            <a:off x="53992" y="2673113"/>
            <a:ext cx="1332484" cy="1187823"/>
          </a:xfrm>
          <a:prstGeom prst="rect">
            <a:avLst/>
          </a:prstGeom>
          <a:solidFill>
            <a:srgbClr val="414455">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17" fontAlgn="auto">
              <a:spcBef>
                <a:spcPts val="0"/>
              </a:spcBef>
              <a:spcAft>
                <a:spcPts val="0"/>
              </a:spcAft>
            </a:pPr>
            <a:endParaRPr lang="zh-CN" altLang="en-US" sz="1350">
              <a:solidFill>
                <a:prstClr val="white"/>
              </a:solidFill>
              <a:latin typeface="Calibri"/>
              <a:ea typeface="宋体" panose="02010600030101010101" pitchFamily="2" charset="-122"/>
            </a:endParaRPr>
          </a:p>
        </p:txBody>
      </p:sp>
      <p:sp>
        <p:nvSpPr>
          <p:cNvPr id="139" name="TextBox 7"/>
          <p:cNvSpPr>
            <a:spLocks noChangeArrowheads="1"/>
          </p:cNvSpPr>
          <p:nvPr/>
        </p:nvSpPr>
        <p:spPr bwMode="auto">
          <a:xfrm>
            <a:off x="3276193" y="2106102"/>
            <a:ext cx="4697299" cy="553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685617" fontAlgn="auto">
              <a:spcBef>
                <a:spcPts val="0"/>
              </a:spcBef>
              <a:spcAft>
                <a:spcPts val="0"/>
              </a:spcAft>
              <a:defRPr/>
            </a:pPr>
            <a:r>
              <a:rPr lang="en-US" altLang="zh-CN" sz="3599" b="1" dirty="0">
                <a:solidFill>
                  <a:prstClr val="white"/>
                </a:solidFill>
                <a:latin typeface="微软雅黑" panose="020B0503020204020204" pitchFamily="34" charset="-122"/>
                <a:ea typeface="微软雅黑" panose="020B0503020204020204" pitchFamily="34" charset="-122"/>
                <a:cs typeface="+mn-cs"/>
                <a:sym typeface="微软雅黑" panose="020B0503020204020204" pitchFamily="34" charset="-122"/>
              </a:rPr>
              <a:t>GSOE9758</a:t>
            </a:r>
            <a:endParaRPr lang="zh-CN" altLang="en-US" sz="3599" b="1" dirty="0">
              <a:solidFill>
                <a:prstClr val="white"/>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cxnSp>
        <p:nvCxnSpPr>
          <p:cNvPr id="140" name="直接连接符 139"/>
          <p:cNvCxnSpPr/>
          <p:nvPr/>
        </p:nvCxnSpPr>
        <p:spPr>
          <a:xfrm>
            <a:off x="3384177" y="2669171"/>
            <a:ext cx="4481331" cy="0"/>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141" name="TextBox 7"/>
          <p:cNvSpPr>
            <a:spLocks noChangeArrowheads="1"/>
          </p:cNvSpPr>
          <p:nvPr/>
        </p:nvSpPr>
        <p:spPr bwMode="auto">
          <a:xfrm>
            <a:off x="2439317" y="2758311"/>
            <a:ext cx="63710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685617" fontAlgn="auto">
              <a:spcBef>
                <a:spcPts val="0"/>
              </a:spcBef>
              <a:spcAft>
                <a:spcPts val="0"/>
              </a:spcAft>
              <a:defRPr/>
            </a:pPr>
            <a:r>
              <a:rPr lang="en-US" altLang="zh-CN" sz="2400" dirty="0"/>
              <a:t>Project Topic: Radisson</a:t>
            </a:r>
            <a:endParaRPr lang="zh-CN" altLang="en-US" sz="2099" b="1" dirty="0">
              <a:solidFill>
                <a:prstClr val="white"/>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68" name="矩形 3"/>
          <p:cNvSpPr>
            <a:spLocks noChangeArrowheads="1"/>
          </p:cNvSpPr>
          <p:nvPr/>
        </p:nvSpPr>
        <p:spPr bwMode="auto">
          <a:xfrm>
            <a:off x="5334000" y="4648200"/>
            <a:ext cx="3611347" cy="1652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16" tIns="25709" rIns="51416" bIns="25709">
            <a:spAutoFit/>
          </a:bodyPr>
          <a:lstStyle/>
          <a:p>
            <a:r>
              <a:rPr lang="en-US" altLang="zh-CN" sz="2400" dirty="0">
                <a:latin typeface="Calibri" panose="020F0502020204030204" pitchFamily="34" charset="0"/>
                <a:cs typeface="Calibri" panose="020F0502020204030204" pitchFamily="34" charset="0"/>
              </a:rPr>
              <a:t>Group number </a:t>
            </a:r>
            <a:r>
              <a:rPr lang="zh-CN" altLang="en-US" sz="2400" dirty="0">
                <a:latin typeface="Calibri" panose="020F0502020204030204" pitchFamily="34" charset="0"/>
                <a:cs typeface="Calibri" panose="020F0502020204030204" pitchFamily="34" charset="0"/>
              </a:rPr>
              <a:t>：</a:t>
            </a:r>
            <a:r>
              <a:rPr lang="en-US" altLang="zh-CN" sz="2400" dirty="0">
                <a:latin typeface="Calibri" panose="020F0502020204030204" pitchFamily="34" charset="0"/>
                <a:cs typeface="Calibri" panose="020F0502020204030204" pitchFamily="34" charset="0"/>
              </a:rPr>
              <a:t>2</a:t>
            </a:r>
          </a:p>
          <a:p>
            <a:r>
              <a:rPr lang="en-US" altLang="zh-CN" sz="2000" dirty="0">
                <a:latin typeface="Calibri" panose="020F0502020204030204" pitchFamily="34" charset="0"/>
                <a:cs typeface="Calibri" panose="020F0502020204030204" pitchFamily="34" charset="0"/>
              </a:rPr>
              <a:t>z5189004 Yu He</a:t>
            </a:r>
          </a:p>
          <a:p>
            <a:r>
              <a:rPr lang="en-US" altLang="zh-CN" sz="2000" dirty="0">
                <a:latin typeface="Calibri" panose="020F0502020204030204" pitchFamily="34" charset="0"/>
                <a:cs typeface="Calibri" panose="020F0502020204030204" pitchFamily="34" charset="0"/>
              </a:rPr>
              <a:t>z5275261 </a:t>
            </a:r>
            <a:r>
              <a:rPr lang="en-US" altLang="zh-CN" sz="2000" dirty="0" err="1">
                <a:latin typeface="Calibri" panose="020F0502020204030204" pitchFamily="34" charset="0"/>
                <a:cs typeface="Calibri" panose="020F0502020204030204" pitchFamily="34" charset="0"/>
              </a:rPr>
              <a:t>Dongchen</a:t>
            </a:r>
            <a:r>
              <a:rPr lang="en-US" altLang="zh-CN" sz="2000" dirty="0">
                <a:latin typeface="Calibri" panose="020F0502020204030204" pitchFamily="34" charset="0"/>
                <a:cs typeface="Calibri" panose="020F0502020204030204" pitchFamily="34" charset="0"/>
              </a:rPr>
              <a:t> Liu</a:t>
            </a:r>
          </a:p>
          <a:p>
            <a:r>
              <a:rPr lang="en-US" altLang="zh-CN" sz="2000" dirty="0">
                <a:latin typeface="Calibri" panose="020F0502020204030204" pitchFamily="34" charset="0"/>
                <a:cs typeface="Calibri" panose="020F0502020204030204" pitchFamily="34" charset="0"/>
              </a:rPr>
              <a:t>z5192843 </a:t>
            </a:r>
            <a:r>
              <a:rPr lang="en-US" altLang="zh-CN" sz="2000" dirty="0" err="1">
                <a:latin typeface="Calibri" panose="020F0502020204030204" pitchFamily="34" charset="0"/>
                <a:cs typeface="Calibri" panose="020F0502020204030204" pitchFamily="34" charset="0"/>
              </a:rPr>
              <a:t>Yuhan</a:t>
            </a:r>
            <a:r>
              <a:rPr lang="en-US" altLang="zh-CN" sz="2000" dirty="0">
                <a:latin typeface="Calibri" panose="020F0502020204030204" pitchFamily="34" charset="0"/>
                <a:cs typeface="Calibri" panose="020F0502020204030204" pitchFamily="34" charset="0"/>
              </a:rPr>
              <a:t> WANG</a:t>
            </a:r>
          </a:p>
          <a:p>
            <a:r>
              <a:rPr lang="en-US" altLang="zh-CN" sz="2000" dirty="0">
                <a:latin typeface="Calibri" panose="020F0502020204030204" pitchFamily="34" charset="0"/>
                <a:cs typeface="Calibri" panose="020F0502020204030204" pitchFamily="34" charset="0"/>
              </a:rPr>
              <a:t>z5303449 </a:t>
            </a:r>
            <a:r>
              <a:rPr lang="en-US" altLang="zh-CN" sz="2000" dirty="0" err="1">
                <a:latin typeface="Calibri" panose="020F0502020204030204" pitchFamily="34" charset="0"/>
                <a:cs typeface="Calibri" panose="020F0502020204030204" pitchFamily="34" charset="0"/>
              </a:rPr>
              <a:t>Hanwei</a:t>
            </a:r>
            <a:r>
              <a:rPr lang="en-US" altLang="zh-CN" sz="2000" dirty="0">
                <a:latin typeface="Calibri" panose="020F0502020204030204" pitchFamily="34" charset="0"/>
                <a:cs typeface="Calibri" panose="020F0502020204030204" pitchFamily="34" charset="0"/>
              </a:rPr>
              <a:t> ZHANG</a:t>
            </a:r>
          </a:p>
        </p:txBody>
      </p:sp>
      <p:sp>
        <p:nvSpPr>
          <p:cNvPr id="195" name="TextBox 194"/>
          <p:cNvSpPr txBox="1"/>
          <p:nvPr/>
        </p:nvSpPr>
        <p:spPr>
          <a:xfrm>
            <a:off x="11752928" y="8012363"/>
            <a:ext cx="704039" cy="300082"/>
          </a:xfrm>
          <a:prstGeom prst="rect">
            <a:avLst/>
          </a:prstGeom>
          <a:noFill/>
        </p:spPr>
        <p:txBody>
          <a:bodyPr wrap="none" rtlCol="0">
            <a:spAutoFit/>
          </a:bodyPr>
          <a:lstStyle/>
          <a:p>
            <a:pPr defTabSz="685617" fontAlgn="auto">
              <a:spcBef>
                <a:spcPts val="0"/>
              </a:spcBef>
              <a:spcAft>
                <a:spcPts val="0"/>
              </a:spcAft>
            </a:pPr>
            <a:r>
              <a:rPr lang="zh-CN" altLang="en-US" sz="1350" dirty="0">
                <a:solidFill>
                  <a:prstClr val="black"/>
                </a:solidFill>
                <a:latin typeface="Calibri"/>
                <a:ea typeface="宋体" panose="02010600030101010101" pitchFamily="2" charset="-122"/>
                <a:cs typeface="+mn-cs"/>
              </a:rPr>
              <a:t>延时符</a:t>
            </a:r>
          </a:p>
        </p:txBody>
      </p:sp>
      <p:pic>
        <p:nvPicPr>
          <p:cNvPr id="4" name="图片 3">
            <a:extLst>
              <a:ext uri="{FF2B5EF4-FFF2-40B4-BE49-F238E27FC236}">
                <a16:creationId xmlns:a16="http://schemas.microsoft.com/office/drawing/2014/main" id="{D8074BC8-0D43-458A-996B-00D25C3EA7FE}"/>
              </a:ext>
            </a:extLst>
          </p:cNvPr>
          <p:cNvPicPr>
            <a:picLocks noChangeAspect="1"/>
          </p:cNvPicPr>
          <p:nvPr/>
        </p:nvPicPr>
        <p:blipFill>
          <a:blip r:embed="rId3"/>
          <a:stretch>
            <a:fillRect/>
          </a:stretch>
        </p:blipFill>
        <p:spPr>
          <a:xfrm>
            <a:off x="62536" y="2934926"/>
            <a:ext cx="1485513" cy="66419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fade">
                                      <p:cBhvr>
                                        <p:cTn id="10" dur="500"/>
                                        <p:tgtEl>
                                          <p:spTgt spid="10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
                                        </p:tgtEl>
                                        <p:attrNameLst>
                                          <p:attrName>style.visibility</p:attrName>
                                        </p:attrNameLst>
                                      </p:cBhvr>
                                      <p:to>
                                        <p:strVal val="visible"/>
                                      </p:to>
                                    </p:set>
                                    <p:animEffect transition="in" filter="fade">
                                      <p:cBhvr>
                                        <p:cTn id="13" dur="500"/>
                                        <p:tgtEl>
                                          <p:spTgt spid="10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3"/>
                                        </p:tgtEl>
                                        <p:attrNameLst>
                                          <p:attrName>style.visibility</p:attrName>
                                        </p:attrNameLst>
                                      </p:cBhvr>
                                      <p:to>
                                        <p:strVal val="visible"/>
                                      </p:to>
                                    </p:set>
                                    <p:animEffect transition="in" filter="fade">
                                      <p:cBhvr>
                                        <p:cTn id="16" dur="500"/>
                                        <p:tgtEl>
                                          <p:spTgt spid="10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fade">
                                      <p:cBhvr>
                                        <p:cTn id="19" dur="500"/>
                                        <p:tgtEl>
                                          <p:spTgt spid="10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fade">
                                      <p:cBhvr>
                                        <p:cTn id="22" dur="500"/>
                                        <p:tgtEl>
                                          <p:spTgt spid="10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6"/>
                                        </p:tgtEl>
                                        <p:attrNameLst>
                                          <p:attrName>style.visibility</p:attrName>
                                        </p:attrNameLst>
                                      </p:cBhvr>
                                      <p:to>
                                        <p:strVal val="visible"/>
                                      </p:to>
                                    </p:set>
                                    <p:animEffect transition="in" filter="fade">
                                      <p:cBhvr>
                                        <p:cTn id="25" dur="500"/>
                                        <p:tgtEl>
                                          <p:spTgt spid="10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7"/>
                                        </p:tgtEl>
                                        <p:attrNameLst>
                                          <p:attrName>style.visibility</p:attrName>
                                        </p:attrNameLst>
                                      </p:cBhvr>
                                      <p:to>
                                        <p:strVal val="visible"/>
                                      </p:to>
                                    </p:set>
                                    <p:animEffect transition="in" filter="fade">
                                      <p:cBhvr>
                                        <p:cTn id="28" dur="500"/>
                                        <p:tgtEl>
                                          <p:spTgt spid="10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8"/>
                                        </p:tgtEl>
                                        <p:attrNameLst>
                                          <p:attrName>style.visibility</p:attrName>
                                        </p:attrNameLst>
                                      </p:cBhvr>
                                      <p:to>
                                        <p:strVal val="visible"/>
                                      </p:to>
                                    </p:set>
                                    <p:animEffect transition="in" filter="fade">
                                      <p:cBhvr>
                                        <p:cTn id="31" dur="500"/>
                                        <p:tgtEl>
                                          <p:spTgt spid="10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9"/>
                                        </p:tgtEl>
                                        <p:attrNameLst>
                                          <p:attrName>style.visibility</p:attrName>
                                        </p:attrNameLst>
                                      </p:cBhvr>
                                      <p:to>
                                        <p:strVal val="visible"/>
                                      </p:to>
                                    </p:set>
                                    <p:animEffect transition="in" filter="fade">
                                      <p:cBhvr>
                                        <p:cTn id="34" dur="500"/>
                                        <p:tgtEl>
                                          <p:spTgt spid="139"/>
                                        </p:tgtEl>
                                      </p:cBhvr>
                                    </p:animEffect>
                                  </p:childTnLst>
                                </p:cTn>
                              </p:par>
                              <p:par>
                                <p:cTn id="35" presetID="10" presetClass="entr" presetSubtype="0" fill="hold" nodeType="withEffect">
                                  <p:stCondLst>
                                    <p:cond delay="0"/>
                                  </p:stCondLst>
                                  <p:childTnLst>
                                    <p:set>
                                      <p:cBhvr>
                                        <p:cTn id="36" dur="1" fill="hold">
                                          <p:stCondLst>
                                            <p:cond delay="0"/>
                                          </p:stCondLst>
                                        </p:cTn>
                                        <p:tgtEl>
                                          <p:spTgt spid="140"/>
                                        </p:tgtEl>
                                        <p:attrNameLst>
                                          <p:attrName>style.visibility</p:attrName>
                                        </p:attrNameLst>
                                      </p:cBhvr>
                                      <p:to>
                                        <p:strVal val="visible"/>
                                      </p:to>
                                    </p:set>
                                    <p:animEffect transition="in" filter="fade">
                                      <p:cBhvr>
                                        <p:cTn id="37" dur="500"/>
                                        <p:tgtEl>
                                          <p:spTgt spid="14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1"/>
                                        </p:tgtEl>
                                        <p:attrNameLst>
                                          <p:attrName>style.visibility</p:attrName>
                                        </p:attrNameLst>
                                      </p:cBhvr>
                                      <p:to>
                                        <p:strVal val="visible"/>
                                      </p:to>
                                    </p:set>
                                    <p:animEffect transition="in" filter="fade">
                                      <p:cBhvr>
                                        <p:cTn id="40" dur="500"/>
                                        <p:tgtEl>
                                          <p:spTgt spid="14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8"/>
                                        </p:tgtEl>
                                        <p:attrNameLst>
                                          <p:attrName>style.visibility</p:attrName>
                                        </p:attrNameLst>
                                      </p:cBhvr>
                                      <p:to>
                                        <p:strVal val="visible"/>
                                      </p:to>
                                    </p:set>
                                    <p:animEffect transition="in" filter="fade">
                                      <p:cBhvr>
                                        <p:cTn id="43" dur="500"/>
                                        <p:tgtEl>
                                          <p:spTgt spid="16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95"/>
                                        </p:tgtEl>
                                        <p:attrNameLst>
                                          <p:attrName>style.visibility</p:attrName>
                                        </p:attrNameLst>
                                      </p:cBhvr>
                                      <p:to>
                                        <p:strVal val="visible"/>
                                      </p:to>
                                    </p:set>
                                    <p:animEffect transition="in" filter="fade">
                                      <p:cBhvr>
                                        <p:cTn id="46" dur="500"/>
                                        <p:tgtEl>
                                          <p:spTgt spid="195"/>
                                        </p:tgtEl>
                                      </p:cBhvr>
                                    </p:animEffect>
                                  </p:childTnLst>
                                </p:cTn>
                              </p:par>
                              <p:par>
                                <p:cTn id="47" presetID="10" presetClass="entr" presetSubtype="0" fill="hold" nodeType="with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01" grpId="0" animBg="1"/>
      <p:bldP spid="102" grpId="0" animBg="1"/>
      <p:bldP spid="103" grpId="0" animBg="1"/>
      <p:bldP spid="104" grpId="0" animBg="1"/>
      <p:bldP spid="105" grpId="0" animBg="1"/>
      <p:bldP spid="106" grpId="0" animBg="1"/>
      <p:bldP spid="107" grpId="0" animBg="1"/>
      <p:bldP spid="108" grpId="0" animBg="1"/>
      <p:bldP spid="139" grpId="0"/>
      <p:bldP spid="141" grpId="0"/>
      <p:bldP spid="168" grpId="0"/>
      <p:bldP spid="19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335" y="249190"/>
            <a:ext cx="6763703" cy="578004"/>
          </a:xfrm>
        </p:spPr>
        <p:txBody>
          <a:bodyPr/>
          <a:lstStyle/>
          <a:p>
            <a:r>
              <a:rPr lang="en-US" altLang="zh-CN" dirty="0"/>
              <a:t>Background and History</a:t>
            </a:r>
            <a:endParaRPr lang="zh-CN" altLang="en-US" dirty="0"/>
          </a:p>
        </p:txBody>
      </p:sp>
      <p:pic>
        <p:nvPicPr>
          <p:cNvPr id="4" name="图片 3">
            <a:extLst>
              <a:ext uri="{FF2B5EF4-FFF2-40B4-BE49-F238E27FC236}">
                <a16:creationId xmlns:a16="http://schemas.microsoft.com/office/drawing/2014/main" id="{9D5CA463-901A-4D9A-A567-D2E6D304D5B3}"/>
              </a:ext>
            </a:extLst>
          </p:cNvPr>
          <p:cNvPicPr>
            <a:picLocks noChangeAspect="1"/>
          </p:cNvPicPr>
          <p:nvPr/>
        </p:nvPicPr>
        <p:blipFill rotWithShape="1">
          <a:blip r:embed="rId2"/>
          <a:srcRect l="2248" r="54675"/>
          <a:stretch/>
        </p:blipFill>
        <p:spPr>
          <a:xfrm>
            <a:off x="5715000" y="381000"/>
            <a:ext cx="3141524" cy="5623597"/>
          </a:xfrm>
          <a:prstGeom prst="rect">
            <a:avLst/>
          </a:prstGeom>
        </p:spPr>
      </p:pic>
      <p:sp>
        <p:nvSpPr>
          <p:cNvPr id="5" name="文本框 4">
            <a:extLst>
              <a:ext uri="{FF2B5EF4-FFF2-40B4-BE49-F238E27FC236}">
                <a16:creationId xmlns:a16="http://schemas.microsoft.com/office/drawing/2014/main" id="{1B0AAB1E-5121-40F1-B95E-6BA181B0E4E6}"/>
              </a:ext>
            </a:extLst>
          </p:cNvPr>
          <p:cNvSpPr txBox="1"/>
          <p:nvPr/>
        </p:nvSpPr>
        <p:spPr>
          <a:xfrm>
            <a:off x="352335" y="1447800"/>
            <a:ext cx="4800600" cy="1477328"/>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Radisson Hospitality AB (</a:t>
            </a:r>
            <a:r>
              <a:rPr lang="en-US" altLang="zh-CN" b="1" dirty="0" err="1">
                <a:latin typeface="Times New Roman" panose="02020603050405020304" pitchFamily="18" charset="0"/>
                <a:cs typeface="Times New Roman" panose="02020603050405020304" pitchFamily="18" charset="0"/>
              </a:rPr>
              <a:t>publ</a:t>
            </a:r>
            <a:r>
              <a:rPr lang="en-US" altLang="zh-CN" b="1" dirty="0">
                <a:latin typeface="Times New Roman" panose="02020603050405020304" pitchFamily="18" charset="0"/>
                <a:cs typeface="Times New Roman" panose="02020603050405020304" pitchFamily="18" charset="0"/>
              </a:rPr>
              <a:t>) (“Radisson”) </a:t>
            </a:r>
            <a:r>
              <a:rPr lang="en-US" altLang="zh-CN" dirty="0">
                <a:latin typeface="Times New Roman" panose="02020603050405020304" pitchFamily="18" charset="0"/>
                <a:cs typeface="Times New Roman" panose="02020603050405020304" pitchFamily="18" charset="0"/>
              </a:rPr>
              <a:t>is one of the largest hotel companies in Europe, the Middle East &amp; Africa. By the end of 2019, the group operated 387 hotels with 84,842 rooms in 66 countries. </a:t>
            </a:r>
            <a:endParaRPr lang="zh-CN" altLang="en-US"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5250BA7C-01EB-45AA-8621-9E7E12250C1D}"/>
              </a:ext>
            </a:extLst>
          </p:cNvPr>
          <p:cNvSpPr txBox="1"/>
          <p:nvPr/>
        </p:nvSpPr>
        <p:spPr>
          <a:xfrm>
            <a:off x="381001" y="3468563"/>
            <a:ext cx="4953000" cy="2031325"/>
          </a:xfrm>
          <a:prstGeom prst="rect">
            <a:avLst/>
          </a:prstGeom>
          <a:noFill/>
        </p:spPr>
        <p:txBody>
          <a:bodyPr wrap="square" rtlCol="0">
            <a:spAutoFit/>
          </a:bodyPr>
          <a:lstStyle/>
          <a:p>
            <a:r>
              <a:rPr lang="en-US" altLang="zh-CN" sz="1800" b="1"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1909</a:t>
            </a:r>
            <a:r>
              <a:rPr lang="en-US" altLang="zh-CN" sz="18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b="0" i="0" dirty="0">
                <a:solidFill>
                  <a:srgbClr val="333333"/>
                </a:solidFill>
                <a:effectLst/>
                <a:latin typeface="Times New Roman" panose="02020603050405020304" pitchFamily="18" charset="0"/>
                <a:cs typeface="Times New Roman" panose="02020603050405020304" pitchFamily="18" charset="0"/>
              </a:rPr>
              <a:t>The first Radisson Hotel was opened, named after the famous French explorer Pierre Radisson</a:t>
            </a:r>
            <a:r>
              <a:rPr lang="en-US" altLang="zh-CN" dirty="0">
                <a:solidFill>
                  <a:srgbClr val="333333"/>
                </a:solidFill>
                <a:latin typeface="Times New Roman" panose="02020603050405020304" pitchFamily="18" charset="0"/>
                <a:cs typeface="Times New Roman" panose="02020603050405020304" pitchFamily="18" charset="0"/>
              </a:rPr>
              <a:t>.</a:t>
            </a:r>
          </a:p>
          <a:p>
            <a:endParaRPr lang="en-US" altLang="zh-CN" dirty="0">
              <a:solidFill>
                <a:srgbClr val="333333"/>
              </a:solidFill>
              <a:latin typeface="Times New Roman" panose="02020603050405020304" pitchFamily="18" charset="0"/>
              <a:cs typeface="Times New Roman" panose="02020603050405020304" pitchFamily="18" charset="0"/>
            </a:endParaRPr>
          </a:p>
          <a:p>
            <a:r>
              <a:rPr lang="en-US" altLang="zh-CN" b="1" i="0" dirty="0">
                <a:solidFill>
                  <a:srgbClr val="333333"/>
                </a:solidFill>
                <a:effectLst/>
                <a:latin typeface="Times New Roman" panose="02020603050405020304" pitchFamily="18" charset="0"/>
                <a:cs typeface="Times New Roman" panose="02020603050405020304" pitchFamily="18" charset="0"/>
              </a:rPr>
              <a:t>1962</a:t>
            </a:r>
            <a:r>
              <a:rPr lang="en-US" altLang="zh-CN" b="0" i="0" dirty="0">
                <a:solidFill>
                  <a:srgbClr val="333333"/>
                </a:solidFill>
                <a:effectLst/>
                <a:latin typeface="Times New Roman" panose="02020603050405020304" pitchFamily="18" charset="0"/>
                <a:cs typeface="Times New Roman" panose="02020603050405020304" pitchFamily="18" charset="0"/>
              </a:rPr>
              <a:t> the Radisson Hotel was acquired by Minneapolis businessman and entrepreneur Curt Carlson, who pioneered the concept of a </a:t>
            </a:r>
            <a:r>
              <a:rPr lang="en-US" altLang="zh-CN" i="0" dirty="0">
                <a:solidFill>
                  <a:srgbClr val="333333"/>
                </a:solidFill>
                <a:effectLst/>
                <a:latin typeface="Times New Roman" panose="02020603050405020304" pitchFamily="18" charset="0"/>
                <a:cs typeface="Times New Roman" panose="02020603050405020304" pitchFamily="18" charset="0"/>
              </a:rPr>
              <a:t>customer loyalty program.</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1821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39825"/>
          </a:xfrm>
        </p:spPr>
        <p:txBody>
          <a:bodyPr/>
          <a:lstStyle/>
          <a:p>
            <a:r>
              <a:rPr lang="en-US" dirty="0"/>
              <a:t>Business Model Canvas</a:t>
            </a:r>
          </a:p>
        </p:txBody>
      </p:sp>
      <p:sp>
        <p:nvSpPr>
          <p:cNvPr id="5" name="Rectangle 4"/>
          <p:cNvSpPr/>
          <p:nvPr/>
        </p:nvSpPr>
        <p:spPr>
          <a:xfrm>
            <a:off x="7010400" y="1021080"/>
            <a:ext cx="1600200" cy="3724275"/>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000" b="1" dirty="0">
                <a:solidFill>
                  <a:schemeClr val="bg1"/>
                </a:solidFill>
              </a:rPr>
              <a:t>Customers</a:t>
            </a:r>
          </a:p>
          <a:p>
            <a:pPr marL="285750" indent="-285750">
              <a:buFont typeface="Arial" panose="020B0604020202020204"/>
              <a:buChar char="•"/>
            </a:pPr>
            <a:r>
              <a:rPr lang="en-US" sz="1200" b="1" dirty="0">
                <a:solidFill>
                  <a:srgbClr val="000000"/>
                </a:solidFill>
              </a:rPr>
              <a:t>hotel guest</a:t>
            </a:r>
          </a:p>
          <a:p>
            <a:pPr marL="285750" indent="-285750">
              <a:buFont typeface="Arial" panose="020B0604020202020204"/>
              <a:buChar char="•"/>
            </a:pPr>
            <a:r>
              <a:rPr lang="en-US" sz="1200" b="1" dirty="0">
                <a:solidFill>
                  <a:srgbClr val="000000"/>
                </a:solidFill>
              </a:rPr>
              <a:t>Advertising companies</a:t>
            </a:r>
          </a:p>
          <a:p>
            <a:pPr marL="285750" indent="-285750">
              <a:buFont typeface="Arial" panose="020B0604020202020204"/>
              <a:buChar char="•"/>
            </a:pPr>
            <a:r>
              <a:rPr lang="en-US" sz="1200" b="1" dirty="0">
                <a:solidFill>
                  <a:srgbClr val="000000"/>
                </a:solidFill>
              </a:rPr>
              <a:t>Hotel owners</a:t>
            </a:r>
          </a:p>
          <a:p>
            <a:pPr marL="285750" indent="-285750">
              <a:buFont typeface="Arial" panose="020B0604020202020204"/>
              <a:buChar char="•"/>
            </a:pPr>
            <a:r>
              <a:rPr lang="en-US" sz="1200" b="1" dirty="0">
                <a:solidFill>
                  <a:srgbClr val="000000"/>
                </a:solidFill>
              </a:rPr>
              <a:t>business company</a:t>
            </a:r>
          </a:p>
          <a:p>
            <a:endParaRPr lang="en-US" sz="1200" b="1" dirty="0">
              <a:solidFill>
                <a:srgbClr val="000000"/>
              </a:solidFill>
            </a:endParaRPr>
          </a:p>
          <a:p>
            <a:endParaRPr lang="en-US" sz="1200" b="1" dirty="0">
              <a:solidFill>
                <a:srgbClr val="000000"/>
              </a:solidFill>
            </a:endParaRPr>
          </a:p>
          <a:p>
            <a:endParaRPr lang="en-US" sz="1200" b="1" dirty="0"/>
          </a:p>
        </p:txBody>
      </p:sp>
      <p:sp>
        <p:nvSpPr>
          <p:cNvPr id="16" name="Rectangle 15"/>
          <p:cNvSpPr/>
          <p:nvPr/>
        </p:nvSpPr>
        <p:spPr>
          <a:xfrm>
            <a:off x="5334000" y="2439670"/>
            <a:ext cx="1600200" cy="2305685"/>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000" b="1" dirty="0"/>
              <a:t>Channel</a:t>
            </a:r>
          </a:p>
          <a:p>
            <a:pPr marL="171450" indent="-171450">
              <a:buFont typeface="Arial" panose="020B0604020202020204"/>
              <a:buChar char="•"/>
            </a:pPr>
            <a:r>
              <a:rPr lang="en-US" sz="1200" b="1" dirty="0">
                <a:solidFill>
                  <a:srgbClr val="000000"/>
                </a:solidFill>
              </a:rPr>
              <a:t>Website</a:t>
            </a:r>
          </a:p>
          <a:p>
            <a:pPr marL="171450" indent="-171450">
              <a:buFont typeface="Arial" panose="020B0604020202020204"/>
              <a:buChar char="•"/>
            </a:pPr>
            <a:r>
              <a:rPr lang="en-US" sz="1200" b="1" dirty="0">
                <a:solidFill>
                  <a:srgbClr val="000000"/>
                </a:solidFill>
              </a:rPr>
              <a:t>Mobile app</a:t>
            </a:r>
          </a:p>
          <a:p>
            <a:pPr marL="171450" indent="-171450">
              <a:buFont typeface="Arial" panose="020B0604020202020204"/>
              <a:buChar char="•"/>
            </a:pPr>
            <a:r>
              <a:rPr lang="en-US" sz="1200" b="1" dirty="0">
                <a:solidFill>
                  <a:srgbClr val="000000"/>
                </a:solidFill>
              </a:rPr>
              <a:t>Advertising board</a:t>
            </a:r>
          </a:p>
          <a:p>
            <a:pPr marL="171450" indent="-171450">
              <a:buFont typeface="Arial" panose="020B0604020202020204"/>
              <a:buChar char="•"/>
            </a:pPr>
            <a:r>
              <a:rPr lang="en-US" sz="1200" b="1" dirty="0">
                <a:solidFill>
                  <a:srgbClr val="000000"/>
                </a:solidFill>
              </a:rPr>
              <a:t>public praise</a:t>
            </a:r>
          </a:p>
          <a:p>
            <a:endParaRPr lang="en-US" sz="1200" b="1" dirty="0">
              <a:solidFill>
                <a:srgbClr val="000000"/>
              </a:solidFill>
            </a:endParaRPr>
          </a:p>
          <a:p>
            <a:endParaRPr lang="en-US" sz="1200" b="1" dirty="0">
              <a:solidFill>
                <a:srgbClr val="000000"/>
              </a:solidFill>
            </a:endParaRPr>
          </a:p>
          <a:p>
            <a:endParaRPr lang="en-US" sz="1200" b="1" dirty="0">
              <a:solidFill>
                <a:srgbClr val="000000"/>
              </a:solidFill>
            </a:endParaRPr>
          </a:p>
        </p:txBody>
      </p:sp>
      <p:sp>
        <p:nvSpPr>
          <p:cNvPr id="18" name="Rectangle 17"/>
          <p:cNvSpPr/>
          <p:nvPr/>
        </p:nvSpPr>
        <p:spPr>
          <a:xfrm>
            <a:off x="5334000" y="1020445"/>
            <a:ext cx="1600200" cy="1343025"/>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b="1" dirty="0">
                <a:solidFill>
                  <a:schemeClr val="bg1"/>
                </a:solidFill>
              </a:rPr>
              <a:t>Relationships</a:t>
            </a:r>
          </a:p>
          <a:p>
            <a:pPr algn="ctr"/>
            <a:endParaRPr lang="en-US" sz="1200" b="1" dirty="0">
              <a:solidFill>
                <a:schemeClr val="tx1"/>
              </a:solidFill>
            </a:endParaRPr>
          </a:p>
          <a:p>
            <a:pPr algn="ctr"/>
            <a:r>
              <a:rPr lang="en-US" sz="1200" b="1" dirty="0">
                <a:solidFill>
                  <a:schemeClr val="tx1"/>
                </a:solidFill>
              </a:rPr>
              <a:t>24*7 Customer support</a:t>
            </a:r>
          </a:p>
          <a:p>
            <a:pPr algn="ctr"/>
            <a:r>
              <a:rPr lang="en-US" sz="1200" b="1" dirty="0">
                <a:solidFill>
                  <a:schemeClr val="tx1"/>
                </a:solidFill>
              </a:rPr>
              <a:t>Social Media</a:t>
            </a:r>
          </a:p>
        </p:txBody>
      </p:sp>
      <p:sp>
        <p:nvSpPr>
          <p:cNvPr id="19" name="Rectangle 18"/>
          <p:cNvSpPr/>
          <p:nvPr/>
        </p:nvSpPr>
        <p:spPr>
          <a:xfrm>
            <a:off x="3657600" y="1021080"/>
            <a:ext cx="1600200" cy="3724275"/>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000" b="1" dirty="0">
                <a:solidFill>
                  <a:schemeClr val="bg1"/>
                </a:solidFill>
              </a:rPr>
              <a:t>Value Proposition  </a:t>
            </a:r>
            <a:r>
              <a:rPr lang="en-US" sz="1200" b="1" dirty="0">
                <a:solidFill>
                  <a:srgbClr val="FF0000"/>
                </a:solidFill>
              </a:rPr>
              <a:t>consumer</a:t>
            </a:r>
          </a:p>
          <a:p>
            <a:pPr marL="285750" indent="-285750">
              <a:buFont typeface="Arial" panose="020B0604020202020204"/>
              <a:buChar char="•"/>
            </a:pPr>
            <a:r>
              <a:rPr lang="en-US" sz="1200" b="1" dirty="0">
                <a:solidFill>
                  <a:schemeClr val="tx1"/>
                </a:solidFill>
              </a:rPr>
              <a:t>Top service</a:t>
            </a:r>
          </a:p>
          <a:p>
            <a:pPr marL="285750" indent="-285750">
              <a:buFont typeface="Arial" panose="020B0604020202020204"/>
              <a:buChar char="•"/>
            </a:pPr>
            <a:r>
              <a:rPr lang="en-US" sz="1200" b="1" dirty="0">
                <a:solidFill>
                  <a:schemeClr val="tx1"/>
                </a:solidFill>
              </a:rPr>
              <a:t>Book a room online</a:t>
            </a:r>
          </a:p>
          <a:p>
            <a:pPr marL="0" indent="0">
              <a:buFont typeface="Arial" panose="020B0604020202020204"/>
              <a:buNone/>
            </a:pPr>
            <a:r>
              <a:rPr lang="en-US" sz="1200" b="1" dirty="0">
                <a:solidFill>
                  <a:srgbClr val="FF0000"/>
                </a:solidFill>
              </a:rPr>
              <a:t>      Cooperative </a:t>
            </a:r>
          </a:p>
          <a:p>
            <a:pPr marL="0" indent="0">
              <a:buFont typeface="Arial" panose="020B0604020202020204"/>
              <a:buNone/>
            </a:pPr>
            <a:r>
              <a:rPr lang="en-US" sz="1200" b="1" dirty="0">
                <a:solidFill>
                  <a:srgbClr val="FF0000"/>
                </a:solidFill>
              </a:rPr>
              <a:t>      enterprise</a:t>
            </a:r>
          </a:p>
          <a:p>
            <a:pPr marL="285750" indent="-285750">
              <a:buFont typeface="Arial" panose="020B0604020202020204"/>
              <a:buChar char="•"/>
            </a:pPr>
            <a:r>
              <a:rPr lang="en-US" sz="1200" b="1" dirty="0">
                <a:solidFill>
                  <a:schemeClr val="tx1"/>
                </a:solidFill>
              </a:rPr>
              <a:t>Successful business operation experience</a:t>
            </a:r>
          </a:p>
          <a:p>
            <a:pPr marL="285750" indent="-285750">
              <a:buFont typeface="Arial" panose="020B0604020202020204"/>
              <a:buChar char="•"/>
            </a:pPr>
            <a:r>
              <a:rPr lang="en-US" sz="1200" b="1" dirty="0">
                <a:solidFill>
                  <a:schemeClr val="tx1"/>
                </a:solidFill>
              </a:rPr>
              <a:t>Reputation</a:t>
            </a:r>
          </a:p>
          <a:p>
            <a:pPr marL="0" indent="0">
              <a:buFont typeface="Arial" panose="020B0604020202020204"/>
              <a:buNone/>
            </a:pPr>
            <a:r>
              <a:rPr lang="en-US" sz="1200" b="1" dirty="0">
                <a:solidFill>
                  <a:schemeClr val="tx1"/>
                </a:solidFill>
              </a:rPr>
              <a:t>         </a:t>
            </a:r>
            <a:r>
              <a:rPr lang="en-US" sz="1200" b="1" dirty="0">
                <a:solidFill>
                  <a:srgbClr val="FF0000"/>
                </a:solidFill>
              </a:rPr>
              <a:t> workers</a:t>
            </a:r>
          </a:p>
          <a:p>
            <a:pPr marL="171450" indent="-171450">
              <a:buFont typeface="Arial" panose="020B0604020202020204" pitchFamily="34" charset="0"/>
              <a:buChar char="•"/>
            </a:pPr>
            <a:r>
              <a:rPr lang="en-US" sz="1200" b="1" dirty="0">
                <a:solidFill>
                  <a:schemeClr val="tx1"/>
                </a:solidFill>
              </a:rPr>
              <a:t>Earn good money</a:t>
            </a:r>
          </a:p>
          <a:p>
            <a:pPr marL="171450" indent="-171450">
              <a:buFont typeface="Arial" panose="020B0604020202020204" pitchFamily="34" charset="0"/>
              <a:buChar char="•"/>
            </a:pPr>
            <a:r>
              <a:rPr lang="en-US" sz="1200" b="1" dirty="0">
                <a:solidFill>
                  <a:schemeClr val="tx1"/>
                </a:solidFill>
              </a:rPr>
              <a:t>Employment prospects</a:t>
            </a:r>
          </a:p>
        </p:txBody>
      </p:sp>
      <p:sp>
        <p:nvSpPr>
          <p:cNvPr id="20" name="Rectangle 19"/>
          <p:cNvSpPr/>
          <p:nvPr/>
        </p:nvSpPr>
        <p:spPr>
          <a:xfrm>
            <a:off x="1981200" y="3428365"/>
            <a:ext cx="1600200" cy="1316990"/>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b="1" dirty="0"/>
              <a:t>Key Resources</a:t>
            </a:r>
          </a:p>
          <a:p>
            <a:pPr marL="171450" indent="-171450">
              <a:buFont typeface="Arial" panose="020B0604020202020204"/>
              <a:buChar char="•"/>
            </a:pPr>
            <a:r>
              <a:rPr lang="en-US" sz="1200" b="1" dirty="0">
                <a:solidFill>
                  <a:srgbClr val="000000"/>
                </a:solidFill>
              </a:rPr>
              <a:t>talents</a:t>
            </a:r>
          </a:p>
          <a:p>
            <a:pPr marL="171450" indent="-171450">
              <a:buFont typeface="Arial" panose="020B0604020202020204"/>
              <a:buChar char="•"/>
            </a:pPr>
            <a:r>
              <a:rPr lang="en-US" sz="1200" b="1" dirty="0">
                <a:solidFill>
                  <a:srgbClr val="000000"/>
                </a:solidFill>
              </a:rPr>
              <a:t>International reputation</a:t>
            </a:r>
          </a:p>
          <a:p>
            <a:pPr marL="171450" indent="-171450">
              <a:buFont typeface="Arial" panose="020B0604020202020204"/>
              <a:buChar char="•"/>
            </a:pPr>
            <a:r>
              <a:rPr lang="en-US" sz="1200" b="1" dirty="0">
                <a:solidFill>
                  <a:srgbClr val="000000"/>
                </a:solidFill>
              </a:rPr>
              <a:t>Real Estate</a:t>
            </a:r>
          </a:p>
          <a:p>
            <a:endParaRPr lang="en-US" sz="1200" b="1" dirty="0">
              <a:solidFill>
                <a:srgbClr val="000000"/>
              </a:solidFill>
            </a:endParaRPr>
          </a:p>
        </p:txBody>
      </p:sp>
      <p:sp>
        <p:nvSpPr>
          <p:cNvPr id="21" name="Rectangle 20"/>
          <p:cNvSpPr/>
          <p:nvPr/>
        </p:nvSpPr>
        <p:spPr>
          <a:xfrm>
            <a:off x="1981200" y="1021080"/>
            <a:ext cx="1600200" cy="2331085"/>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000" b="1" dirty="0">
                <a:solidFill>
                  <a:schemeClr val="bg1"/>
                </a:solidFill>
              </a:rPr>
              <a:t>Key Activities</a:t>
            </a:r>
          </a:p>
          <a:p>
            <a:pPr marL="171450" indent="-171450">
              <a:buFont typeface="Arial" panose="020B0604020202020204"/>
              <a:buChar char="•"/>
            </a:pPr>
            <a:r>
              <a:rPr lang="en-US" sz="1200" b="1" dirty="0">
                <a:solidFill>
                  <a:srgbClr val="000000"/>
                </a:solidFill>
              </a:rPr>
              <a:t>Guest services </a:t>
            </a:r>
          </a:p>
          <a:p>
            <a:pPr marL="171450" indent="-171450">
              <a:buFont typeface="Arial" panose="020B0604020202020204"/>
              <a:buChar char="•"/>
            </a:pPr>
            <a:r>
              <a:rPr lang="en-US" sz="1200" b="1" dirty="0">
                <a:solidFill>
                  <a:srgbClr val="000000"/>
                </a:solidFill>
              </a:rPr>
              <a:t>Rental service (site, technical staff, management staff)</a:t>
            </a:r>
          </a:p>
          <a:p>
            <a:pPr marL="171450" indent="-171450">
              <a:buFont typeface="Arial" panose="020B0604020202020204"/>
              <a:buChar char="•"/>
            </a:pPr>
            <a:r>
              <a:rPr lang="en-US" sz="1200" b="1" dirty="0">
                <a:solidFill>
                  <a:srgbClr val="000000"/>
                </a:solidFill>
              </a:rPr>
              <a:t>Company mergers and acquisitions</a:t>
            </a:r>
          </a:p>
        </p:txBody>
      </p:sp>
      <p:sp>
        <p:nvSpPr>
          <p:cNvPr id="22" name="Rectangle 21"/>
          <p:cNvSpPr/>
          <p:nvPr/>
        </p:nvSpPr>
        <p:spPr>
          <a:xfrm>
            <a:off x="304800" y="1021080"/>
            <a:ext cx="1600200" cy="3724275"/>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000" b="1" dirty="0">
                <a:solidFill>
                  <a:schemeClr val="bg1"/>
                </a:solidFill>
              </a:rPr>
              <a:t>Key Partners</a:t>
            </a:r>
          </a:p>
          <a:p>
            <a:endParaRPr lang="en-US" sz="1600" b="1" dirty="0">
              <a:solidFill>
                <a:schemeClr val="bg1"/>
              </a:solidFill>
            </a:endParaRPr>
          </a:p>
          <a:p>
            <a:pPr marL="171450" indent="-171450">
              <a:buFont typeface="Arial" panose="020B0604020202020204"/>
              <a:buChar char="•"/>
            </a:pPr>
            <a:r>
              <a:rPr lang="en-US" sz="1200" b="1" dirty="0">
                <a:solidFill>
                  <a:srgbClr val="000000"/>
                </a:solidFill>
              </a:rPr>
              <a:t>Government</a:t>
            </a:r>
            <a:r>
              <a:rPr lang="zh-CN" altLang="en-US" sz="1200" b="1" dirty="0">
                <a:solidFill>
                  <a:srgbClr val="000000"/>
                </a:solidFill>
                <a:ea typeface="宋体" panose="02010600030101010101" pitchFamily="2" charset="-122"/>
              </a:rPr>
              <a:t>（Tax bureau，Legal aid）</a:t>
            </a:r>
          </a:p>
          <a:p>
            <a:pPr marL="171450" indent="-171450">
              <a:buFont typeface="Arial" panose="020B0604020202020204"/>
              <a:buChar char="•"/>
            </a:pPr>
            <a:r>
              <a:rPr lang="en-US" sz="1200" b="1" dirty="0">
                <a:solidFill>
                  <a:srgbClr val="000000"/>
                </a:solidFill>
              </a:rPr>
              <a:t>Venture Capital Institution</a:t>
            </a:r>
            <a:endParaRPr lang="en-US" sz="1200" b="1" dirty="0">
              <a:solidFill>
                <a:srgbClr val="FF0000"/>
              </a:solidFill>
            </a:endParaRPr>
          </a:p>
          <a:p>
            <a:pPr marL="171450" indent="-171450">
              <a:buFont typeface="Arial" panose="020B0604020202020204"/>
              <a:buChar char="•"/>
            </a:pPr>
            <a:r>
              <a:rPr lang="en-US" sz="1200" b="1" dirty="0">
                <a:solidFill>
                  <a:srgbClr val="000000"/>
                </a:solidFill>
              </a:rPr>
              <a:t>Industry</a:t>
            </a:r>
          </a:p>
          <a:p>
            <a:pPr marL="171450" indent="-171450">
              <a:buFont typeface="Arial" panose="020B0604020202020204"/>
              <a:buChar char="•"/>
            </a:pPr>
            <a:r>
              <a:rPr lang="en-US" sz="1200" b="1" dirty="0">
                <a:solidFill>
                  <a:srgbClr val="000000"/>
                </a:solidFill>
              </a:rPr>
              <a:t>“Service Providers” e.g. banks, cafe</a:t>
            </a:r>
          </a:p>
          <a:p>
            <a:pPr marL="171450" indent="-171450">
              <a:buFont typeface="Arial" panose="020B0604020202020204"/>
              <a:buChar char="•"/>
            </a:pPr>
            <a:r>
              <a:rPr lang="en-US" sz="1200" b="1" dirty="0">
                <a:solidFill>
                  <a:srgbClr val="000000"/>
                </a:solidFill>
              </a:rPr>
              <a:t>Brand management manufacturer</a:t>
            </a:r>
            <a:r>
              <a:rPr lang="zh-CN" altLang="en-US" sz="1200" b="1" dirty="0">
                <a:solidFill>
                  <a:srgbClr val="000000"/>
                </a:solidFill>
                <a:ea typeface="宋体" panose="02010600030101010101" pitchFamily="2" charset="-122"/>
              </a:rPr>
              <a:t>（Clothing, wineries, supermarkets）</a:t>
            </a:r>
          </a:p>
          <a:p>
            <a:endParaRPr lang="en-US" sz="1200" b="1" dirty="0">
              <a:solidFill>
                <a:srgbClr val="000000"/>
              </a:solidFill>
            </a:endParaRPr>
          </a:p>
          <a:p>
            <a:endParaRPr lang="en-US" sz="1200" b="1" dirty="0">
              <a:solidFill>
                <a:srgbClr val="000000"/>
              </a:solidFill>
            </a:endParaRPr>
          </a:p>
        </p:txBody>
      </p:sp>
      <p:sp>
        <p:nvSpPr>
          <p:cNvPr id="23" name="Rectangle 22"/>
          <p:cNvSpPr/>
          <p:nvPr/>
        </p:nvSpPr>
        <p:spPr>
          <a:xfrm>
            <a:off x="4505325" y="4822825"/>
            <a:ext cx="4114800" cy="1882775"/>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000" b="1" dirty="0">
                <a:solidFill>
                  <a:schemeClr val="bg1"/>
                </a:solidFill>
              </a:rPr>
              <a:t>Revenue Streams</a:t>
            </a:r>
          </a:p>
          <a:p>
            <a:pPr marL="171450" indent="-171450" algn="ctr">
              <a:buFont typeface="Arial" panose="020B0604020202020204" pitchFamily="34" charset="0"/>
              <a:buChar char="•"/>
            </a:pPr>
            <a:endParaRPr lang="en-US" sz="1200" b="1" dirty="0">
              <a:solidFill>
                <a:schemeClr val="tx1"/>
              </a:solidFill>
            </a:endParaRPr>
          </a:p>
          <a:p>
            <a:pPr marL="171450" indent="-171450" algn="ctr">
              <a:buFont typeface="Arial" panose="020B0604020202020204" pitchFamily="34" charset="0"/>
              <a:buChar char="•"/>
            </a:pPr>
            <a:r>
              <a:rPr lang="en-US" sz="1200" b="1" dirty="0">
                <a:solidFill>
                  <a:schemeClr val="tx1"/>
                </a:solidFill>
              </a:rPr>
              <a:t>Operating income</a:t>
            </a:r>
          </a:p>
          <a:p>
            <a:pPr marL="171450" indent="-171450" algn="ctr">
              <a:buFont typeface="Arial" panose="020B0604020202020204" pitchFamily="34" charset="0"/>
              <a:buChar char="•"/>
            </a:pPr>
            <a:r>
              <a:rPr lang="en-US" sz="1200" b="1" dirty="0">
                <a:solidFill>
                  <a:schemeClr val="tx1"/>
                </a:solidFill>
              </a:rPr>
              <a:t>Management fee</a:t>
            </a:r>
          </a:p>
          <a:p>
            <a:pPr marL="171450" indent="-171450" algn="ctr">
              <a:buFont typeface="Arial" panose="020B0604020202020204" pitchFamily="34" charset="0"/>
              <a:buChar char="•"/>
            </a:pPr>
            <a:r>
              <a:rPr lang="en-US" sz="1200" b="1" dirty="0">
                <a:solidFill>
                  <a:schemeClr val="tx1"/>
                </a:solidFill>
              </a:rPr>
              <a:t>Franchise fee</a:t>
            </a:r>
          </a:p>
          <a:p>
            <a:pPr algn="ctr"/>
            <a:endParaRPr lang="en-US" sz="1200" b="1" dirty="0">
              <a:solidFill>
                <a:schemeClr val="tx1"/>
              </a:solidFill>
            </a:endParaRPr>
          </a:p>
        </p:txBody>
      </p:sp>
      <p:sp>
        <p:nvSpPr>
          <p:cNvPr id="25" name="Rectangle 24"/>
          <p:cNvSpPr/>
          <p:nvPr/>
        </p:nvSpPr>
        <p:spPr>
          <a:xfrm>
            <a:off x="304800" y="4822825"/>
            <a:ext cx="4114800" cy="1882775"/>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000" b="1" dirty="0">
                <a:solidFill>
                  <a:schemeClr val="bg1"/>
                </a:solidFill>
              </a:rPr>
              <a:t>Cost Structure</a:t>
            </a:r>
          </a:p>
          <a:p>
            <a:pPr marL="171450" indent="-171450" algn="ctr">
              <a:buFont typeface="Arial" panose="020B0604020202020204" pitchFamily="34" charset="0"/>
              <a:buChar char="•"/>
            </a:pPr>
            <a:r>
              <a:rPr lang="en-US" sz="1200" b="1" dirty="0">
                <a:solidFill>
                  <a:srgbClr val="000000"/>
                </a:solidFill>
              </a:rPr>
              <a:t>R</a:t>
            </a:r>
            <a:r>
              <a:rPr lang="en-US" altLang="zh-CN" sz="1200" b="1" dirty="0">
                <a:solidFill>
                  <a:srgbClr val="000000"/>
                </a:solidFill>
              </a:rPr>
              <a:t>unning cost</a:t>
            </a:r>
            <a:r>
              <a:rPr lang="en-US" sz="1200" b="1" dirty="0">
                <a:solidFill>
                  <a:srgbClr val="000000"/>
                </a:solidFill>
              </a:rPr>
              <a:t> </a:t>
            </a:r>
          </a:p>
          <a:p>
            <a:pPr marL="171450" indent="-171450" algn="ctr">
              <a:buFont typeface="Arial" panose="020B0604020202020204" pitchFamily="34" charset="0"/>
              <a:buChar char="•"/>
            </a:pPr>
            <a:r>
              <a:rPr lang="en-US" sz="1200" b="1" dirty="0">
                <a:solidFill>
                  <a:srgbClr val="000000"/>
                </a:solidFill>
              </a:rPr>
              <a:t>Maintenance </a:t>
            </a:r>
          </a:p>
          <a:p>
            <a:pPr marL="171450" indent="-171450" algn="ctr">
              <a:buFont typeface="Arial" panose="020B0604020202020204" pitchFamily="34" charset="0"/>
              <a:buChar char="•"/>
            </a:pPr>
            <a:r>
              <a:rPr lang="en-US" sz="1200" b="1" dirty="0">
                <a:solidFill>
                  <a:srgbClr val="000000"/>
                </a:solidFill>
              </a:rPr>
              <a:t>Personnel cost</a:t>
            </a:r>
          </a:p>
          <a:p>
            <a:pPr marL="171450" indent="-171450" algn="ctr">
              <a:buFont typeface="Arial" panose="020B0604020202020204" pitchFamily="34" charset="0"/>
              <a:buChar char="•"/>
            </a:pPr>
            <a:r>
              <a:rPr lang="en-US" sz="1200" b="1" dirty="0">
                <a:solidFill>
                  <a:srgbClr val="000000"/>
                </a:solidFill>
              </a:rPr>
              <a:t>marketing promotion </a:t>
            </a:r>
          </a:p>
          <a:p>
            <a:pPr marL="171450" indent="-171450" algn="ctr">
              <a:buFont typeface="Arial" panose="020B0604020202020204" pitchFamily="34" charset="0"/>
              <a:buChar char="•"/>
            </a:pPr>
            <a:r>
              <a:rPr lang="en-US" sz="1200" b="1" dirty="0">
                <a:solidFill>
                  <a:srgbClr val="000000"/>
                </a:solidFill>
              </a:rPr>
              <a:t>Development of IT assets</a:t>
            </a:r>
          </a:p>
          <a:p>
            <a:pPr marL="171450" indent="-171450" algn="ctr">
              <a:buFont typeface="Arial" panose="020B0604020202020204" pitchFamily="34" charset="0"/>
              <a:buChar char="•"/>
            </a:pPr>
            <a:r>
              <a:rPr lang="en-US" sz="1200" b="1" dirty="0">
                <a:solidFill>
                  <a:srgbClr val="000000"/>
                </a:solidFill>
              </a:rPr>
              <a:t>leases hotel properties</a:t>
            </a:r>
          </a:p>
          <a:p>
            <a:pPr marL="171450" indent="-171450" algn="ctr">
              <a:buFont typeface="Arial" panose="020B0604020202020204" pitchFamily="34" charset="0"/>
              <a:buChar char="•"/>
            </a:pPr>
            <a:r>
              <a:rPr lang="en-US" altLang="zh-CN" sz="1200" b="1" dirty="0">
                <a:solidFill>
                  <a:srgbClr val="000000"/>
                </a:solidFill>
              </a:rPr>
              <a:t>Charity activities</a:t>
            </a:r>
            <a:endParaRPr lang="en-US" sz="1200" b="1"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335" y="249190"/>
            <a:ext cx="6763703" cy="578004"/>
          </a:xfrm>
        </p:spPr>
        <p:txBody>
          <a:bodyPr/>
          <a:lstStyle/>
          <a:p>
            <a:r>
              <a:rPr lang="en-US" altLang="zh-CN" sz="4400" dirty="0"/>
              <a:t>Radisson </a:t>
            </a:r>
            <a:r>
              <a:rPr lang="en-US" altLang="zh-CN" dirty="0"/>
              <a:t>Aspiration Objective and</a:t>
            </a:r>
            <a:r>
              <a:rPr lang="zh-CN" altLang="en-US" dirty="0"/>
              <a:t> </a:t>
            </a:r>
            <a:r>
              <a:rPr lang="en-US" altLang="zh-CN" sz="4000" dirty="0"/>
              <a:t>Strategy</a:t>
            </a:r>
            <a:endParaRPr lang="zh-CN" altLang="en-US" dirty="0"/>
          </a:p>
        </p:txBody>
      </p:sp>
      <p:sp>
        <p:nvSpPr>
          <p:cNvPr id="5" name="文本框 4">
            <a:extLst>
              <a:ext uri="{FF2B5EF4-FFF2-40B4-BE49-F238E27FC236}">
                <a16:creationId xmlns:a16="http://schemas.microsoft.com/office/drawing/2014/main" id="{1B0AAB1E-5121-40F1-B95E-6BA181B0E4E6}"/>
              </a:ext>
            </a:extLst>
          </p:cNvPr>
          <p:cNvSpPr txBox="1"/>
          <p:nvPr/>
        </p:nvSpPr>
        <p:spPr>
          <a:xfrm>
            <a:off x="449811" y="1815210"/>
            <a:ext cx="4800600" cy="1815882"/>
          </a:xfrm>
          <a:prstGeom prst="rect">
            <a:avLst/>
          </a:prstGeom>
          <a:solidFill>
            <a:schemeClr val="accent5">
              <a:lumMod val="40000"/>
              <a:lumOff val="60000"/>
            </a:schemeClr>
          </a:solidFill>
        </p:spPr>
        <p:txBody>
          <a:bodyPr wrap="square" rtlCol="0">
            <a:spAutoFit/>
          </a:bodyPr>
          <a:lstStyle/>
          <a:p>
            <a:r>
              <a:rPr lang="en-US" altLang="zh-CN" sz="1600" b="1" dirty="0">
                <a:solidFill>
                  <a:srgbClr val="333333"/>
                </a:solidFill>
                <a:latin typeface="Times New Roman" panose="02020603050405020304" pitchFamily="18" charset="0"/>
                <a:cs typeface="Times New Roman" panose="02020603050405020304" pitchFamily="18" charset="0"/>
              </a:rPr>
              <a:t>Aspiration</a:t>
            </a:r>
          </a:p>
          <a:p>
            <a:r>
              <a:rPr lang="en-US" altLang="zh-CN" sz="1600" i="0" dirty="0">
                <a:solidFill>
                  <a:srgbClr val="333333"/>
                </a:solidFill>
                <a:effectLst/>
                <a:latin typeface="Times New Roman" panose="02020603050405020304" pitchFamily="18" charset="0"/>
                <a:cs typeface="Times New Roman" panose="02020603050405020304" pitchFamily="18" charset="0"/>
              </a:rPr>
              <a:t>We aim to become a top of mind hotel company in the world and a preferred choice for guests, owners, investors and talent, we celebrate our industry-leading commitment to ethical excellence, and we are recognized as a trusted global Responsible Business leader. </a:t>
            </a:r>
            <a:endParaRPr lang="zh-CN" altLang="en-US" sz="16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5250BA7C-01EB-45AA-8621-9E7E12250C1D}"/>
              </a:ext>
            </a:extLst>
          </p:cNvPr>
          <p:cNvSpPr txBox="1"/>
          <p:nvPr/>
        </p:nvSpPr>
        <p:spPr>
          <a:xfrm>
            <a:off x="5267884" y="1905000"/>
            <a:ext cx="3628162" cy="3293209"/>
          </a:xfrm>
          <a:prstGeom prst="rect">
            <a:avLst/>
          </a:prstGeom>
          <a:noFill/>
        </p:spPr>
        <p:txBody>
          <a:bodyPr wrap="square" rtlCol="0">
            <a:spAutoFit/>
          </a:bodyPr>
          <a:lstStyle/>
          <a:p>
            <a:r>
              <a:rPr lang="en-US" altLang="zh-CN" sz="1600" b="1" dirty="0">
                <a:solidFill>
                  <a:srgbClr val="333333"/>
                </a:solidFill>
                <a:latin typeface="Times New Roman" panose="02020603050405020304" pitchFamily="18" charset="0"/>
                <a:cs typeface="Times New Roman" panose="02020603050405020304" pitchFamily="18" charset="0"/>
              </a:rPr>
              <a:t>O</a:t>
            </a:r>
            <a:r>
              <a:rPr lang="en-US" altLang="zh-CN" sz="1600" b="1" i="0" dirty="0">
                <a:solidFill>
                  <a:srgbClr val="333333"/>
                </a:solidFill>
                <a:effectLst/>
                <a:latin typeface="Times New Roman" panose="02020603050405020304" pitchFamily="18" charset="0"/>
                <a:cs typeface="Times New Roman" panose="02020603050405020304" pitchFamily="18" charset="0"/>
              </a:rPr>
              <a:t>bjective</a:t>
            </a:r>
          </a:p>
          <a:p>
            <a:endParaRPr lang="en-US" altLang="zh-CN" sz="1600" b="1" i="0" dirty="0">
              <a:solidFill>
                <a:srgbClr val="333333"/>
              </a:solidFill>
              <a:effectLst/>
              <a:latin typeface="Times New Roman" panose="02020603050405020304" pitchFamily="18" charset="0"/>
              <a:cs typeface="Times New Roman" panose="02020603050405020304" pitchFamily="18" charset="0"/>
            </a:endParaRPr>
          </a:p>
          <a:p>
            <a:pPr marL="342900" indent="-342900">
              <a:buAutoNum type="arabicPeriod"/>
            </a:pPr>
            <a:r>
              <a:rPr lang="en-US" altLang="zh-CN" sz="1600" dirty="0">
                <a:solidFill>
                  <a:srgbClr val="333333"/>
                </a:solidFill>
                <a:latin typeface="Times New Roman" panose="02020603050405020304" pitchFamily="18" charset="0"/>
                <a:cs typeface="Times New Roman" panose="02020603050405020304" pitchFamily="18" charset="0"/>
              </a:rPr>
              <a:t>C</a:t>
            </a:r>
            <a:r>
              <a:rPr lang="en-US" altLang="zh-CN" sz="1600" b="0" i="0" dirty="0">
                <a:solidFill>
                  <a:srgbClr val="333333"/>
                </a:solidFill>
                <a:effectLst/>
                <a:latin typeface="Times New Roman" panose="02020603050405020304" pitchFamily="18" charset="0"/>
                <a:cs typeface="Times New Roman" panose="02020603050405020304" pitchFamily="18" charset="0"/>
              </a:rPr>
              <a:t>reating memorable moments.</a:t>
            </a:r>
            <a:endParaRPr lang="en-US" altLang="zh-CN" sz="1600" dirty="0">
              <a:solidFill>
                <a:srgbClr val="333333"/>
              </a:solidFill>
              <a:latin typeface="Times New Roman" panose="02020603050405020304" pitchFamily="18" charset="0"/>
              <a:cs typeface="Times New Roman" panose="02020603050405020304" pitchFamily="18" charset="0"/>
            </a:endParaRPr>
          </a:p>
          <a:p>
            <a:pPr marL="342900" indent="-342900">
              <a:buFontTx/>
              <a:buAutoNum type="arabicPeriod"/>
            </a:pPr>
            <a:r>
              <a:rPr lang="en-US" altLang="zh-CN" sz="1600" dirty="0">
                <a:solidFill>
                  <a:srgbClr val="333333"/>
                </a:solidFill>
                <a:latin typeface="Times New Roman" panose="02020603050405020304" pitchFamily="18" charset="0"/>
                <a:cs typeface="Times New Roman" panose="02020603050405020304" pitchFamily="18" charset="0"/>
              </a:rPr>
              <a:t>B</a:t>
            </a:r>
            <a:r>
              <a:rPr lang="en-US" altLang="zh-CN" sz="1600" b="0" i="0" dirty="0">
                <a:solidFill>
                  <a:srgbClr val="333333"/>
                </a:solidFill>
                <a:effectLst/>
                <a:latin typeface="Times New Roman" panose="02020603050405020304" pitchFamily="18" charset="0"/>
                <a:cs typeface="Times New Roman" panose="02020603050405020304" pitchFamily="18" charset="0"/>
              </a:rPr>
              <a:t>eing a true host and the best partner. </a:t>
            </a:r>
            <a:endParaRPr lang="en-US" altLang="zh-CN" sz="1600" dirty="0">
              <a:solidFill>
                <a:srgbClr val="333333"/>
              </a:solidFill>
              <a:latin typeface="Times New Roman" panose="02020603050405020304" pitchFamily="18" charset="0"/>
              <a:cs typeface="Times New Roman" panose="02020603050405020304" pitchFamily="18" charset="0"/>
            </a:endParaRPr>
          </a:p>
          <a:p>
            <a:pPr marL="342900" indent="-342900">
              <a:buFontTx/>
              <a:buAutoNum type="arabicPeriod"/>
            </a:pPr>
            <a:r>
              <a:rPr lang="en-US" altLang="zh-CN" sz="1600" dirty="0">
                <a:solidFill>
                  <a:srgbClr val="333333"/>
                </a:solidFill>
                <a:latin typeface="Times New Roman" panose="02020603050405020304" pitchFamily="18" charset="0"/>
                <a:cs typeface="Times New Roman" panose="02020603050405020304" pitchFamily="18" charset="0"/>
              </a:rPr>
              <a:t>T</a:t>
            </a:r>
            <a:r>
              <a:rPr lang="en-US" altLang="zh-CN" sz="1600" b="0" i="0" dirty="0">
                <a:solidFill>
                  <a:srgbClr val="333333"/>
                </a:solidFill>
                <a:effectLst/>
                <a:latin typeface="Times New Roman" panose="02020603050405020304" pitchFamily="18" charset="0"/>
                <a:cs typeface="Times New Roman" panose="02020603050405020304" pitchFamily="18" charset="0"/>
              </a:rPr>
              <a:t>o further reduce our carbon &amp; water footprint by 10%</a:t>
            </a:r>
            <a:endParaRPr lang="en-US" altLang="zh-CN" sz="1600" dirty="0">
              <a:solidFill>
                <a:srgbClr val="333333"/>
              </a:solidFill>
              <a:latin typeface="Times New Roman" panose="02020603050405020304" pitchFamily="18" charset="0"/>
              <a:cs typeface="Times New Roman" panose="02020603050405020304" pitchFamily="18" charset="0"/>
            </a:endParaRPr>
          </a:p>
          <a:p>
            <a:pPr marL="342900" indent="-342900">
              <a:buFontTx/>
              <a:buAutoNum type="arabicPeriod"/>
            </a:pPr>
            <a:r>
              <a:rPr lang="en-US" altLang="zh-CN" sz="1600" dirty="0">
                <a:solidFill>
                  <a:srgbClr val="333333"/>
                </a:solidFill>
                <a:latin typeface="Times New Roman" panose="02020603050405020304" pitchFamily="18" charset="0"/>
                <a:cs typeface="Times New Roman" panose="02020603050405020304" pitchFamily="18" charset="0"/>
              </a:rPr>
              <a:t>T</a:t>
            </a:r>
            <a:r>
              <a:rPr lang="en-US" altLang="zh-CN" sz="1600" b="0" i="0" dirty="0">
                <a:solidFill>
                  <a:srgbClr val="333333"/>
                </a:solidFill>
                <a:effectLst/>
                <a:latin typeface="Times New Roman" panose="02020603050405020304" pitchFamily="18" charset="0"/>
                <a:cs typeface="Times New Roman" panose="02020603050405020304" pitchFamily="18" charset="0"/>
              </a:rPr>
              <a:t>o focus on human rights in the supply chain</a:t>
            </a:r>
            <a:endParaRPr lang="zh-CN" altLang="en-US" sz="1600" dirty="0">
              <a:solidFill>
                <a:srgbClr val="333333"/>
              </a:solidFill>
              <a:latin typeface="Times New Roman" panose="02020603050405020304" pitchFamily="18" charset="0"/>
              <a:cs typeface="Times New Roman" panose="02020603050405020304" pitchFamily="18" charset="0"/>
            </a:endParaRPr>
          </a:p>
          <a:p>
            <a:pPr marL="342900" indent="-342900">
              <a:buFontTx/>
              <a:buAutoNum type="arabicPeriod"/>
            </a:pPr>
            <a:r>
              <a:rPr lang="en-US" altLang="zh-CN" sz="1600" dirty="0">
                <a:solidFill>
                  <a:srgbClr val="333333"/>
                </a:solidFill>
                <a:latin typeface="Times New Roman" panose="02020603050405020304" pitchFamily="18" charset="0"/>
                <a:cs typeface="Times New Roman" panose="02020603050405020304" pitchFamily="18" charset="0"/>
              </a:rPr>
              <a:t>C</a:t>
            </a:r>
            <a:r>
              <a:rPr lang="en-US" altLang="zh-CN" sz="1600" b="0" i="0" dirty="0">
                <a:solidFill>
                  <a:srgbClr val="333333"/>
                </a:solidFill>
                <a:effectLst/>
                <a:latin typeface="Times New Roman" panose="02020603050405020304" pitchFamily="18" charset="0"/>
                <a:cs typeface="Times New Roman" panose="02020603050405020304" pitchFamily="18" charset="0"/>
              </a:rPr>
              <a:t>reating shared value in communities in the areas of food, shelter and a better future especially for disadvantaged children and youth.</a:t>
            </a:r>
            <a:endParaRPr lang="en-US" altLang="zh-CN" sz="1600" dirty="0">
              <a:solidFill>
                <a:srgbClr val="333333"/>
              </a:solidFill>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DD46ED59-A869-40B4-A5A7-A47E5B5C305C}"/>
              </a:ext>
            </a:extLst>
          </p:cNvPr>
          <p:cNvSpPr txBox="1"/>
          <p:nvPr/>
        </p:nvSpPr>
        <p:spPr>
          <a:xfrm>
            <a:off x="467284" y="3800957"/>
            <a:ext cx="4800600" cy="1815882"/>
          </a:xfrm>
          <a:prstGeom prst="rect">
            <a:avLst/>
          </a:prstGeom>
          <a:solidFill>
            <a:schemeClr val="accent5">
              <a:lumMod val="40000"/>
              <a:lumOff val="60000"/>
            </a:schemeClr>
          </a:solidFill>
        </p:spPr>
        <p:txBody>
          <a:bodyPr wrap="square" rtlCol="0">
            <a:spAutoFit/>
          </a:bodyPr>
          <a:lstStyle/>
          <a:p>
            <a:r>
              <a:rPr lang="en-US" altLang="zh-CN" sz="1600" b="1" dirty="0">
                <a:latin typeface="Times New Roman" panose="02020603050405020304" pitchFamily="18" charset="0"/>
                <a:cs typeface="Times New Roman" panose="02020603050405020304" pitchFamily="18" charset="0"/>
              </a:rPr>
              <a:t>Strategy</a:t>
            </a:r>
          </a:p>
          <a:p>
            <a:r>
              <a:rPr lang="en-US" altLang="zh-CN" sz="1600" b="0" i="0" dirty="0">
                <a:solidFill>
                  <a:srgbClr val="333333"/>
                </a:solidFill>
                <a:effectLst/>
                <a:latin typeface="Times New Roman" panose="02020603050405020304" pitchFamily="18" charset="0"/>
                <a:cs typeface="Times New Roman" panose="02020603050405020304" pitchFamily="18" charset="0"/>
              </a:rPr>
              <a:t>Think People – Caring about people in our hotels and value chain; </a:t>
            </a:r>
          </a:p>
          <a:p>
            <a:r>
              <a:rPr lang="en-US" altLang="zh-CN" sz="1600" b="0" i="0" dirty="0">
                <a:solidFill>
                  <a:srgbClr val="333333"/>
                </a:solidFill>
                <a:effectLst/>
                <a:latin typeface="Times New Roman" panose="02020603050405020304" pitchFamily="18" charset="0"/>
                <a:cs typeface="Times New Roman" panose="02020603050405020304" pitchFamily="18" charset="0"/>
              </a:rPr>
              <a:t>Think Community – Meaningful contributions to communities around the world; </a:t>
            </a:r>
          </a:p>
          <a:p>
            <a:r>
              <a:rPr lang="en-US" altLang="zh-CN" sz="1600" b="0" i="0" dirty="0">
                <a:solidFill>
                  <a:srgbClr val="333333"/>
                </a:solidFill>
                <a:effectLst/>
                <a:latin typeface="Times New Roman" panose="02020603050405020304" pitchFamily="18" charset="0"/>
                <a:cs typeface="Times New Roman" panose="02020603050405020304" pitchFamily="18" charset="0"/>
              </a:rPr>
              <a:t>Think Planet – A better planet for all. </a:t>
            </a:r>
          </a:p>
          <a:p>
            <a:r>
              <a:rPr lang="en-US" altLang="zh-CN" sz="1600" b="0" i="0" dirty="0">
                <a:solidFill>
                  <a:srgbClr val="333333"/>
                </a:solidFill>
                <a:effectLst/>
                <a:latin typeface="Times New Roman" panose="02020603050405020304" pitchFamily="18" charset="0"/>
                <a:cs typeface="Times New Roman" panose="02020603050405020304" pitchFamily="18" charset="0"/>
              </a:rPr>
              <a:t>Reducing our carbon footprint, energy, water and waste. </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7797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335" y="249190"/>
            <a:ext cx="6763703" cy="578004"/>
          </a:xfrm>
        </p:spPr>
        <p:txBody>
          <a:bodyPr/>
          <a:lstStyle/>
          <a:p>
            <a:r>
              <a:rPr lang="en-US" altLang="zh-CN" sz="4400" dirty="0"/>
              <a:t>Radisson Strategy</a:t>
            </a:r>
            <a:endParaRPr lang="zh-CN" altLang="en-US" dirty="0"/>
          </a:p>
        </p:txBody>
      </p:sp>
      <p:sp>
        <p:nvSpPr>
          <p:cNvPr id="4" name="文本框 3">
            <a:extLst>
              <a:ext uri="{FF2B5EF4-FFF2-40B4-BE49-F238E27FC236}">
                <a16:creationId xmlns:a16="http://schemas.microsoft.com/office/drawing/2014/main" id="{C8EA8935-C3A3-4960-A795-BB44AFF3CCEC}"/>
              </a:ext>
            </a:extLst>
          </p:cNvPr>
          <p:cNvSpPr txBox="1"/>
          <p:nvPr/>
        </p:nvSpPr>
        <p:spPr>
          <a:xfrm>
            <a:off x="457200" y="1482841"/>
            <a:ext cx="2362200" cy="369332"/>
          </a:xfrm>
          <a:prstGeom prst="rect">
            <a:avLst/>
          </a:prstGeom>
          <a:noFill/>
        </p:spPr>
        <p:txBody>
          <a:bodyPr wrap="square" rtlCol="0">
            <a:spAutoFit/>
          </a:bodyPr>
          <a:lstStyle/>
          <a:p>
            <a:r>
              <a:rPr lang="zh-CN" altLang="en-US" dirty="0"/>
              <a:t>打造智能化服务</a:t>
            </a:r>
          </a:p>
        </p:txBody>
      </p:sp>
      <p:sp>
        <p:nvSpPr>
          <p:cNvPr id="8" name="文本框 7">
            <a:extLst>
              <a:ext uri="{FF2B5EF4-FFF2-40B4-BE49-F238E27FC236}">
                <a16:creationId xmlns:a16="http://schemas.microsoft.com/office/drawing/2014/main" id="{038E14B1-0186-4214-8AE6-AB4B58D1793F}"/>
              </a:ext>
            </a:extLst>
          </p:cNvPr>
          <p:cNvSpPr txBox="1"/>
          <p:nvPr/>
        </p:nvSpPr>
        <p:spPr>
          <a:xfrm>
            <a:off x="3810000" y="1371600"/>
            <a:ext cx="4876800" cy="1754326"/>
          </a:xfrm>
          <a:prstGeom prst="rect">
            <a:avLst/>
          </a:prstGeom>
          <a:noFill/>
        </p:spPr>
        <p:txBody>
          <a:bodyPr wrap="square" rtlCol="0">
            <a:spAutoFit/>
          </a:bodyPr>
          <a:lstStyle/>
          <a:p>
            <a:r>
              <a:rPr lang="zh-CN" altLang="en-US" dirty="0"/>
              <a:t>入住与退房不需要在大厅等待，通过人脸识别实现无停留入住，打造如同家庭般服务。</a:t>
            </a:r>
            <a:endParaRPr lang="en-US" altLang="zh-CN" dirty="0"/>
          </a:p>
          <a:p>
            <a:endParaRPr lang="en-US" altLang="zh-CN" dirty="0"/>
          </a:p>
          <a:p>
            <a:r>
              <a:rPr lang="zh-CN" altLang="en-US" dirty="0"/>
              <a:t>酒店内全部匹配全智能化电器，客人在入住同时可以体现当前市面上最先进的家用电器。</a:t>
            </a:r>
            <a:endParaRPr lang="en-US" altLang="zh-CN" dirty="0"/>
          </a:p>
          <a:p>
            <a:endParaRPr lang="zh-CN" altLang="en-US" dirty="0"/>
          </a:p>
        </p:txBody>
      </p:sp>
    </p:spTree>
    <p:extLst>
      <p:ext uri="{BB962C8B-B14F-4D97-AF65-F5344CB8AC3E}">
        <p14:creationId xmlns:p14="http://schemas.microsoft.com/office/powerpoint/2010/main" val="2166230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879" y="476880"/>
            <a:ext cx="6763703" cy="578004"/>
          </a:xfrm>
        </p:spPr>
        <p:txBody>
          <a:bodyPr/>
          <a:lstStyle/>
          <a:p>
            <a:r>
              <a:rPr lang="en-US" altLang="zh-CN" dirty="0"/>
              <a:t>VGR of Radisson</a:t>
            </a:r>
            <a:endParaRPr lang="zh-CN" altLang="en-US" dirty="0"/>
          </a:p>
        </p:txBody>
      </p:sp>
      <p:sp>
        <p:nvSpPr>
          <p:cNvPr id="37" name="Text Box 5"/>
          <p:cNvSpPr txBox="1">
            <a:spLocks noChangeArrowheads="1"/>
          </p:cNvSpPr>
          <p:nvPr/>
        </p:nvSpPr>
        <p:spPr bwMode="auto">
          <a:xfrm>
            <a:off x="2030016" y="1882461"/>
            <a:ext cx="5268516" cy="558404"/>
          </a:xfrm>
          <a:prstGeom prst="rect">
            <a:avLst/>
          </a:prstGeom>
          <a:solidFill>
            <a:srgbClr val="D2E4FE"/>
          </a:solidFill>
          <a:ln w="9525">
            <a:noFill/>
            <a:miter lim="800000"/>
          </a:ln>
        </p:spPr>
        <p:txBody>
          <a:bodyPr lIns="54768" tIns="68580" rIns="54768" bIns="68580" anchor="ctr" anchorCtr="1"/>
          <a:lstStyle/>
          <a:p>
            <a:pPr algn="ctr">
              <a:buClr>
                <a:srgbClr val="FFFFFF"/>
              </a:buClr>
              <a:buFont typeface="Arial" panose="020B0604020202020204" pitchFamily="34" charset="0"/>
              <a:buNone/>
            </a:pPr>
            <a:r>
              <a:rPr lang="en-US" sz="150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rPr>
              <a:t>Be the company of choices for guests, owners and talent.</a:t>
            </a:r>
          </a:p>
        </p:txBody>
      </p:sp>
      <p:sp>
        <p:nvSpPr>
          <p:cNvPr id="38" name="Text Box 8"/>
          <p:cNvSpPr txBox="1">
            <a:spLocks noChangeArrowheads="1"/>
          </p:cNvSpPr>
          <p:nvPr/>
        </p:nvSpPr>
        <p:spPr bwMode="auto">
          <a:xfrm>
            <a:off x="2052887" y="2492351"/>
            <a:ext cx="5263243" cy="498029"/>
          </a:xfrm>
          <a:prstGeom prst="rect">
            <a:avLst/>
          </a:prstGeom>
          <a:solidFill>
            <a:srgbClr val="C5F97F"/>
          </a:solidFill>
          <a:ln w="9525">
            <a:noFill/>
            <a:miter lim="800000"/>
          </a:ln>
        </p:spPr>
        <p:txBody>
          <a:bodyPr lIns="54768" tIns="68580" rIns="54768" bIns="68580" anchor="ctr" anchorCtr="1"/>
          <a:lstStyle/>
          <a:p>
            <a:pPr algn="ctr">
              <a:spcBef>
                <a:spcPct val="5000"/>
              </a:spcBef>
              <a:buClr>
                <a:srgbClr val="FFFFFF"/>
              </a:buClr>
              <a:buFont typeface="Arial" panose="020B0604020202020204" pitchFamily="34" charset="0"/>
              <a:buNone/>
            </a:pPr>
            <a:endParaRPr lang="en-US" sz="1500" b="1" dirty="0">
              <a:latin typeface="Calibri" panose="020F0502020204030204" pitchFamily="34" charset="0"/>
              <a:ea typeface="Arial" panose="020B0604020202020204" pitchFamily="34" charset="0"/>
              <a:cs typeface="Calibri" panose="020F0502020204030204" pitchFamily="34" charset="0"/>
              <a:sym typeface="Arial" panose="020B0604020202020204" pitchFamily="34" charset="0"/>
            </a:endParaRPr>
          </a:p>
          <a:p>
            <a:pPr algn="ctr">
              <a:spcBef>
                <a:spcPct val="5000"/>
              </a:spcBef>
              <a:buClr>
                <a:srgbClr val="FFFFFF"/>
              </a:buClr>
              <a:buFont typeface="Arial" panose="020B0604020202020204" pitchFamily="34" charset="0"/>
              <a:buNone/>
            </a:pPr>
            <a:r>
              <a:rPr lang="en-US" sz="1500" b="1" dirty="0">
                <a:latin typeface="Calibri" panose="020F0502020204030204" pitchFamily="34" charset="0"/>
                <a:ea typeface="Arial" panose="020B0604020202020204" pitchFamily="34" charset="0"/>
                <a:cs typeface="Calibri" panose="020F0502020204030204" pitchFamily="34" charset="0"/>
                <a:sym typeface="Arial" panose="020B0604020202020204" pitchFamily="34" charset="0"/>
              </a:rPr>
              <a:t>Increase </a:t>
            </a:r>
            <a:r>
              <a:rPr lang="en-US" altLang="zh-CN" sz="1500" b="1" i="0" dirty="0">
                <a:effectLst/>
                <a:latin typeface="Calibri" panose="020F0502020204030204" pitchFamily="34" charset="0"/>
                <a:cs typeface="Calibri" panose="020F0502020204030204" pitchFamily="34" charset="0"/>
              </a:rPr>
              <a:t>revenue by 6-7% annually from 2018 to 2022</a:t>
            </a:r>
            <a:br>
              <a:rPr lang="en-US" altLang="zh-CN" sz="1500" dirty="0"/>
            </a:br>
            <a:endParaRPr lang="en-US" sz="1500" dirty="0">
              <a:solidFill>
                <a:srgbClr val="FFFFFF"/>
              </a:solidFill>
              <a:ea typeface="Arial" panose="020B0604020202020204" pitchFamily="34" charset="0"/>
              <a:cs typeface="Arial" panose="020B0604020202020204" pitchFamily="34" charset="0"/>
              <a:sym typeface="Arial" panose="020B0604020202020204" pitchFamily="34" charset="0"/>
            </a:endParaRPr>
          </a:p>
        </p:txBody>
      </p:sp>
      <p:sp>
        <p:nvSpPr>
          <p:cNvPr id="39" name="Text Box 14"/>
          <p:cNvSpPr txBox="1">
            <a:spLocks noChangeArrowheads="1"/>
          </p:cNvSpPr>
          <p:nvPr/>
        </p:nvSpPr>
        <p:spPr bwMode="auto">
          <a:xfrm>
            <a:off x="2030016" y="3044483"/>
            <a:ext cx="2635643" cy="664065"/>
          </a:xfrm>
          <a:prstGeom prst="rect">
            <a:avLst/>
          </a:prstGeom>
          <a:solidFill>
            <a:srgbClr val="C5F97F"/>
          </a:solidFill>
          <a:ln w="9525">
            <a:noFill/>
            <a:miter lim="800000"/>
          </a:ln>
        </p:spPr>
        <p:txBody>
          <a:bodyPr lIns="54768" tIns="68580" rIns="54768" bIns="68580" anchor="ctr" anchorCtr="1"/>
          <a:lstStyle/>
          <a:p>
            <a:pPr algn="ctr">
              <a:buClr>
                <a:srgbClr val="FFFFFF"/>
              </a:buClr>
              <a:buFont typeface="Arial" panose="020B0604020202020204" pitchFamily="34" charset="0"/>
              <a:buNone/>
            </a:pPr>
            <a:endParaRPr lang="en-US" altLang="zh-CN" sz="1500" b="1" i="0" dirty="0">
              <a:solidFill>
                <a:srgbClr val="000000"/>
              </a:solidFill>
              <a:effectLst/>
              <a:latin typeface="Calibri" panose="020F0502020204030204" pitchFamily="34" charset="0"/>
              <a:cs typeface="Calibri" panose="020F0502020204030204" pitchFamily="34" charset="0"/>
            </a:endParaRPr>
          </a:p>
          <a:p>
            <a:pPr algn="ctr">
              <a:buClr>
                <a:srgbClr val="FFFFFF"/>
              </a:buClr>
              <a:buFont typeface="Arial" panose="020B0604020202020204" pitchFamily="34" charset="0"/>
              <a:buNone/>
            </a:pPr>
            <a:r>
              <a:rPr lang="en-US" altLang="zh-CN" sz="1500" b="1" i="0" dirty="0">
                <a:solidFill>
                  <a:srgbClr val="000000"/>
                </a:solidFill>
                <a:effectLst/>
                <a:latin typeface="Calibri" panose="020F0502020204030204" pitchFamily="34" charset="0"/>
                <a:cs typeface="Calibri" panose="020F0502020204030204" pitchFamily="34" charset="0"/>
              </a:rPr>
              <a:t>Doubling EBITDA by 2022 with a margin of 13-15%.</a:t>
            </a:r>
            <a:r>
              <a:rPr lang="en-US" altLang="zh-CN" sz="1500" b="1" dirty="0">
                <a:latin typeface="Calibri" panose="020F0502020204030204" pitchFamily="34" charset="0"/>
                <a:cs typeface="Calibri" panose="020F0502020204030204" pitchFamily="34" charset="0"/>
              </a:rPr>
              <a:t> </a:t>
            </a:r>
            <a:br>
              <a:rPr lang="en-US" altLang="zh-CN" sz="1500" b="1" dirty="0">
                <a:latin typeface="Calibri" panose="020F0502020204030204" pitchFamily="34" charset="0"/>
                <a:cs typeface="Calibri" panose="020F0502020204030204" pitchFamily="34" charset="0"/>
              </a:rPr>
            </a:br>
            <a:endParaRPr lang="en-US" sz="1500" b="1" dirty="0">
              <a:solidFill>
                <a:srgbClr val="FFFFFF"/>
              </a:solidFill>
              <a:latin typeface="Calibri" panose="020F0502020204030204" pitchFamily="34" charset="0"/>
              <a:ea typeface="Arial" panose="020B0604020202020204" pitchFamily="34" charset="0"/>
              <a:cs typeface="Calibri" panose="020F0502020204030204" pitchFamily="34" charset="0"/>
              <a:sym typeface="Arial" panose="020B0604020202020204" pitchFamily="34" charset="0"/>
            </a:endParaRPr>
          </a:p>
        </p:txBody>
      </p:sp>
      <p:sp>
        <p:nvSpPr>
          <p:cNvPr id="40" name="Text Box 17"/>
          <p:cNvSpPr txBox="1">
            <a:spLocks noChangeArrowheads="1"/>
          </p:cNvSpPr>
          <p:nvPr/>
        </p:nvSpPr>
        <p:spPr bwMode="auto">
          <a:xfrm>
            <a:off x="4720664" y="3054602"/>
            <a:ext cx="2595465" cy="650321"/>
          </a:xfrm>
          <a:prstGeom prst="rect">
            <a:avLst/>
          </a:prstGeom>
          <a:solidFill>
            <a:srgbClr val="C5F97F"/>
          </a:solidFill>
          <a:ln w="9525">
            <a:noFill/>
            <a:miter lim="800000"/>
          </a:ln>
        </p:spPr>
        <p:txBody>
          <a:bodyPr lIns="54768" tIns="68580" rIns="54768" bIns="68580" anchor="ctr" anchorCtr="1"/>
          <a:lstStyle/>
          <a:p>
            <a:pPr algn="ctr">
              <a:buClr>
                <a:srgbClr val="FFFFFF"/>
              </a:buClr>
              <a:buFont typeface="Arial" panose="020B0604020202020204" pitchFamily="34" charset="0"/>
              <a:buNone/>
            </a:pPr>
            <a:endParaRPr lang="en-US" altLang="zh-CN" sz="1500" b="0" i="0" dirty="0">
              <a:solidFill>
                <a:srgbClr val="000000"/>
              </a:solidFill>
              <a:effectLst/>
              <a:latin typeface="Calibri" panose="020F0502020204030204" pitchFamily="34" charset="0"/>
              <a:cs typeface="Calibri" panose="020F0502020204030204" pitchFamily="34" charset="0"/>
            </a:endParaRPr>
          </a:p>
          <a:p>
            <a:pPr algn="ctr">
              <a:buClr>
                <a:srgbClr val="FFFFFF"/>
              </a:buClr>
              <a:buFont typeface="Arial" panose="020B0604020202020204" pitchFamily="34" charset="0"/>
              <a:buNone/>
            </a:pPr>
            <a:r>
              <a:rPr lang="en-US" altLang="zh-CN" sz="1500" b="1" i="0" dirty="0">
                <a:solidFill>
                  <a:srgbClr val="000000"/>
                </a:solidFill>
                <a:effectLst/>
                <a:latin typeface="Calibri" panose="020F0502020204030204" pitchFamily="34" charset="0"/>
                <a:cs typeface="Calibri" panose="020F0502020204030204" pitchFamily="34" charset="0"/>
              </a:rPr>
              <a:t>Achieve &gt;70% of the economic impact of the organic expansion by 2024.</a:t>
            </a:r>
            <a:r>
              <a:rPr lang="en-US" altLang="zh-CN" sz="1500" b="1" dirty="0">
                <a:latin typeface="Calibri" panose="020F0502020204030204" pitchFamily="34" charset="0"/>
                <a:cs typeface="Calibri" panose="020F0502020204030204" pitchFamily="34" charset="0"/>
              </a:rPr>
              <a:t> </a:t>
            </a:r>
            <a:br>
              <a:rPr lang="en-US" altLang="zh-CN" sz="1500" dirty="0">
                <a:latin typeface="Calibri" panose="020F0502020204030204" pitchFamily="34" charset="0"/>
                <a:cs typeface="Calibri" panose="020F0502020204030204" pitchFamily="34" charset="0"/>
              </a:rPr>
            </a:br>
            <a:endParaRPr lang="en-US" sz="1500" dirty="0">
              <a:solidFill>
                <a:srgbClr val="FFFF00"/>
              </a:solidFill>
              <a:latin typeface="Calibri" panose="020F0502020204030204" pitchFamily="34" charset="0"/>
              <a:ea typeface="Arial" panose="020B0604020202020204" pitchFamily="34" charset="0"/>
              <a:cs typeface="Calibri" panose="020F0502020204030204" pitchFamily="34" charset="0"/>
              <a:sym typeface="Arial" panose="020B0604020202020204" pitchFamily="34" charset="0"/>
            </a:endParaRPr>
          </a:p>
        </p:txBody>
      </p:sp>
      <p:grpSp>
        <p:nvGrpSpPr>
          <p:cNvPr id="41" name="Group 19"/>
          <p:cNvGrpSpPr/>
          <p:nvPr/>
        </p:nvGrpSpPr>
        <p:grpSpPr bwMode="auto">
          <a:xfrm>
            <a:off x="1402556" y="1877616"/>
            <a:ext cx="494109" cy="758428"/>
            <a:chOff x="431" y="982"/>
            <a:chExt cx="415" cy="637"/>
          </a:xfrm>
        </p:grpSpPr>
        <p:grpSp>
          <p:nvGrpSpPr>
            <p:cNvPr id="42" name="Group 8"/>
            <p:cNvGrpSpPr/>
            <p:nvPr/>
          </p:nvGrpSpPr>
          <p:grpSpPr bwMode="auto">
            <a:xfrm>
              <a:off x="431" y="986"/>
              <a:ext cx="415" cy="633"/>
              <a:chOff x="431" y="986"/>
              <a:chExt cx="415" cy="633"/>
            </a:xfrm>
          </p:grpSpPr>
          <p:sp>
            <p:nvSpPr>
              <p:cNvPr id="44" name="Freeform 9"/>
              <p:cNvSpPr/>
              <p:nvPr/>
            </p:nvSpPr>
            <p:spPr bwMode="ltGray">
              <a:xfrm>
                <a:off x="431" y="1392"/>
                <a:ext cx="399" cy="227"/>
              </a:xfrm>
              <a:custGeom>
                <a:avLst/>
                <a:gdLst>
                  <a:gd name="T0" fmla="*/ 87475582 w 356"/>
                  <a:gd name="T1" fmla="*/ 0 h 114"/>
                  <a:gd name="T2" fmla="*/ 0 w 356"/>
                  <a:gd name="T3" fmla="*/ 2147483647 h 114"/>
                  <a:gd name="T4" fmla="*/ 174977274 w 356"/>
                  <a:gd name="T5" fmla="*/ 2147483647 h 114"/>
                  <a:gd name="T6" fmla="*/ 87475582 w 356"/>
                  <a:gd name="T7" fmla="*/ 0 h 114"/>
                  <a:gd name="T8" fmla="*/ 0 60000 65536"/>
                  <a:gd name="T9" fmla="*/ 0 60000 65536"/>
                  <a:gd name="T10" fmla="*/ 0 60000 65536"/>
                  <a:gd name="T11" fmla="*/ 0 60000 65536"/>
                  <a:gd name="T12" fmla="*/ 0 w 356"/>
                  <a:gd name="T13" fmla="*/ 0 h 114"/>
                  <a:gd name="T14" fmla="*/ 356 w 356"/>
                  <a:gd name="T15" fmla="*/ 114 h 114"/>
                </a:gdLst>
                <a:ahLst/>
                <a:cxnLst>
                  <a:cxn ang="T8">
                    <a:pos x="T0" y="T1"/>
                  </a:cxn>
                  <a:cxn ang="T9">
                    <a:pos x="T2" y="T3"/>
                  </a:cxn>
                  <a:cxn ang="T10">
                    <a:pos x="T4" y="T5"/>
                  </a:cxn>
                  <a:cxn ang="T11">
                    <a:pos x="T6" y="T7"/>
                  </a:cxn>
                </a:cxnLst>
                <a:rect l="T12" t="T13" r="T14" b="T15"/>
                <a:pathLst>
                  <a:path w="356" h="114">
                    <a:moveTo>
                      <a:pt x="178" y="0"/>
                    </a:moveTo>
                    <a:cubicBezTo>
                      <a:pt x="99" y="0"/>
                      <a:pt x="31" y="47"/>
                      <a:pt x="0" y="114"/>
                    </a:cubicBezTo>
                    <a:cubicBezTo>
                      <a:pt x="356" y="114"/>
                      <a:pt x="356" y="114"/>
                      <a:pt x="356" y="114"/>
                    </a:cubicBezTo>
                    <a:cubicBezTo>
                      <a:pt x="325" y="47"/>
                      <a:pt x="257" y="0"/>
                      <a:pt x="178" y="0"/>
                    </a:cubicBezTo>
                    <a:close/>
                  </a:path>
                </a:pathLst>
              </a:custGeom>
              <a:gradFill rotWithShape="0">
                <a:gsLst>
                  <a:gs pos="0">
                    <a:srgbClr val="0183B7">
                      <a:alpha val="29999"/>
                    </a:srgbClr>
                  </a:gs>
                  <a:gs pos="100000">
                    <a:srgbClr val="FFFFFF">
                      <a:alpha val="0"/>
                    </a:srgbClr>
                  </a:gs>
                </a:gsLst>
                <a:lin ang="5400000" scaled="1"/>
              </a:gradFill>
              <a:ln w="9525">
                <a:noFill/>
                <a:round/>
              </a:ln>
            </p:spPr>
            <p:txBody>
              <a:bodyPr lIns="61593" tIns="30795" rIns="61593" bIns="30795" anchor="ctr"/>
              <a:lstStyle/>
              <a:p>
                <a:pPr>
                  <a:buClr>
                    <a:srgbClr val="000000"/>
                  </a:buClr>
                  <a:buFont typeface="Arial" panose="020B0604020202020204" pitchFamily="34" charset="0"/>
                  <a:buNone/>
                </a:pPr>
                <a:endParaRPr lang="en-US" sz="100" dirty="0">
                  <a:solidFill>
                    <a:srgbClr val="000000"/>
                  </a:solidFill>
                  <a:ea typeface="Arial" panose="020B0604020202020204" pitchFamily="34" charset="0"/>
                  <a:cs typeface="Arial" panose="020B0604020202020204" pitchFamily="34" charset="0"/>
                  <a:sym typeface="Arial" panose="020B0604020202020204" pitchFamily="34" charset="0"/>
                </a:endParaRPr>
              </a:p>
            </p:txBody>
          </p:sp>
          <p:sp>
            <p:nvSpPr>
              <p:cNvPr id="45" name="Oval 10"/>
              <p:cNvSpPr>
                <a:spLocks noChangeArrowheads="1"/>
              </p:cNvSpPr>
              <p:nvPr/>
            </p:nvSpPr>
            <p:spPr bwMode="ltGray">
              <a:xfrm>
                <a:off x="447" y="986"/>
                <a:ext cx="399" cy="399"/>
              </a:xfrm>
              <a:prstGeom prst="ellipse">
                <a:avLst/>
              </a:prstGeom>
              <a:solidFill>
                <a:srgbClr val="D2E4FE"/>
              </a:solidFill>
              <a:ln w="28575">
                <a:noFill/>
                <a:round/>
              </a:ln>
            </p:spPr>
            <p:txBody>
              <a:bodyPr wrap="none" lIns="54768" tIns="27383" rIns="54768" bIns="27383" anchor="ctr"/>
              <a:lstStyle/>
              <a:p>
                <a:pPr>
                  <a:buClr>
                    <a:srgbClr val="000000"/>
                  </a:buClr>
                  <a:buFont typeface="Arial" panose="020B0604020202020204" pitchFamily="34" charset="0"/>
                  <a:buNone/>
                </a:pPr>
                <a:endParaRPr lang="en-US" sz="100" dirty="0">
                  <a:solidFill>
                    <a:srgbClr val="000000"/>
                  </a:solidFill>
                  <a:ea typeface="Arial" panose="020B0604020202020204" pitchFamily="34" charset="0"/>
                  <a:cs typeface="Arial" panose="020B0604020202020204" pitchFamily="34" charset="0"/>
                  <a:sym typeface="Arial" panose="020B0604020202020204" pitchFamily="34" charset="0"/>
                </a:endParaRPr>
              </a:p>
            </p:txBody>
          </p:sp>
          <p:sp>
            <p:nvSpPr>
              <p:cNvPr id="46" name="Freeform 11"/>
              <p:cNvSpPr/>
              <p:nvPr/>
            </p:nvSpPr>
            <p:spPr bwMode="ltGray">
              <a:xfrm>
                <a:off x="498" y="1303"/>
                <a:ext cx="298" cy="71"/>
              </a:xfrm>
              <a:custGeom>
                <a:avLst/>
                <a:gdLst>
                  <a:gd name="T0" fmla="*/ 8372156 w 316"/>
                  <a:gd name="T1" fmla="*/ 0 h 87"/>
                  <a:gd name="T2" fmla="*/ 4185161 w 316"/>
                  <a:gd name="T3" fmla="*/ 101814 h 87"/>
                  <a:gd name="T4" fmla="*/ 0 w 316"/>
                  <a:gd name="T5" fmla="*/ 0 h 87"/>
                  <a:gd name="T6" fmla="*/ 665624 w 316"/>
                  <a:gd name="T7" fmla="*/ 68368 h 87"/>
                  <a:gd name="T8" fmla="*/ 4185161 w 316"/>
                  <a:gd name="T9" fmla="*/ 185252 h 87"/>
                  <a:gd name="T10" fmla="*/ 7706302 w 316"/>
                  <a:gd name="T11" fmla="*/ 68368 h 87"/>
                  <a:gd name="T12" fmla="*/ 8372156 w 316"/>
                  <a:gd name="T13" fmla="*/ 0 h 87"/>
                  <a:gd name="T14" fmla="*/ 0 60000 65536"/>
                  <a:gd name="T15" fmla="*/ 0 60000 65536"/>
                  <a:gd name="T16" fmla="*/ 0 60000 65536"/>
                  <a:gd name="T17" fmla="*/ 0 60000 65536"/>
                  <a:gd name="T18" fmla="*/ 0 60000 65536"/>
                  <a:gd name="T19" fmla="*/ 0 60000 65536"/>
                  <a:gd name="T20" fmla="*/ 0 60000 65536"/>
                  <a:gd name="T21" fmla="*/ 0 w 316"/>
                  <a:gd name="T22" fmla="*/ 0 h 87"/>
                  <a:gd name="T23" fmla="*/ 316 w 316"/>
                  <a:gd name="T24" fmla="*/ 87 h 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6" h="87">
                    <a:moveTo>
                      <a:pt x="316" y="0"/>
                    </a:moveTo>
                    <a:cubicBezTo>
                      <a:pt x="282" y="34"/>
                      <a:pt x="210" y="48"/>
                      <a:pt x="158" y="48"/>
                    </a:cubicBezTo>
                    <a:cubicBezTo>
                      <a:pt x="106" y="48"/>
                      <a:pt x="34" y="34"/>
                      <a:pt x="0" y="0"/>
                    </a:cubicBezTo>
                    <a:cubicBezTo>
                      <a:pt x="7" y="12"/>
                      <a:pt x="15" y="22"/>
                      <a:pt x="25" y="32"/>
                    </a:cubicBezTo>
                    <a:cubicBezTo>
                      <a:pt x="59" y="66"/>
                      <a:pt x="106" y="87"/>
                      <a:pt x="158" y="87"/>
                    </a:cubicBezTo>
                    <a:cubicBezTo>
                      <a:pt x="210" y="87"/>
                      <a:pt x="257" y="66"/>
                      <a:pt x="291" y="32"/>
                    </a:cubicBezTo>
                    <a:cubicBezTo>
                      <a:pt x="300" y="22"/>
                      <a:pt x="309" y="12"/>
                      <a:pt x="316" y="0"/>
                    </a:cubicBezTo>
                    <a:close/>
                  </a:path>
                </a:pathLst>
              </a:custGeom>
              <a:gradFill rotWithShape="0">
                <a:gsLst>
                  <a:gs pos="0">
                    <a:srgbClr val="FFFFFF">
                      <a:alpha val="0"/>
                    </a:srgbClr>
                  </a:gs>
                  <a:gs pos="100000">
                    <a:srgbClr val="0183B7">
                      <a:alpha val="39998"/>
                    </a:srgbClr>
                  </a:gs>
                </a:gsLst>
                <a:lin ang="5400000" scaled="1"/>
              </a:gradFill>
              <a:ln w="9525">
                <a:noFill/>
                <a:round/>
              </a:ln>
            </p:spPr>
            <p:txBody>
              <a:bodyPr/>
              <a:lstStyle/>
              <a:p>
                <a:pPr>
                  <a:buClr>
                    <a:srgbClr val="000000"/>
                  </a:buClr>
                  <a:buFont typeface="Arial" panose="020B0604020202020204" pitchFamily="34" charset="0"/>
                  <a:buNone/>
                </a:pPr>
                <a:endParaRPr lang="en-US" sz="100" dirty="0">
                  <a:solidFill>
                    <a:srgbClr val="000000"/>
                  </a:solidFill>
                  <a:ea typeface="Arial" panose="020B0604020202020204" pitchFamily="34" charset="0"/>
                  <a:cs typeface="Arial" panose="020B0604020202020204" pitchFamily="34" charset="0"/>
                  <a:sym typeface="Arial" panose="020B0604020202020204" pitchFamily="34" charset="0"/>
                </a:endParaRPr>
              </a:p>
            </p:txBody>
          </p:sp>
          <p:sp>
            <p:nvSpPr>
              <p:cNvPr id="47" name="AutoShape 12"/>
              <p:cNvSpPr>
                <a:spLocks noChangeArrowheads="1"/>
              </p:cNvSpPr>
              <p:nvPr/>
            </p:nvSpPr>
            <p:spPr bwMode="ltGray">
              <a:xfrm rot="5400000">
                <a:off x="564" y="918"/>
                <a:ext cx="169" cy="338"/>
              </a:xfrm>
              <a:prstGeom prst="moon">
                <a:avLst>
                  <a:gd name="adj" fmla="val 50000"/>
                </a:avLst>
              </a:prstGeom>
              <a:gradFill rotWithShape="0">
                <a:gsLst>
                  <a:gs pos="0">
                    <a:srgbClr val="FFFFFF">
                      <a:alpha val="29999"/>
                    </a:srgbClr>
                  </a:gs>
                  <a:gs pos="100000">
                    <a:srgbClr val="000000">
                      <a:alpha val="0"/>
                    </a:srgbClr>
                  </a:gs>
                </a:gsLst>
                <a:lin ang="0" scaled="1"/>
              </a:gradFill>
              <a:ln w="25400">
                <a:noFill/>
                <a:miter lim="800000"/>
              </a:ln>
            </p:spPr>
            <p:txBody>
              <a:bodyPr wrap="none" anchor="ctr"/>
              <a:lstStyle/>
              <a:p>
                <a:pPr>
                  <a:buClr>
                    <a:srgbClr val="000000"/>
                  </a:buClr>
                  <a:buFont typeface="Arial" panose="020B0604020202020204" pitchFamily="34" charset="0"/>
                  <a:buNone/>
                </a:pPr>
                <a:endParaRPr lang="en-US" sz="100" dirty="0">
                  <a:solidFill>
                    <a:srgbClr val="000000"/>
                  </a:solidFill>
                  <a:ea typeface="Arial" panose="020B0604020202020204" pitchFamily="34" charset="0"/>
                  <a:cs typeface="Arial" panose="020B0604020202020204" pitchFamily="34" charset="0"/>
                  <a:sym typeface="Arial" panose="020B0604020202020204" pitchFamily="34" charset="0"/>
                </a:endParaRPr>
              </a:p>
            </p:txBody>
          </p:sp>
        </p:grpSp>
        <p:sp>
          <p:nvSpPr>
            <p:cNvPr id="43" name="Text Box 26"/>
            <p:cNvSpPr txBox="1">
              <a:spLocks noChangeArrowheads="1"/>
            </p:cNvSpPr>
            <p:nvPr/>
          </p:nvSpPr>
          <p:spPr bwMode="auto">
            <a:xfrm>
              <a:off x="571" y="982"/>
              <a:ext cx="135" cy="469"/>
            </a:xfrm>
            <a:prstGeom prst="rect">
              <a:avLst/>
            </a:prstGeom>
            <a:noFill/>
            <a:ln w="9525">
              <a:noFill/>
              <a:miter lim="800000"/>
            </a:ln>
          </p:spPr>
          <p:txBody>
            <a:bodyPr lIns="61593" tIns="30795" rIns="61593" bIns="30795" anchor="ctr" anchorCtr="1">
              <a:spAutoFit/>
            </a:bodyPr>
            <a:lstStyle/>
            <a:p>
              <a:pPr defTabSz="814705">
                <a:lnSpc>
                  <a:spcPct val="90000"/>
                </a:lnSpc>
                <a:buClr>
                  <a:srgbClr val="3CC7FE"/>
                </a:buClr>
                <a:buFont typeface="Arial" panose="020B0604020202020204" pitchFamily="34" charset="0"/>
                <a:buNone/>
              </a:pPr>
              <a:r>
                <a:rPr lang="en-US" sz="3600" b="1" dirty="0">
                  <a:solidFill>
                    <a:srgbClr val="3CC7FE"/>
                  </a:solidFill>
                  <a:ea typeface="MS PGothic" panose="020B0600070205080204" charset="-128"/>
                  <a:cs typeface="MS PGothic" panose="020B0600070205080204" charset="-128"/>
                  <a:sym typeface="Arial" panose="020B0604020202020204" pitchFamily="34" charset="0"/>
                </a:rPr>
                <a:t>V</a:t>
              </a:r>
            </a:p>
          </p:txBody>
        </p:sp>
      </p:grpSp>
      <p:grpSp>
        <p:nvGrpSpPr>
          <p:cNvPr id="48" name="Group 43"/>
          <p:cNvGrpSpPr/>
          <p:nvPr/>
        </p:nvGrpSpPr>
        <p:grpSpPr bwMode="auto">
          <a:xfrm>
            <a:off x="1456560" y="3744687"/>
            <a:ext cx="475059" cy="771524"/>
            <a:chOff x="441" y="2628"/>
            <a:chExt cx="399" cy="648"/>
          </a:xfrm>
        </p:grpSpPr>
        <p:grpSp>
          <p:nvGrpSpPr>
            <p:cNvPr id="49" name="Group 33"/>
            <p:cNvGrpSpPr/>
            <p:nvPr/>
          </p:nvGrpSpPr>
          <p:grpSpPr bwMode="auto">
            <a:xfrm>
              <a:off x="441" y="2643"/>
              <a:ext cx="399" cy="633"/>
              <a:chOff x="441" y="2643"/>
              <a:chExt cx="399" cy="633"/>
            </a:xfrm>
          </p:grpSpPr>
          <p:sp>
            <p:nvSpPr>
              <p:cNvPr id="51" name="Oval 34"/>
              <p:cNvSpPr>
                <a:spLocks noChangeArrowheads="1"/>
              </p:cNvSpPr>
              <p:nvPr/>
            </p:nvSpPr>
            <p:spPr bwMode="ltGray">
              <a:xfrm>
                <a:off x="441" y="2643"/>
                <a:ext cx="399" cy="399"/>
              </a:xfrm>
              <a:prstGeom prst="ellipse">
                <a:avLst/>
              </a:prstGeom>
              <a:solidFill>
                <a:schemeClr val="accent2">
                  <a:lumMod val="20000"/>
                  <a:lumOff val="80000"/>
                </a:schemeClr>
              </a:solidFill>
              <a:ln w="28575">
                <a:noFill/>
                <a:round/>
              </a:ln>
            </p:spPr>
            <p:txBody>
              <a:bodyPr/>
              <a:lstStyle/>
              <a:p>
                <a:pPr>
                  <a:buClr>
                    <a:srgbClr val="000000"/>
                  </a:buClr>
                  <a:buFont typeface="Arial" panose="020B0604020202020204" pitchFamily="34" charset="0"/>
                  <a:buNone/>
                </a:pPr>
                <a:endParaRPr lang="en-US" sz="100" dirty="0">
                  <a:solidFill>
                    <a:srgbClr val="000000"/>
                  </a:solidFill>
                  <a:ea typeface="Arial" panose="020B0604020202020204" pitchFamily="34" charset="0"/>
                  <a:cs typeface="Arial" panose="020B0604020202020204" pitchFamily="34" charset="0"/>
                  <a:sym typeface="Arial" panose="020B0604020202020204" pitchFamily="34" charset="0"/>
                </a:endParaRPr>
              </a:p>
            </p:txBody>
          </p:sp>
          <p:sp>
            <p:nvSpPr>
              <p:cNvPr id="52" name="AutoShape 35"/>
              <p:cNvSpPr>
                <a:spLocks noChangeArrowheads="1"/>
              </p:cNvSpPr>
              <p:nvPr/>
            </p:nvSpPr>
            <p:spPr bwMode="ltGray">
              <a:xfrm rot="5400000">
                <a:off x="554" y="2577"/>
                <a:ext cx="169" cy="337"/>
              </a:xfrm>
              <a:prstGeom prst="moon">
                <a:avLst>
                  <a:gd name="adj" fmla="val 50000"/>
                </a:avLst>
              </a:prstGeom>
              <a:gradFill rotWithShape="0">
                <a:gsLst>
                  <a:gs pos="0">
                    <a:srgbClr val="FFFFFF">
                      <a:alpha val="29999"/>
                    </a:srgbClr>
                  </a:gs>
                  <a:gs pos="100000">
                    <a:srgbClr val="68B442">
                      <a:alpha val="0"/>
                    </a:srgbClr>
                  </a:gs>
                </a:gsLst>
                <a:lin ang="0" scaled="1"/>
              </a:gradFill>
              <a:ln w="25400">
                <a:noFill/>
                <a:miter lim="800000"/>
              </a:ln>
            </p:spPr>
            <p:txBody>
              <a:bodyPr wrap="none" anchor="ctr"/>
              <a:lstStyle/>
              <a:p>
                <a:pPr>
                  <a:buClr>
                    <a:srgbClr val="000000"/>
                  </a:buClr>
                  <a:buFont typeface="Arial" panose="020B0604020202020204" pitchFamily="34" charset="0"/>
                  <a:buNone/>
                </a:pPr>
                <a:endParaRPr lang="en-US" sz="100" dirty="0">
                  <a:solidFill>
                    <a:srgbClr val="000000"/>
                  </a:solidFill>
                  <a:ea typeface="Arial" panose="020B0604020202020204" pitchFamily="34" charset="0"/>
                  <a:cs typeface="Arial" panose="020B0604020202020204" pitchFamily="34" charset="0"/>
                  <a:sym typeface="Arial" panose="020B0604020202020204" pitchFamily="34" charset="0"/>
                </a:endParaRPr>
              </a:p>
            </p:txBody>
          </p:sp>
          <p:sp>
            <p:nvSpPr>
              <p:cNvPr id="53" name="Freeform 36"/>
              <p:cNvSpPr/>
              <p:nvPr/>
            </p:nvSpPr>
            <p:spPr bwMode="ltGray">
              <a:xfrm>
                <a:off x="441" y="3049"/>
                <a:ext cx="399" cy="227"/>
              </a:xfrm>
              <a:custGeom>
                <a:avLst/>
                <a:gdLst>
                  <a:gd name="T0" fmla="*/ 87475582 w 356"/>
                  <a:gd name="T1" fmla="*/ 0 h 114"/>
                  <a:gd name="T2" fmla="*/ 0 w 356"/>
                  <a:gd name="T3" fmla="*/ 2147483647 h 114"/>
                  <a:gd name="T4" fmla="*/ 174977274 w 356"/>
                  <a:gd name="T5" fmla="*/ 2147483647 h 114"/>
                  <a:gd name="T6" fmla="*/ 87475582 w 356"/>
                  <a:gd name="T7" fmla="*/ 0 h 114"/>
                  <a:gd name="T8" fmla="*/ 0 60000 65536"/>
                  <a:gd name="T9" fmla="*/ 0 60000 65536"/>
                  <a:gd name="T10" fmla="*/ 0 60000 65536"/>
                  <a:gd name="T11" fmla="*/ 0 60000 65536"/>
                  <a:gd name="T12" fmla="*/ 0 w 356"/>
                  <a:gd name="T13" fmla="*/ 0 h 114"/>
                  <a:gd name="T14" fmla="*/ 356 w 356"/>
                  <a:gd name="T15" fmla="*/ 114 h 114"/>
                </a:gdLst>
                <a:ahLst/>
                <a:cxnLst>
                  <a:cxn ang="T8">
                    <a:pos x="T0" y="T1"/>
                  </a:cxn>
                  <a:cxn ang="T9">
                    <a:pos x="T2" y="T3"/>
                  </a:cxn>
                  <a:cxn ang="T10">
                    <a:pos x="T4" y="T5"/>
                  </a:cxn>
                  <a:cxn ang="T11">
                    <a:pos x="T6" y="T7"/>
                  </a:cxn>
                </a:cxnLst>
                <a:rect l="T12" t="T13" r="T14" b="T15"/>
                <a:pathLst>
                  <a:path w="356" h="114">
                    <a:moveTo>
                      <a:pt x="178" y="0"/>
                    </a:moveTo>
                    <a:cubicBezTo>
                      <a:pt x="99" y="0"/>
                      <a:pt x="31" y="47"/>
                      <a:pt x="0" y="114"/>
                    </a:cubicBezTo>
                    <a:cubicBezTo>
                      <a:pt x="356" y="114"/>
                      <a:pt x="356" y="114"/>
                      <a:pt x="356" y="114"/>
                    </a:cubicBezTo>
                    <a:cubicBezTo>
                      <a:pt x="325" y="47"/>
                      <a:pt x="257" y="0"/>
                      <a:pt x="178" y="0"/>
                    </a:cubicBezTo>
                    <a:close/>
                  </a:path>
                </a:pathLst>
              </a:custGeom>
              <a:gradFill rotWithShape="0">
                <a:gsLst>
                  <a:gs pos="0">
                    <a:srgbClr val="68B442">
                      <a:alpha val="29999"/>
                    </a:srgbClr>
                  </a:gs>
                  <a:gs pos="100000">
                    <a:srgbClr val="FFFFFF">
                      <a:alpha val="0"/>
                    </a:srgbClr>
                  </a:gs>
                </a:gsLst>
                <a:lin ang="5400000" scaled="1"/>
              </a:gradFill>
              <a:ln w="9525">
                <a:noFill/>
                <a:round/>
              </a:ln>
            </p:spPr>
            <p:txBody>
              <a:bodyPr lIns="61593" tIns="30795" rIns="61593" bIns="30795" anchor="ctr"/>
              <a:lstStyle/>
              <a:p>
                <a:pPr>
                  <a:buClr>
                    <a:srgbClr val="000000"/>
                  </a:buClr>
                  <a:buFont typeface="Arial" panose="020B0604020202020204" pitchFamily="34" charset="0"/>
                  <a:buNone/>
                </a:pPr>
                <a:endParaRPr lang="en-US" sz="100" dirty="0">
                  <a:solidFill>
                    <a:srgbClr val="000000"/>
                  </a:solidFill>
                  <a:ea typeface="Arial" panose="020B0604020202020204" pitchFamily="34" charset="0"/>
                  <a:cs typeface="Arial" panose="020B0604020202020204" pitchFamily="34" charset="0"/>
                  <a:sym typeface="Arial" panose="020B0604020202020204" pitchFamily="34" charset="0"/>
                </a:endParaRPr>
              </a:p>
            </p:txBody>
          </p:sp>
          <p:sp>
            <p:nvSpPr>
              <p:cNvPr id="54" name="Freeform 37"/>
              <p:cNvSpPr/>
              <p:nvPr/>
            </p:nvSpPr>
            <p:spPr bwMode="ltGray">
              <a:xfrm>
                <a:off x="492" y="2962"/>
                <a:ext cx="298" cy="71"/>
              </a:xfrm>
              <a:custGeom>
                <a:avLst/>
                <a:gdLst>
                  <a:gd name="T0" fmla="*/ 8372156 w 316"/>
                  <a:gd name="T1" fmla="*/ 0 h 87"/>
                  <a:gd name="T2" fmla="*/ 4185161 w 316"/>
                  <a:gd name="T3" fmla="*/ 101814 h 87"/>
                  <a:gd name="T4" fmla="*/ 0 w 316"/>
                  <a:gd name="T5" fmla="*/ 0 h 87"/>
                  <a:gd name="T6" fmla="*/ 665624 w 316"/>
                  <a:gd name="T7" fmla="*/ 68368 h 87"/>
                  <a:gd name="T8" fmla="*/ 4185161 w 316"/>
                  <a:gd name="T9" fmla="*/ 185252 h 87"/>
                  <a:gd name="T10" fmla="*/ 7706302 w 316"/>
                  <a:gd name="T11" fmla="*/ 68368 h 87"/>
                  <a:gd name="T12" fmla="*/ 8372156 w 316"/>
                  <a:gd name="T13" fmla="*/ 0 h 87"/>
                  <a:gd name="T14" fmla="*/ 0 60000 65536"/>
                  <a:gd name="T15" fmla="*/ 0 60000 65536"/>
                  <a:gd name="T16" fmla="*/ 0 60000 65536"/>
                  <a:gd name="T17" fmla="*/ 0 60000 65536"/>
                  <a:gd name="T18" fmla="*/ 0 60000 65536"/>
                  <a:gd name="T19" fmla="*/ 0 60000 65536"/>
                  <a:gd name="T20" fmla="*/ 0 60000 65536"/>
                  <a:gd name="T21" fmla="*/ 0 w 316"/>
                  <a:gd name="T22" fmla="*/ 0 h 87"/>
                  <a:gd name="T23" fmla="*/ 316 w 316"/>
                  <a:gd name="T24" fmla="*/ 87 h 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6" h="87">
                    <a:moveTo>
                      <a:pt x="316" y="0"/>
                    </a:moveTo>
                    <a:cubicBezTo>
                      <a:pt x="282" y="34"/>
                      <a:pt x="210" y="48"/>
                      <a:pt x="158" y="48"/>
                    </a:cubicBezTo>
                    <a:cubicBezTo>
                      <a:pt x="106" y="48"/>
                      <a:pt x="34" y="34"/>
                      <a:pt x="0" y="0"/>
                    </a:cubicBezTo>
                    <a:cubicBezTo>
                      <a:pt x="7" y="12"/>
                      <a:pt x="15" y="22"/>
                      <a:pt x="25" y="32"/>
                    </a:cubicBezTo>
                    <a:cubicBezTo>
                      <a:pt x="59" y="66"/>
                      <a:pt x="106" y="87"/>
                      <a:pt x="158" y="87"/>
                    </a:cubicBezTo>
                    <a:cubicBezTo>
                      <a:pt x="210" y="87"/>
                      <a:pt x="257" y="66"/>
                      <a:pt x="291" y="32"/>
                    </a:cubicBezTo>
                    <a:cubicBezTo>
                      <a:pt x="300" y="22"/>
                      <a:pt x="309" y="12"/>
                      <a:pt x="316" y="0"/>
                    </a:cubicBezTo>
                    <a:close/>
                  </a:path>
                </a:pathLst>
              </a:custGeom>
              <a:gradFill rotWithShape="0">
                <a:gsLst>
                  <a:gs pos="0">
                    <a:srgbClr val="FFFFFF">
                      <a:alpha val="0"/>
                    </a:srgbClr>
                  </a:gs>
                  <a:gs pos="100000">
                    <a:srgbClr val="68B442">
                      <a:alpha val="29999"/>
                    </a:srgbClr>
                  </a:gs>
                </a:gsLst>
                <a:lin ang="5400000" scaled="1"/>
              </a:gradFill>
              <a:ln w="9525">
                <a:noFill/>
                <a:round/>
              </a:ln>
            </p:spPr>
            <p:txBody>
              <a:bodyPr/>
              <a:lstStyle/>
              <a:p>
                <a:pPr>
                  <a:buClr>
                    <a:srgbClr val="000000"/>
                  </a:buClr>
                  <a:buFont typeface="Arial" panose="020B0604020202020204" pitchFamily="34" charset="0"/>
                  <a:buNone/>
                </a:pPr>
                <a:endParaRPr lang="en-US" sz="100" dirty="0">
                  <a:solidFill>
                    <a:srgbClr val="000000"/>
                  </a:solidFill>
                  <a:ea typeface="Arial" panose="020B0604020202020204" pitchFamily="34" charset="0"/>
                  <a:cs typeface="Arial" panose="020B0604020202020204" pitchFamily="34" charset="0"/>
                  <a:sym typeface="Arial" panose="020B0604020202020204" pitchFamily="34" charset="0"/>
                </a:endParaRPr>
              </a:p>
            </p:txBody>
          </p:sp>
        </p:grpSp>
        <p:sp>
          <p:nvSpPr>
            <p:cNvPr id="50" name="Text Box 26"/>
            <p:cNvSpPr txBox="1">
              <a:spLocks noChangeArrowheads="1"/>
            </p:cNvSpPr>
            <p:nvPr/>
          </p:nvSpPr>
          <p:spPr bwMode="auto">
            <a:xfrm>
              <a:off x="573" y="2628"/>
              <a:ext cx="134" cy="469"/>
            </a:xfrm>
            <a:prstGeom prst="rect">
              <a:avLst/>
            </a:prstGeom>
            <a:noFill/>
            <a:ln w="9525">
              <a:noFill/>
              <a:miter lim="800000"/>
            </a:ln>
          </p:spPr>
          <p:txBody>
            <a:bodyPr lIns="61593" tIns="30795" rIns="61593" bIns="30795" anchor="ctr" anchorCtr="1">
              <a:spAutoFit/>
            </a:bodyPr>
            <a:lstStyle/>
            <a:p>
              <a:pPr defTabSz="814705">
                <a:lnSpc>
                  <a:spcPct val="90000"/>
                </a:lnSpc>
                <a:buClr>
                  <a:srgbClr val="A4D58B"/>
                </a:buClr>
                <a:buFont typeface="Arial" panose="020B0604020202020204" pitchFamily="34" charset="0"/>
                <a:buNone/>
              </a:pPr>
              <a:r>
                <a:rPr lang="en-US" sz="3600" b="1" dirty="0">
                  <a:solidFill>
                    <a:srgbClr val="A4D58B"/>
                  </a:solidFill>
                  <a:sym typeface="Arial" panose="020B0604020202020204" pitchFamily="34" charset="0"/>
                </a:rPr>
                <a:t>R</a:t>
              </a:r>
              <a:endParaRPr lang="en-US" sz="3600" b="1" dirty="0">
                <a:solidFill>
                  <a:srgbClr val="A4D58B"/>
                </a:solidFill>
                <a:ea typeface="MS PGothic" panose="020B0600070205080204" charset="-128"/>
                <a:cs typeface="MS PGothic" panose="020B0600070205080204" charset="-128"/>
                <a:sym typeface="Arial" panose="020B0604020202020204" pitchFamily="34" charset="0"/>
              </a:endParaRPr>
            </a:p>
          </p:txBody>
        </p:sp>
      </p:grpSp>
      <p:grpSp>
        <p:nvGrpSpPr>
          <p:cNvPr id="55" name="Group 57"/>
          <p:cNvGrpSpPr/>
          <p:nvPr/>
        </p:nvGrpSpPr>
        <p:grpSpPr bwMode="auto">
          <a:xfrm>
            <a:off x="1421606" y="2599136"/>
            <a:ext cx="475059" cy="769143"/>
            <a:chOff x="441" y="1500"/>
            <a:chExt cx="399" cy="646"/>
          </a:xfrm>
        </p:grpSpPr>
        <p:grpSp>
          <p:nvGrpSpPr>
            <p:cNvPr id="56" name="Group 23"/>
            <p:cNvGrpSpPr/>
            <p:nvPr/>
          </p:nvGrpSpPr>
          <p:grpSpPr bwMode="auto">
            <a:xfrm>
              <a:off x="441" y="1513"/>
              <a:ext cx="399" cy="633"/>
              <a:chOff x="441" y="1513"/>
              <a:chExt cx="399" cy="633"/>
            </a:xfrm>
          </p:grpSpPr>
          <p:sp>
            <p:nvSpPr>
              <p:cNvPr id="58" name="Oval 24"/>
              <p:cNvSpPr>
                <a:spLocks noChangeArrowheads="1"/>
              </p:cNvSpPr>
              <p:nvPr/>
            </p:nvSpPr>
            <p:spPr bwMode="ltGray">
              <a:xfrm>
                <a:off x="441" y="1513"/>
                <a:ext cx="399" cy="399"/>
              </a:xfrm>
              <a:prstGeom prst="ellipse">
                <a:avLst/>
              </a:prstGeom>
              <a:solidFill>
                <a:srgbClr val="C5F97F"/>
              </a:solidFill>
              <a:ln w="28575">
                <a:noFill/>
                <a:round/>
              </a:ln>
            </p:spPr>
            <p:txBody>
              <a:bodyPr wrap="none" anchor="ctr"/>
              <a:lstStyle/>
              <a:p>
                <a:pPr>
                  <a:buClr>
                    <a:srgbClr val="000000"/>
                  </a:buClr>
                  <a:buFont typeface="Arial" panose="020B0604020202020204" pitchFamily="34" charset="0"/>
                  <a:buNone/>
                </a:pPr>
                <a:endParaRPr lang="en-US" sz="100" dirty="0">
                  <a:solidFill>
                    <a:srgbClr val="000000"/>
                  </a:solidFill>
                  <a:ea typeface="Arial" panose="020B0604020202020204" pitchFamily="34" charset="0"/>
                  <a:cs typeface="Arial" panose="020B0604020202020204" pitchFamily="34" charset="0"/>
                  <a:sym typeface="Arial" panose="020B0604020202020204" pitchFamily="34" charset="0"/>
                </a:endParaRPr>
              </a:p>
            </p:txBody>
          </p:sp>
          <p:sp>
            <p:nvSpPr>
              <p:cNvPr id="59" name="AutoShape 25"/>
              <p:cNvSpPr>
                <a:spLocks noChangeArrowheads="1"/>
              </p:cNvSpPr>
              <p:nvPr/>
            </p:nvSpPr>
            <p:spPr bwMode="ltGray">
              <a:xfrm rot="5400000">
                <a:off x="556" y="1447"/>
                <a:ext cx="169" cy="338"/>
              </a:xfrm>
              <a:prstGeom prst="moon">
                <a:avLst>
                  <a:gd name="adj" fmla="val 50000"/>
                </a:avLst>
              </a:prstGeom>
              <a:gradFill rotWithShape="0">
                <a:gsLst>
                  <a:gs pos="0">
                    <a:srgbClr val="FFFFFF">
                      <a:alpha val="29999"/>
                    </a:srgbClr>
                  </a:gs>
                  <a:gs pos="100000">
                    <a:srgbClr val="66327E">
                      <a:alpha val="0"/>
                    </a:srgbClr>
                  </a:gs>
                </a:gsLst>
                <a:lin ang="0" scaled="1"/>
              </a:gradFill>
              <a:ln w="50800">
                <a:noFill/>
                <a:miter lim="800000"/>
              </a:ln>
            </p:spPr>
            <p:txBody>
              <a:bodyPr wrap="none" anchor="ctr"/>
              <a:lstStyle/>
              <a:p>
                <a:pPr>
                  <a:buClr>
                    <a:srgbClr val="000000"/>
                  </a:buClr>
                  <a:buFont typeface="Arial" panose="020B0604020202020204" pitchFamily="34" charset="0"/>
                  <a:buNone/>
                </a:pPr>
                <a:endParaRPr lang="en-US" sz="100" dirty="0">
                  <a:solidFill>
                    <a:srgbClr val="000000"/>
                  </a:solidFill>
                  <a:ea typeface="Arial" panose="020B0604020202020204" pitchFamily="34" charset="0"/>
                  <a:cs typeface="Arial" panose="020B0604020202020204" pitchFamily="34" charset="0"/>
                  <a:sym typeface="Arial" panose="020B0604020202020204" pitchFamily="34" charset="0"/>
                </a:endParaRPr>
              </a:p>
            </p:txBody>
          </p:sp>
          <p:sp>
            <p:nvSpPr>
              <p:cNvPr id="60" name="Freeform 26"/>
              <p:cNvSpPr/>
              <p:nvPr/>
            </p:nvSpPr>
            <p:spPr bwMode="ltGray">
              <a:xfrm>
                <a:off x="441" y="1919"/>
                <a:ext cx="399" cy="227"/>
              </a:xfrm>
              <a:custGeom>
                <a:avLst/>
                <a:gdLst>
                  <a:gd name="T0" fmla="*/ 87475582 w 356"/>
                  <a:gd name="T1" fmla="*/ 0 h 114"/>
                  <a:gd name="T2" fmla="*/ 0 w 356"/>
                  <a:gd name="T3" fmla="*/ 2147483647 h 114"/>
                  <a:gd name="T4" fmla="*/ 174977274 w 356"/>
                  <a:gd name="T5" fmla="*/ 2147483647 h 114"/>
                  <a:gd name="T6" fmla="*/ 87475582 w 356"/>
                  <a:gd name="T7" fmla="*/ 0 h 114"/>
                  <a:gd name="T8" fmla="*/ 0 60000 65536"/>
                  <a:gd name="T9" fmla="*/ 0 60000 65536"/>
                  <a:gd name="T10" fmla="*/ 0 60000 65536"/>
                  <a:gd name="T11" fmla="*/ 0 60000 65536"/>
                  <a:gd name="T12" fmla="*/ 0 w 356"/>
                  <a:gd name="T13" fmla="*/ 0 h 114"/>
                  <a:gd name="T14" fmla="*/ 356 w 356"/>
                  <a:gd name="T15" fmla="*/ 114 h 114"/>
                </a:gdLst>
                <a:ahLst/>
                <a:cxnLst>
                  <a:cxn ang="T8">
                    <a:pos x="T0" y="T1"/>
                  </a:cxn>
                  <a:cxn ang="T9">
                    <a:pos x="T2" y="T3"/>
                  </a:cxn>
                  <a:cxn ang="T10">
                    <a:pos x="T4" y="T5"/>
                  </a:cxn>
                  <a:cxn ang="T11">
                    <a:pos x="T6" y="T7"/>
                  </a:cxn>
                </a:cxnLst>
                <a:rect l="T12" t="T13" r="T14" b="T15"/>
                <a:pathLst>
                  <a:path w="356" h="114">
                    <a:moveTo>
                      <a:pt x="178" y="0"/>
                    </a:moveTo>
                    <a:cubicBezTo>
                      <a:pt x="99" y="0"/>
                      <a:pt x="31" y="47"/>
                      <a:pt x="0" y="114"/>
                    </a:cubicBezTo>
                    <a:cubicBezTo>
                      <a:pt x="356" y="114"/>
                      <a:pt x="356" y="114"/>
                      <a:pt x="356" y="114"/>
                    </a:cubicBezTo>
                    <a:cubicBezTo>
                      <a:pt x="325" y="47"/>
                      <a:pt x="257" y="0"/>
                      <a:pt x="178" y="0"/>
                    </a:cubicBezTo>
                    <a:close/>
                  </a:path>
                </a:pathLst>
              </a:custGeom>
              <a:gradFill rotWithShape="0">
                <a:gsLst>
                  <a:gs pos="0">
                    <a:srgbClr val="66327E">
                      <a:alpha val="29999"/>
                    </a:srgbClr>
                  </a:gs>
                  <a:gs pos="100000">
                    <a:srgbClr val="FFFFFF">
                      <a:alpha val="0"/>
                    </a:srgbClr>
                  </a:gs>
                </a:gsLst>
                <a:lin ang="5400000" scaled="1"/>
              </a:gradFill>
              <a:ln w="9525">
                <a:noFill/>
                <a:round/>
              </a:ln>
            </p:spPr>
            <p:txBody>
              <a:bodyPr lIns="61593" tIns="30795" rIns="61593" bIns="30795" anchor="ctr"/>
              <a:lstStyle/>
              <a:p>
                <a:pPr>
                  <a:buClr>
                    <a:srgbClr val="000000"/>
                  </a:buClr>
                  <a:buFont typeface="Arial" panose="020B0604020202020204" pitchFamily="34" charset="0"/>
                  <a:buNone/>
                </a:pPr>
                <a:endParaRPr lang="en-US" sz="100" dirty="0">
                  <a:solidFill>
                    <a:srgbClr val="000000"/>
                  </a:solidFill>
                  <a:ea typeface="Arial" panose="020B0604020202020204" pitchFamily="34" charset="0"/>
                  <a:cs typeface="Arial" panose="020B0604020202020204" pitchFamily="34" charset="0"/>
                  <a:sym typeface="Arial" panose="020B0604020202020204" pitchFamily="34" charset="0"/>
                </a:endParaRPr>
              </a:p>
            </p:txBody>
          </p:sp>
          <p:sp>
            <p:nvSpPr>
              <p:cNvPr id="61" name="Freeform 27"/>
              <p:cNvSpPr/>
              <p:nvPr/>
            </p:nvSpPr>
            <p:spPr bwMode="ltGray">
              <a:xfrm>
                <a:off x="491" y="1830"/>
                <a:ext cx="298" cy="71"/>
              </a:xfrm>
              <a:custGeom>
                <a:avLst/>
                <a:gdLst>
                  <a:gd name="T0" fmla="*/ 8372156 w 316"/>
                  <a:gd name="T1" fmla="*/ 0 h 87"/>
                  <a:gd name="T2" fmla="*/ 4185161 w 316"/>
                  <a:gd name="T3" fmla="*/ 101814 h 87"/>
                  <a:gd name="T4" fmla="*/ 0 w 316"/>
                  <a:gd name="T5" fmla="*/ 0 h 87"/>
                  <a:gd name="T6" fmla="*/ 665624 w 316"/>
                  <a:gd name="T7" fmla="*/ 68368 h 87"/>
                  <a:gd name="T8" fmla="*/ 4185161 w 316"/>
                  <a:gd name="T9" fmla="*/ 185252 h 87"/>
                  <a:gd name="T10" fmla="*/ 7706302 w 316"/>
                  <a:gd name="T11" fmla="*/ 68368 h 87"/>
                  <a:gd name="T12" fmla="*/ 8372156 w 316"/>
                  <a:gd name="T13" fmla="*/ 0 h 87"/>
                  <a:gd name="T14" fmla="*/ 0 60000 65536"/>
                  <a:gd name="T15" fmla="*/ 0 60000 65536"/>
                  <a:gd name="T16" fmla="*/ 0 60000 65536"/>
                  <a:gd name="T17" fmla="*/ 0 60000 65536"/>
                  <a:gd name="T18" fmla="*/ 0 60000 65536"/>
                  <a:gd name="T19" fmla="*/ 0 60000 65536"/>
                  <a:gd name="T20" fmla="*/ 0 60000 65536"/>
                  <a:gd name="T21" fmla="*/ 0 w 316"/>
                  <a:gd name="T22" fmla="*/ 0 h 87"/>
                  <a:gd name="T23" fmla="*/ 316 w 316"/>
                  <a:gd name="T24" fmla="*/ 87 h 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6" h="87">
                    <a:moveTo>
                      <a:pt x="316" y="0"/>
                    </a:moveTo>
                    <a:cubicBezTo>
                      <a:pt x="282" y="34"/>
                      <a:pt x="210" y="48"/>
                      <a:pt x="158" y="48"/>
                    </a:cubicBezTo>
                    <a:cubicBezTo>
                      <a:pt x="106" y="48"/>
                      <a:pt x="34" y="34"/>
                      <a:pt x="0" y="0"/>
                    </a:cubicBezTo>
                    <a:cubicBezTo>
                      <a:pt x="7" y="12"/>
                      <a:pt x="15" y="22"/>
                      <a:pt x="25" y="32"/>
                    </a:cubicBezTo>
                    <a:cubicBezTo>
                      <a:pt x="59" y="66"/>
                      <a:pt x="106" y="87"/>
                      <a:pt x="158" y="87"/>
                    </a:cubicBezTo>
                    <a:cubicBezTo>
                      <a:pt x="210" y="87"/>
                      <a:pt x="257" y="66"/>
                      <a:pt x="291" y="32"/>
                    </a:cubicBezTo>
                    <a:cubicBezTo>
                      <a:pt x="300" y="22"/>
                      <a:pt x="309" y="12"/>
                      <a:pt x="316" y="0"/>
                    </a:cubicBezTo>
                    <a:close/>
                  </a:path>
                </a:pathLst>
              </a:custGeom>
              <a:gradFill rotWithShape="0">
                <a:gsLst>
                  <a:gs pos="0">
                    <a:srgbClr val="FFFFFF">
                      <a:alpha val="0"/>
                    </a:srgbClr>
                  </a:gs>
                  <a:gs pos="100000">
                    <a:srgbClr val="66327E">
                      <a:alpha val="29999"/>
                    </a:srgbClr>
                  </a:gs>
                </a:gsLst>
                <a:lin ang="5400000" scaled="1"/>
              </a:gradFill>
              <a:ln w="9525">
                <a:noFill/>
                <a:round/>
              </a:ln>
            </p:spPr>
            <p:txBody>
              <a:bodyPr/>
              <a:lstStyle/>
              <a:p>
                <a:pPr>
                  <a:buClr>
                    <a:srgbClr val="000000"/>
                  </a:buClr>
                  <a:buFont typeface="Arial" panose="020B0604020202020204" pitchFamily="34" charset="0"/>
                  <a:buNone/>
                </a:pPr>
                <a:endParaRPr lang="en-US" sz="100" dirty="0">
                  <a:solidFill>
                    <a:srgbClr val="000000"/>
                  </a:solidFill>
                  <a:ea typeface="Arial" panose="020B0604020202020204" pitchFamily="34" charset="0"/>
                  <a:cs typeface="Arial" panose="020B0604020202020204" pitchFamily="34" charset="0"/>
                  <a:sym typeface="Arial" panose="020B0604020202020204" pitchFamily="34" charset="0"/>
                </a:endParaRPr>
              </a:p>
            </p:txBody>
          </p:sp>
        </p:grpSp>
        <p:sp>
          <p:nvSpPr>
            <p:cNvPr id="57" name="Text Box 26"/>
            <p:cNvSpPr txBox="1">
              <a:spLocks noChangeArrowheads="1"/>
            </p:cNvSpPr>
            <p:nvPr/>
          </p:nvSpPr>
          <p:spPr bwMode="auto">
            <a:xfrm>
              <a:off x="573" y="1500"/>
              <a:ext cx="135" cy="469"/>
            </a:xfrm>
            <a:prstGeom prst="rect">
              <a:avLst/>
            </a:prstGeom>
            <a:noFill/>
            <a:ln w="9525">
              <a:noFill/>
              <a:miter lim="800000"/>
            </a:ln>
          </p:spPr>
          <p:txBody>
            <a:bodyPr lIns="61593" tIns="30795" rIns="61593" bIns="30795" anchor="ctr" anchorCtr="1">
              <a:spAutoFit/>
            </a:bodyPr>
            <a:lstStyle/>
            <a:p>
              <a:pPr defTabSz="814705">
                <a:lnSpc>
                  <a:spcPct val="90000"/>
                </a:lnSpc>
                <a:buClr>
                  <a:srgbClr val="B28FDD"/>
                </a:buClr>
                <a:buFont typeface="Arial" panose="020B0604020202020204" pitchFamily="34" charset="0"/>
                <a:buNone/>
              </a:pPr>
              <a:r>
                <a:rPr lang="en-US" sz="3600" b="1" dirty="0">
                  <a:solidFill>
                    <a:srgbClr val="B28FDD"/>
                  </a:solidFill>
                  <a:ea typeface="MS PGothic" panose="020B0600070205080204" charset="-128"/>
                  <a:cs typeface="MS PGothic" panose="020B0600070205080204" charset="-128"/>
                  <a:sym typeface="Arial" panose="020B0604020202020204" pitchFamily="34" charset="0"/>
                </a:rPr>
                <a:t>G</a:t>
              </a:r>
            </a:p>
          </p:txBody>
        </p:sp>
      </p:grpSp>
      <p:sp>
        <p:nvSpPr>
          <p:cNvPr id="62" name="Text Box 55"/>
          <p:cNvSpPr txBox="1">
            <a:spLocks noChangeArrowheads="1"/>
          </p:cNvSpPr>
          <p:nvPr/>
        </p:nvSpPr>
        <p:spPr bwMode="auto">
          <a:xfrm>
            <a:off x="2043284" y="3787375"/>
            <a:ext cx="1954681" cy="501008"/>
          </a:xfrm>
          <a:prstGeom prst="rect">
            <a:avLst/>
          </a:prstGeom>
          <a:solidFill>
            <a:schemeClr val="accent2">
              <a:lumMod val="20000"/>
              <a:lumOff val="80000"/>
            </a:schemeClr>
          </a:solidFill>
          <a:ln w="9525">
            <a:noFill/>
            <a:miter lim="800000"/>
          </a:ln>
        </p:spPr>
        <p:txBody>
          <a:bodyPr lIns="54768" tIns="68580" rIns="54768" bIns="68580" anchor="ctr" anchorCtr="1"/>
          <a:lstStyle/>
          <a:p>
            <a:pPr algn="ctr">
              <a:buClr>
                <a:srgbClr val="FFFFFF"/>
              </a:buClr>
              <a:buFont typeface="Arial" panose="020B0604020202020204" pitchFamily="34" charset="0"/>
              <a:buNone/>
            </a:pPr>
            <a:r>
              <a:rPr lang="en-US" sz="150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rPr>
              <a:t>Portfolio management</a:t>
            </a:r>
          </a:p>
        </p:txBody>
      </p:sp>
      <p:sp>
        <p:nvSpPr>
          <p:cNvPr id="63" name="Text Box 55"/>
          <p:cNvSpPr txBox="1">
            <a:spLocks noChangeArrowheads="1"/>
          </p:cNvSpPr>
          <p:nvPr/>
        </p:nvSpPr>
        <p:spPr bwMode="auto">
          <a:xfrm>
            <a:off x="4060895" y="3783750"/>
            <a:ext cx="1561236" cy="513222"/>
          </a:xfrm>
          <a:prstGeom prst="rect">
            <a:avLst/>
          </a:prstGeom>
          <a:solidFill>
            <a:schemeClr val="accent2">
              <a:lumMod val="20000"/>
              <a:lumOff val="80000"/>
            </a:schemeClr>
          </a:solidFill>
          <a:ln w="9525">
            <a:noFill/>
            <a:miter lim="800000"/>
          </a:ln>
        </p:spPr>
        <p:txBody>
          <a:bodyPr lIns="54768" tIns="68580" rIns="54768" bIns="68580" anchor="ctr" anchorCtr="1"/>
          <a:lstStyle/>
          <a:p>
            <a:pPr algn="ctr">
              <a:buClr>
                <a:srgbClr val="FFFFFF"/>
              </a:buClr>
              <a:buFont typeface="Arial" panose="020B0604020202020204" pitchFamily="34" charset="0"/>
              <a:buNone/>
            </a:pPr>
            <a:r>
              <a:rPr lang="en-US" sz="150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rPr>
              <a:t>Brand &amp; Product</a:t>
            </a:r>
          </a:p>
        </p:txBody>
      </p:sp>
      <p:sp>
        <p:nvSpPr>
          <p:cNvPr id="64" name="Text Box 55"/>
          <p:cNvSpPr txBox="1">
            <a:spLocks noChangeArrowheads="1"/>
          </p:cNvSpPr>
          <p:nvPr/>
        </p:nvSpPr>
        <p:spPr bwMode="auto">
          <a:xfrm>
            <a:off x="5685062" y="3772769"/>
            <a:ext cx="1631068" cy="537741"/>
          </a:xfrm>
          <a:prstGeom prst="rect">
            <a:avLst/>
          </a:prstGeom>
          <a:solidFill>
            <a:schemeClr val="accent2">
              <a:lumMod val="20000"/>
              <a:lumOff val="80000"/>
            </a:schemeClr>
          </a:solidFill>
          <a:ln w="9525">
            <a:noFill/>
            <a:miter lim="800000"/>
          </a:ln>
        </p:spPr>
        <p:txBody>
          <a:bodyPr lIns="54768" tIns="68580" rIns="54768" bIns="68580" anchor="ctr" anchorCtr="1"/>
          <a:lstStyle/>
          <a:p>
            <a:pPr algn="ctr">
              <a:buClr>
                <a:srgbClr val="FFFFFF"/>
              </a:buClr>
              <a:buFont typeface="Arial" panose="020B0604020202020204" pitchFamily="34" charset="0"/>
              <a:buNone/>
            </a:pPr>
            <a:r>
              <a:rPr lang="en-US" sz="150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rPr>
              <a:t>Marketing, Sales &amp; Revenue</a:t>
            </a:r>
          </a:p>
        </p:txBody>
      </p:sp>
      <p:sp>
        <p:nvSpPr>
          <p:cNvPr id="65" name="Text Box 55"/>
          <p:cNvSpPr txBox="1">
            <a:spLocks noChangeArrowheads="1"/>
          </p:cNvSpPr>
          <p:nvPr/>
        </p:nvSpPr>
        <p:spPr bwMode="auto">
          <a:xfrm>
            <a:off x="2028060" y="4349854"/>
            <a:ext cx="1969905" cy="540041"/>
          </a:xfrm>
          <a:prstGeom prst="rect">
            <a:avLst/>
          </a:prstGeom>
          <a:solidFill>
            <a:schemeClr val="accent2">
              <a:lumMod val="20000"/>
              <a:lumOff val="80000"/>
            </a:schemeClr>
          </a:solidFill>
          <a:ln w="9525">
            <a:noFill/>
            <a:miter lim="800000"/>
          </a:ln>
        </p:spPr>
        <p:txBody>
          <a:bodyPr lIns="54768" tIns="68580" rIns="54768" bIns="68580" anchor="ctr" anchorCtr="1"/>
          <a:lstStyle/>
          <a:p>
            <a:pPr algn="ctr">
              <a:buClr>
                <a:srgbClr val="FFFFFF"/>
              </a:buClr>
              <a:buFont typeface="Arial" panose="020B0604020202020204" pitchFamily="34" charset="0"/>
              <a:buNone/>
            </a:pPr>
            <a:endParaRPr lang="en-US" altLang="zh-CN" sz="1500" b="1" i="0" dirty="0">
              <a:solidFill>
                <a:srgbClr val="000000"/>
              </a:solidFill>
              <a:effectLst/>
              <a:latin typeface="Calibri" panose="020F0502020204030204" pitchFamily="34" charset="0"/>
              <a:cs typeface="Calibri" panose="020F0502020204030204" pitchFamily="34" charset="0"/>
            </a:endParaRPr>
          </a:p>
          <a:p>
            <a:pPr algn="ctr">
              <a:buClr>
                <a:srgbClr val="FFFFFF"/>
              </a:buClr>
              <a:buFont typeface="Arial" panose="020B0604020202020204" pitchFamily="34" charset="0"/>
              <a:buNone/>
            </a:pPr>
            <a:r>
              <a:rPr lang="en-US" altLang="zh-CN" sz="1500" b="1" i="0" dirty="0">
                <a:solidFill>
                  <a:srgbClr val="000000"/>
                </a:solidFill>
                <a:effectLst/>
                <a:latin typeface="Calibri" panose="020F0502020204030204" pitchFamily="34" charset="0"/>
                <a:cs typeface="Calibri" panose="020F0502020204030204" pitchFamily="34" charset="0"/>
              </a:rPr>
              <a:t>Organizational Talent &amp; Responsible</a:t>
            </a:r>
            <a:r>
              <a:rPr lang="en-US" altLang="zh-CN" sz="1500" b="1" dirty="0">
                <a:solidFill>
                  <a:srgbClr val="000000"/>
                </a:solidFill>
                <a:latin typeface="Calibri" panose="020F0502020204030204" pitchFamily="34" charset="0"/>
                <a:cs typeface="Calibri" panose="020F0502020204030204" pitchFamily="34" charset="0"/>
              </a:rPr>
              <a:t> </a:t>
            </a:r>
            <a:r>
              <a:rPr lang="en-US" altLang="zh-CN" sz="1500" b="1" i="0" dirty="0">
                <a:solidFill>
                  <a:srgbClr val="000000"/>
                </a:solidFill>
                <a:effectLst/>
                <a:latin typeface="Calibri" panose="020F0502020204030204" pitchFamily="34" charset="0"/>
                <a:cs typeface="Calibri" panose="020F0502020204030204" pitchFamily="34" charset="0"/>
              </a:rPr>
              <a:t>Business</a:t>
            </a:r>
            <a:r>
              <a:rPr lang="en-US" altLang="zh-CN" sz="1500" b="1" dirty="0">
                <a:latin typeface="Calibri" panose="020F0502020204030204" pitchFamily="34" charset="0"/>
                <a:cs typeface="Calibri" panose="020F0502020204030204" pitchFamily="34" charset="0"/>
              </a:rPr>
              <a:t> </a:t>
            </a:r>
            <a:br>
              <a:rPr lang="en-US" altLang="zh-CN" sz="1500" dirty="0"/>
            </a:br>
            <a:endParaRPr lang="en-US" sz="150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endParaRPr>
          </a:p>
        </p:txBody>
      </p:sp>
      <p:sp>
        <p:nvSpPr>
          <p:cNvPr id="66" name="Text Box 55"/>
          <p:cNvSpPr txBox="1">
            <a:spLocks noChangeArrowheads="1"/>
          </p:cNvSpPr>
          <p:nvPr/>
        </p:nvSpPr>
        <p:spPr bwMode="auto">
          <a:xfrm>
            <a:off x="4052731" y="4364819"/>
            <a:ext cx="1561235" cy="537741"/>
          </a:xfrm>
          <a:prstGeom prst="rect">
            <a:avLst/>
          </a:prstGeom>
          <a:solidFill>
            <a:schemeClr val="accent2">
              <a:lumMod val="20000"/>
              <a:lumOff val="80000"/>
            </a:schemeClr>
          </a:solidFill>
          <a:ln w="9525">
            <a:noFill/>
            <a:miter lim="800000"/>
          </a:ln>
        </p:spPr>
        <p:txBody>
          <a:bodyPr lIns="54768" tIns="68580" rIns="54768" bIns="68580" anchor="ctr" anchorCtr="1"/>
          <a:lstStyle/>
          <a:p>
            <a:pPr algn="ctr">
              <a:buClr>
                <a:srgbClr val="FFFFFF"/>
              </a:buClr>
              <a:buFont typeface="Arial" panose="020B0604020202020204" pitchFamily="34" charset="0"/>
              <a:buNone/>
            </a:pPr>
            <a:r>
              <a:rPr lang="en-US" sz="150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rPr>
              <a:t>Cost advantage </a:t>
            </a:r>
          </a:p>
        </p:txBody>
      </p:sp>
      <p:sp>
        <p:nvSpPr>
          <p:cNvPr id="67" name="Text Box 55"/>
          <p:cNvSpPr txBox="1">
            <a:spLocks noChangeArrowheads="1"/>
          </p:cNvSpPr>
          <p:nvPr/>
        </p:nvSpPr>
        <p:spPr bwMode="auto">
          <a:xfrm>
            <a:off x="2028059" y="4951366"/>
            <a:ext cx="1821656" cy="579836"/>
          </a:xfrm>
          <a:prstGeom prst="rect">
            <a:avLst/>
          </a:prstGeom>
          <a:solidFill>
            <a:schemeClr val="accent2">
              <a:lumMod val="20000"/>
              <a:lumOff val="80000"/>
            </a:schemeClr>
          </a:solidFill>
          <a:ln w="9525">
            <a:noFill/>
            <a:miter lim="800000"/>
          </a:ln>
        </p:spPr>
        <p:txBody>
          <a:bodyPr lIns="54768" tIns="68580" rIns="54768" bIns="68580" anchor="ctr" anchorCtr="1"/>
          <a:lstStyle/>
          <a:p>
            <a:pPr algn="ctr">
              <a:buClr>
                <a:srgbClr val="FFFFFF"/>
              </a:buClr>
              <a:buFont typeface="Arial" panose="020B0604020202020204" pitchFamily="34" charset="0"/>
              <a:buNone/>
            </a:pPr>
            <a:r>
              <a:rPr lang="en-US" sz="150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rPr>
              <a:t>Scale initiatives </a:t>
            </a:r>
          </a:p>
        </p:txBody>
      </p:sp>
      <p:sp>
        <p:nvSpPr>
          <p:cNvPr id="68" name="Text Box 55"/>
          <p:cNvSpPr txBox="1">
            <a:spLocks noChangeArrowheads="1"/>
          </p:cNvSpPr>
          <p:nvPr/>
        </p:nvSpPr>
        <p:spPr bwMode="auto">
          <a:xfrm>
            <a:off x="5685062" y="4369163"/>
            <a:ext cx="1631068" cy="537741"/>
          </a:xfrm>
          <a:prstGeom prst="rect">
            <a:avLst/>
          </a:prstGeom>
          <a:solidFill>
            <a:schemeClr val="accent2">
              <a:lumMod val="20000"/>
              <a:lumOff val="80000"/>
            </a:schemeClr>
          </a:solidFill>
          <a:ln w="9525">
            <a:noFill/>
            <a:miter lim="800000"/>
          </a:ln>
        </p:spPr>
        <p:txBody>
          <a:bodyPr lIns="54768" tIns="68580" rIns="54768" bIns="68580" anchor="ctr" anchorCtr="1"/>
          <a:lstStyle/>
          <a:p>
            <a:pPr algn="ctr">
              <a:buClr>
                <a:srgbClr val="FFFFFF"/>
              </a:buClr>
              <a:buFont typeface="Arial" panose="020B0604020202020204" pitchFamily="34" charset="0"/>
              <a:buNone/>
            </a:pPr>
            <a:r>
              <a:rPr lang="en-US" sz="150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rPr>
              <a:t>Best systems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689" y="437391"/>
            <a:ext cx="7886700" cy="561975"/>
          </a:xfrm>
        </p:spPr>
        <p:txBody>
          <a:bodyPr/>
          <a:lstStyle/>
          <a:p>
            <a:r>
              <a:rPr lang="en-US" altLang="zh-CN" dirty="0"/>
              <a:t>Mapping Requirements to Goals</a:t>
            </a:r>
            <a:endParaRPr lang="zh-CN" altLang="en-US" dirty="0"/>
          </a:p>
        </p:txBody>
      </p:sp>
      <p:graphicFrame>
        <p:nvGraphicFramePr>
          <p:cNvPr id="4" name="Content Placeholder 3"/>
          <p:cNvGraphicFramePr/>
          <p:nvPr/>
        </p:nvGraphicFramePr>
        <p:xfrm>
          <a:off x="1514474" y="1813559"/>
          <a:ext cx="5993130" cy="4072255"/>
        </p:xfrm>
        <a:graphic>
          <a:graphicData uri="http://schemas.openxmlformats.org/drawingml/2006/table">
            <a:tbl>
              <a:tblPr firstRow="1" bandRow="1">
                <a:tableStyleId>{69CF1AB2-1976-4502-BF36-3FF5EA218861}</a:tableStyleId>
              </a:tblPr>
              <a:tblGrid>
                <a:gridCol w="2996565">
                  <a:extLst>
                    <a:ext uri="{9D8B030D-6E8A-4147-A177-3AD203B41FA5}">
                      <a16:colId xmlns:a16="http://schemas.microsoft.com/office/drawing/2014/main" val="20000"/>
                    </a:ext>
                  </a:extLst>
                </a:gridCol>
                <a:gridCol w="2996565">
                  <a:extLst>
                    <a:ext uri="{9D8B030D-6E8A-4147-A177-3AD203B41FA5}">
                      <a16:colId xmlns:a16="http://schemas.microsoft.com/office/drawing/2014/main" val="20001"/>
                    </a:ext>
                  </a:extLst>
                </a:gridCol>
              </a:tblGrid>
              <a:tr h="298450">
                <a:tc>
                  <a:txBody>
                    <a:bodyPr/>
                    <a:lstStyle/>
                    <a:p>
                      <a:r>
                        <a:rPr lang="en-US" sz="1350" b="1" dirty="0">
                          <a:solidFill>
                            <a:srgbClr val="00B050"/>
                          </a:solidFill>
                          <a:latin typeface="Calibri" panose="020F0502020204030204" pitchFamily="34" charset="0"/>
                          <a:cs typeface="Calibri" panose="020F0502020204030204" pitchFamily="34" charset="0"/>
                        </a:rPr>
                        <a:t>Goals</a:t>
                      </a:r>
                    </a:p>
                  </a:txBody>
                  <a:tcPr marL="68580" marR="68580" marT="34290" marB="34290"/>
                </a:tc>
                <a:tc>
                  <a:txBody>
                    <a:bodyPr/>
                    <a:lstStyle/>
                    <a:p>
                      <a:r>
                        <a:rPr lang="en-US" sz="1350" b="1" dirty="0">
                          <a:solidFill>
                            <a:srgbClr val="00B050"/>
                          </a:solidFill>
                          <a:latin typeface="Calibri" panose="020F0502020204030204" pitchFamily="34" charset="0"/>
                          <a:cs typeface="Calibri" panose="020F0502020204030204" pitchFamily="34" charset="0"/>
                        </a:rPr>
                        <a:t>Requirements</a:t>
                      </a:r>
                      <a:r>
                        <a:rPr lang="en-US" sz="1350" b="1" baseline="0" dirty="0">
                          <a:solidFill>
                            <a:srgbClr val="00B050"/>
                          </a:solidFill>
                          <a:latin typeface="Calibri" panose="020F0502020204030204" pitchFamily="34" charset="0"/>
                          <a:cs typeface="Calibri" panose="020F0502020204030204" pitchFamily="34" charset="0"/>
                        </a:rPr>
                        <a:t> </a:t>
                      </a:r>
                      <a:endParaRPr lang="en-US" sz="1350" b="1" dirty="0">
                        <a:solidFill>
                          <a:srgbClr val="00B050"/>
                        </a:solidFill>
                        <a:latin typeface="Calibri" panose="020F0502020204030204" pitchFamily="34" charset="0"/>
                        <a:cs typeface="Calibri" panose="020F0502020204030204" pitchFamily="34" charset="0"/>
                      </a:endParaRPr>
                    </a:p>
                  </a:txBody>
                  <a:tcPr marL="68580" marR="68580" marT="34290" marB="34290"/>
                </a:tc>
                <a:extLst>
                  <a:ext uri="{0D108BD9-81ED-4DB2-BD59-A6C34878D82A}">
                    <a16:rowId xmlns:a16="http://schemas.microsoft.com/office/drawing/2014/main" val="10000"/>
                  </a:ext>
                </a:extLst>
              </a:tr>
              <a:tr h="422275">
                <a:tc>
                  <a:txBody>
                    <a:bodyPr/>
                    <a:lstStyle/>
                    <a:p>
                      <a:r>
                        <a:rPr lang="en-US" sz="1050" b="1" dirty="0">
                          <a:latin typeface="Calibri" panose="020F0502020204030204" pitchFamily="34" charset="0"/>
                          <a:cs typeface="Calibri" panose="020F0502020204030204" pitchFamily="34" charset="0"/>
                        </a:rPr>
                        <a:t>G1. </a:t>
                      </a:r>
                      <a:r>
                        <a:rPr lang="en-US" altLang="zh-CN" sz="1050" b="1" dirty="0">
                          <a:latin typeface="Calibri" panose="020F0502020204030204" pitchFamily="34" charset="0"/>
                          <a:ea typeface="Arial" panose="020B0604020202020204" pitchFamily="34" charset="0"/>
                          <a:cs typeface="Calibri" panose="020F0502020204030204" pitchFamily="34" charset="0"/>
                          <a:sym typeface="Arial" panose="020B0604020202020204" pitchFamily="34" charset="0"/>
                        </a:rPr>
                        <a:t>Increase </a:t>
                      </a:r>
                      <a:r>
                        <a:rPr lang="en-US" altLang="zh-CN" sz="1050" b="1" i="0" dirty="0">
                          <a:effectLst/>
                          <a:latin typeface="Calibri" panose="020F0502020204030204" pitchFamily="34" charset="0"/>
                          <a:cs typeface="Calibri" panose="020F0502020204030204" pitchFamily="34" charset="0"/>
                        </a:rPr>
                        <a:t>revenue by 6-7% annually from 2018 to 2022</a:t>
                      </a:r>
                      <a:endParaRPr lang="en-US" sz="1050" b="1" dirty="0">
                        <a:latin typeface="Calibri" panose="020F0502020204030204" pitchFamily="34" charset="0"/>
                        <a:cs typeface="Calibri" panose="020F0502020204030204" pitchFamily="34"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050" b="0" dirty="0">
                          <a:solidFill>
                            <a:schemeClr val="tx1"/>
                          </a:solidFill>
                          <a:latin typeface="Calibri" panose="020F0502020204030204" pitchFamily="34" charset="0"/>
                          <a:cs typeface="Calibri" panose="020F0502020204030204" pitchFamily="34" charset="0"/>
                        </a:rPr>
                        <a:t>R1.1</a:t>
                      </a:r>
                      <a:r>
                        <a:rPr lang="en-US" altLang="zh-CN" sz="1050" b="0" baseline="0" dirty="0">
                          <a:solidFill>
                            <a:schemeClr val="tx1"/>
                          </a:solidFill>
                          <a:latin typeface="Calibri" panose="020F0502020204030204" pitchFamily="34" charset="0"/>
                          <a:cs typeface="Calibri" panose="020F0502020204030204" pitchFamily="34" charset="0"/>
                        </a:rPr>
                        <a:t> </a:t>
                      </a:r>
                      <a:r>
                        <a:rPr lang="en-US" altLang="zh-CN" sz="1050" b="1" baseline="0" dirty="0">
                          <a:solidFill>
                            <a:schemeClr val="tx1"/>
                          </a:solidFill>
                          <a:latin typeface="Calibri" panose="020F0502020204030204" pitchFamily="34" charset="0"/>
                          <a:cs typeface="Calibri" panose="020F0502020204030204" pitchFamily="34" charset="0"/>
                        </a:rPr>
                        <a:t>Portfolio management </a:t>
                      </a:r>
                      <a:endParaRPr lang="en-US" altLang="zh-CN" sz="1050" b="1" dirty="0">
                        <a:solidFill>
                          <a:schemeClr val="tx1"/>
                        </a:solidFill>
                        <a:latin typeface="Calibri" panose="020F0502020204030204" pitchFamily="34" charset="0"/>
                        <a:cs typeface="Calibri" panose="020F0502020204030204" pitchFamily="34" charset="0"/>
                      </a:endParaRPr>
                    </a:p>
                  </a:txBody>
                  <a:tcPr marL="68580" marR="68580" marT="34290" marB="34290"/>
                </a:tc>
                <a:extLst>
                  <a:ext uri="{0D108BD9-81ED-4DB2-BD59-A6C34878D82A}">
                    <a16:rowId xmlns:a16="http://schemas.microsoft.com/office/drawing/2014/main" val="10001"/>
                  </a:ext>
                </a:extLst>
              </a:tr>
              <a:tr h="248920">
                <a:tc>
                  <a:txBody>
                    <a:bodyPr/>
                    <a:lstStyle/>
                    <a:p>
                      <a:endParaRPr lang="en-US" sz="105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050" dirty="0">
                          <a:solidFill>
                            <a:schemeClr val="tx1"/>
                          </a:solidFill>
                          <a:latin typeface="Calibri" panose="020F0502020204030204" pitchFamily="34" charset="0"/>
                          <a:cs typeface="Calibri" panose="020F0502020204030204" pitchFamily="34" charset="0"/>
                        </a:rPr>
                        <a:t>R1.2</a:t>
                      </a:r>
                      <a:r>
                        <a:rPr lang="en-US" altLang="zh-CN" sz="1050" baseline="0" dirty="0">
                          <a:solidFill>
                            <a:schemeClr val="tx1"/>
                          </a:solidFill>
                          <a:latin typeface="Calibri" panose="020F0502020204030204" pitchFamily="34" charset="0"/>
                          <a:cs typeface="Calibri" panose="020F0502020204030204" pitchFamily="34" charset="0"/>
                        </a:rPr>
                        <a:t> </a:t>
                      </a:r>
                      <a:r>
                        <a:rPr lang="en-US" altLang="zh-CN" sz="105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rPr>
                        <a:t>Brand &amp; Product</a:t>
                      </a:r>
                    </a:p>
                  </a:txBody>
                  <a:tcPr marL="68580" marR="68580" marT="34290" marB="34290"/>
                </a:tc>
                <a:extLst>
                  <a:ext uri="{0D108BD9-81ED-4DB2-BD59-A6C34878D82A}">
                    <a16:rowId xmlns:a16="http://schemas.microsoft.com/office/drawing/2014/main" val="10002"/>
                  </a:ext>
                </a:extLst>
              </a:tr>
              <a:tr h="248285">
                <a:tc>
                  <a:txBody>
                    <a:bodyPr/>
                    <a:lstStyle/>
                    <a:p>
                      <a:endParaRPr lang="en-US" sz="1050" dirty="0">
                        <a:solidFill>
                          <a:schemeClr val="tx1"/>
                        </a:solidFill>
                      </a:endParaRPr>
                    </a:p>
                  </a:txBody>
                  <a:tcPr marL="68580" marR="68580" marT="34290" marB="34290"/>
                </a:tc>
                <a:tc>
                  <a:txBody>
                    <a:bodyPr/>
                    <a:lstStyle/>
                    <a:p>
                      <a:r>
                        <a:rPr lang="en-US" altLang="zh-CN" sz="1050" b="0" dirty="0">
                          <a:latin typeface="Calibri" panose="020F0502020204030204" pitchFamily="34" charset="0"/>
                          <a:cs typeface="Calibri" panose="020F0502020204030204" pitchFamily="34" charset="0"/>
                        </a:rPr>
                        <a:t>R1.3 </a:t>
                      </a:r>
                      <a:r>
                        <a:rPr lang="en-US" altLang="zh-CN" sz="105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rPr>
                        <a:t>Marketing, Sales &amp; Revenue</a:t>
                      </a:r>
                      <a:endParaRPr lang="en-US" sz="1050" dirty="0">
                        <a:solidFill>
                          <a:srgbClr val="FF0000"/>
                        </a:solidFill>
                        <a:latin typeface="Calibri" panose="020F0502020204030204" pitchFamily="34" charset="0"/>
                        <a:cs typeface="Calibri" panose="020F0502020204030204" pitchFamily="34" charset="0"/>
                      </a:endParaRPr>
                    </a:p>
                  </a:txBody>
                  <a:tcPr marL="68580" marR="68580" marT="34290" marB="34290"/>
                </a:tc>
                <a:extLst>
                  <a:ext uri="{0D108BD9-81ED-4DB2-BD59-A6C34878D82A}">
                    <a16:rowId xmlns:a16="http://schemas.microsoft.com/office/drawing/2014/main" val="10003"/>
                  </a:ext>
                </a:extLst>
              </a:tr>
              <a:tr h="248920">
                <a:tc>
                  <a:txBody>
                    <a:bodyPr/>
                    <a:lstStyle/>
                    <a:p>
                      <a:endParaRPr lang="en-US" sz="1050" dirty="0">
                        <a:solidFill>
                          <a:schemeClr val="tx1"/>
                        </a:solidFill>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050" dirty="0">
                          <a:latin typeface="Calibri" panose="020F0502020204030204" pitchFamily="34" charset="0"/>
                          <a:cs typeface="Calibri" panose="020F0502020204030204" pitchFamily="34" charset="0"/>
                        </a:rPr>
                        <a:t>R1.5 </a:t>
                      </a:r>
                      <a:r>
                        <a:rPr lang="en-US" altLang="zh-CN" sz="105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rPr>
                        <a:t>Cost advantage </a:t>
                      </a:r>
                    </a:p>
                  </a:txBody>
                  <a:tcPr marL="68580" marR="68580" marT="34290" marB="34290"/>
                </a:tc>
                <a:extLst>
                  <a:ext uri="{0D108BD9-81ED-4DB2-BD59-A6C34878D82A}">
                    <a16:rowId xmlns:a16="http://schemas.microsoft.com/office/drawing/2014/main" val="10004"/>
                  </a:ext>
                </a:extLst>
              </a:tr>
              <a:tr h="422910">
                <a:tc>
                  <a:txBody>
                    <a:bodyPr/>
                    <a:lstStyle/>
                    <a:p>
                      <a:pPr algn="l">
                        <a:buClr>
                          <a:srgbClr val="FFFFFF"/>
                        </a:buClr>
                        <a:buFont typeface="Arial" panose="020B0604020202020204" pitchFamily="34" charset="0"/>
                        <a:buNone/>
                      </a:pPr>
                      <a:r>
                        <a:rPr lang="en-US" altLang="zh-CN" sz="1050" b="1" i="0" dirty="0">
                          <a:solidFill>
                            <a:srgbClr val="000000"/>
                          </a:solidFill>
                          <a:effectLst/>
                          <a:latin typeface="Calibri" panose="020F0502020204030204" pitchFamily="34" charset="0"/>
                          <a:cs typeface="Calibri" panose="020F0502020204030204" pitchFamily="34" charset="0"/>
                        </a:rPr>
                        <a:t>G2. Doubling EBITDA by 2022 with a margin of 13-15%.</a:t>
                      </a:r>
                      <a:r>
                        <a:rPr lang="en-US" altLang="zh-CN" sz="1050" b="1" dirty="0">
                          <a:latin typeface="Calibri" panose="020F0502020204030204" pitchFamily="34" charset="0"/>
                          <a:cs typeface="Calibri" panose="020F0502020204030204" pitchFamily="34" charset="0"/>
                        </a:rPr>
                        <a:t> </a:t>
                      </a:r>
                      <a:endParaRPr lang="en-US" altLang="zh-CN" sz="1050" b="1" dirty="0">
                        <a:solidFill>
                          <a:srgbClr val="FFFFFF"/>
                        </a:solidFill>
                        <a:latin typeface="Calibri" panose="020F0502020204030204" pitchFamily="34" charset="0"/>
                        <a:ea typeface="Arial" panose="020B0604020202020204" pitchFamily="34" charset="0"/>
                        <a:cs typeface="Calibri" panose="020F0502020204030204" pitchFamily="34" charset="0"/>
                        <a:sym typeface="Arial" panose="020B0604020202020204" pitchFamily="34"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050" b="0" dirty="0">
                          <a:solidFill>
                            <a:schemeClr val="tx1"/>
                          </a:solidFill>
                          <a:latin typeface="Calibri" panose="020F0502020204030204" pitchFamily="34" charset="0"/>
                          <a:cs typeface="Calibri" panose="020F0502020204030204" pitchFamily="34" charset="0"/>
                        </a:rPr>
                        <a:t>R2.1</a:t>
                      </a:r>
                      <a:r>
                        <a:rPr lang="en-US" altLang="zh-CN" sz="1050" b="0" baseline="0" dirty="0">
                          <a:solidFill>
                            <a:schemeClr val="tx1"/>
                          </a:solidFill>
                          <a:latin typeface="Calibri" panose="020F0502020204030204" pitchFamily="34" charset="0"/>
                          <a:cs typeface="Calibri" panose="020F0502020204030204" pitchFamily="34" charset="0"/>
                        </a:rPr>
                        <a:t> </a:t>
                      </a:r>
                      <a:r>
                        <a:rPr lang="en-US" altLang="zh-CN" sz="1050" b="1" baseline="0" dirty="0">
                          <a:solidFill>
                            <a:schemeClr val="tx1"/>
                          </a:solidFill>
                          <a:latin typeface="Calibri" panose="020F0502020204030204" pitchFamily="34" charset="0"/>
                          <a:cs typeface="Calibri" panose="020F0502020204030204" pitchFamily="34" charset="0"/>
                        </a:rPr>
                        <a:t>Portfolio management </a:t>
                      </a:r>
                      <a:endParaRPr lang="en-US" altLang="zh-CN" sz="1050" b="1" dirty="0">
                        <a:solidFill>
                          <a:schemeClr val="tx1"/>
                        </a:solidFill>
                        <a:latin typeface="Calibri" panose="020F0502020204030204" pitchFamily="34" charset="0"/>
                        <a:cs typeface="Calibri" panose="020F0502020204030204" pitchFamily="34" charset="0"/>
                      </a:endParaRPr>
                    </a:p>
                  </a:txBody>
                  <a:tcPr marL="68580" marR="68580" marT="34290" marB="34290"/>
                </a:tc>
                <a:extLst>
                  <a:ext uri="{0D108BD9-81ED-4DB2-BD59-A6C34878D82A}">
                    <a16:rowId xmlns:a16="http://schemas.microsoft.com/office/drawing/2014/main" val="10005"/>
                  </a:ext>
                </a:extLst>
              </a:tr>
              <a:tr h="248285">
                <a:tc>
                  <a:txBody>
                    <a:bodyPr/>
                    <a:lstStyle/>
                    <a:p>
                      <a:endParaRPr lang="en-US" sz="1050" dirty="0">
                        <a:solidFill>
                          <a:schemeClr val="tx1"/>
                        </a:solidFill>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050" dirty="0">
                          <a:solidFill>
                            <a:schemeClr val="tx1"/>
                          </a:solidFill>
                          <a:latin typeface="Calibri" panose="020F0502020204030204" pitchFamily="34" charset="0"/>
                          <a:cs typeface="Calibri" panose="020F0502020204030204" pitchFamily="34" charset="0"/>
                        </a:rPr>
                        <a:t>R2.2</a:t>
                      </a:r>
                      <a:r>
                        <a:rPr lang="en-US" altLang="zh-CN" sz="1050" baseline="0" dirty="0">
                          <a:solidFill>
                            <a:schemeClr val="tx1"/>
                          </a:solidFill>
                          <a:latin typeface="Calibri" panose="020F0502020204030204" pitchFamily="34" charset="0"/>
                          <a:cs typeface="Calibri" panose="020F0502020204030204" pitchFamily="34" charset="0"/>
                        </a:rPr>
                        <a:t> </a:t>
                      </a:r>
                      <a:r>
                        <a:rPr lang="en-US" altLang="zh-CN" sz="105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rPr>
                        <a:t>Brand &amp; Product</a:t>
                      </a:r>
                    </a:p>
                  </a:txBody>
                  <a:tcPr marL="68580" marR="68580" marT="34290" marB="34290"/>
                </a:tc>
                <a:extLst>
                  <a:ext uri="{0D108BD9-81ED-4DB2-BD59-A6C34878D82A}">
                    <a16:rowId xmlns:a16="http://schemas.microsoft.com/office/drawing/2014/main" val="10006"/>
                  </a:ext>
                </a:extLst>
              </a:tr>
              <a:tr h="248285">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sz="1050" dirty="0">
                        <a:solidFill>
                          <a:schemeClr val="tx1"/>
                        </a:solidFill>
                      </a:endParaRPr>
                    </a:p>
                  </a:txBody>
                  <a:tcPr marL="68580" marR="68580" marT="34290" marB="34290"/>
                </a:tc>
                <a:tc>
                  <a:txBody>
                    <a:bodyPr/>
                    <a:lstStyle/>
                    <a:p>
                      <a:r>
                        <a:rPr lang="en-US" altLang="zh-CN" sz="1050" b="0" dirty="0">
                          <a:latin typeface="Calibri" panose="020F0502020204030204" pitchFamily="34" charset="0"/>
                          <a:cs typeface="Calibri" panose="020F0502020204030204" pitchFamily="34" charset="0"/>
                        </a:rPr>
                        <a:t>R2.3 </a:t>
                      </a:r>
                      <a:r>
                        <a:rPr lang="en-US" altLang="zh-CN" sz="105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rPr>
                        <a:t>Marketing, Sales &amp; Revenue</a:t>
                      </a:r>
                      <a:endParaRPr lang="en-US" altLang="zh-CN" sz="1050" dirty="0">
                        <a:solidFill>
                          <a:srgbClr val="FF0000"/>
                        </a:solidFill>
                        <a:latin typeface="Calibri" panose="020F0502020204030204" pitchFamily="34" charset="0"/>
                        <a:cs typeface="Calibri" panose="020F0502020204030204" pitchFamily="34" charset="0"/>
                      </a:endParaRPr>
                    </a:p>
                  </a:txBody>
                  <a:tcPr marL="68580" marR="68580" marT="34290" marB="34290"/>
                </a:tc>
                <a:extLst>
                  <a:ext uri="{0D108BD9-81ED-4DB2-BD59-A6C34878D82A}">
                    <a16:rowId xmlns:a16="http://schemas.microsoft.com/office/drawing/2014/main" val="10007"/>
                  </a:ext>
                </a:extLst>
              </a:tr>
              <a:tr h="249555">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sz="1050" dirty="0">
                        <a:solidFill>
                          <a:schemeClr val="tx1"/>
                        </a:solidFill>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050" dirty="0">
                          <a:latin typeface="Calibri" panose="020F0502020204030204" pitchFamily="34" charset="0"/>
                          <a:cs typeface="Calibri" panose="020F0502020204030204" pitchFamily="34" charset="0"/>
                        </a:rPr>
                        <a:t>R2.5 </a:t>
                      </a:r>
                      <a:r>
                        <a:rPr lang="en-US" altLang="zh-CN" sz="105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rPr>
                        <a:t>Cost advantage </a:t>
                      </a:r>
                    </a:p>
                  </a:txBody>
                  <a:tcPr marL="68580" marR="68580" marT="34290" marB="34290"/>
                </a:tc>
                <a:extLst>
                  <a:ext uri="{0D108BD9-81ED-4DB2-BD59-A6C34878D82A}">
                    <a16:rowId xmlns:a16="http://schemas.microsoft.com/office/drawing/2014/main" val="10008"/>
                  </a:ext>
                </a:extLst>
              </a:tr>
              <a:tr h="44132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50" b="1" dirty="0">
                          <a:solidFill>
                            <a:schemeClr val="tx1"/>
                          </a:solidFill>
                          <a:latin typeface="Calibri" panose="020F0502020204030204" pitchFamily="34" charset="0"/>
                          <a:cs typeface="Calibri" panose="020F0502020204030204" pitchFamily="34" charset="0"/>
                        </a:rPr>
                        <a:t>G3.</a:t>
                      </a:r>
                      <a:r>
                        <a:rPr lang="en-US" altLang="zh-CN" sz="1050" b="1" i="0" dirty="0">
                          <a:solidFill>
                            <a:srgbClr val="000000"/>
                          </a:solidFill>
                          <a:effectLst/>
                          <a:latin typeface="Calibri" panose="020F0502020204030204" pitchFamily="34" charset="0"/>
                          <a:cs typeface="Calibri" panose="020F0502020204030204" pitchFamily="34" charset="0"/>
                        </a:rPr>
                        <a:t> Achieve &gt;70% of the economic impact of the organic expansion by 2024.</a:t>
                      </a:r>
                      <a:r>
                        <a:rPr lang="en-US" altLang="zh-CN" sz="1050" b="1" dirty="0">
                          <a:latin typeface="Calibri" panose="020F0502020204030204" pitchFamily="34" charset="0"/>
                          <a:cs typeface="Calibri" panose="020F0502020204030204" pitchFamily="34" charset="0"/>
                        </a:rPr>
                        <a:t> </a:t>
                      </a:r>
                      <a:endParaRPr lang="en-US" altLang="zh-CN" sz="1050" dirty="0">
                        <a:solidFill>
                          <a:srgbClr val="FFFF00"/>
                        </a:solidFill>
                        <a:latin typeface="Calibri" panose="020F0502020204030204" pitchFamily="34" charset="0"/>
                        <a:ea typeface="Arial" panose="020B0604020202020204" pitchFamily="34" charset="0"/>
                        <a:cs typeface="Calibri" panose="020F0502020204030204" pitchFamily="34" charset="0"/>
                        <a:sym typeface="Arial" panose="020B0604020202020204" pitchFamily="34"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050" b="0" i="0" dirty="0">
                          <a:solidFill>
                            <a:srgbClr val="000000"/>
                          </a:solidFill>
                          <a:effectLst/>
                          <a:latin typeface="Calibri" panose="020F0502020204030204" pitchFamily="34" charset="0"/>
                          <a:cs typeface="Calibri" panose="020F0502020204030204" pitchFamily="34" charset="0"/>
                        </a:rPr>
                        <a:t>R3.4 </a:t>
                      </a:r>
                      <a:r>
                        <a:rPr lang="en-US" altLang="zh-CN" sz="1050" b="1" i="0" dirty="0">
                          <a:solidFill>
                            <a:srgbClr val="000000"/>
                          </a:solidFill>
                          <a:effectLst/>
                          <a:latin typeface="Calibri" panose="020F0502020204030204" pitchFamily="34" charset="0"/>
                          <a:cs typeface="Calibri" panose="020F0502020204030204" pitchFamily="34" charset="0"/>
                        </a:rPr>
                        <a:t>Organizational Talent &amp; Responsible</a:t>
                      </a:r>
                      <a:r>
                        <a:rPr lang="en-US" altLang="zh-CN" sz="1050" b="1" dirty="0">
                          <a:solidFill>
                            <a:srgbClr val="000000"/>
                          </a:solidFill>
                          <a:latin typeface="Calibri" panose="020F0502020204030204" pitchFamily="34" charset="0"/>
                          <a:cs typeface="Calibri" panose="020F0502020204030204" pitchFamily="34" charset="0"/>
                        </a:rPr>
                        <a:t> </a:t>
                      </a:r>
                      <a:r>
                        <a:rPr lang="en-US" altLang="zh-CN" sz="1050" b="1" i="0" dirty="0">
                          <a:solidFill>
                            <a:srgbClr val="000000"/>
                          </a:solidFill>
                          <a:effectLst/>
                          <a:latin typeface="Calibri" panose="020F0502020204030204" pitchFamily="34" charset="0"/>
                          <a:cs typeface="Calibri" panose="020F0502020204030204" pitchFamily="34" charset="0"/>
                        </a:rPr>
                        <a:t>Business</a:t>
                      </a:r>
                      <a:r>
                        <a:rPr lang="en-US" altLang="zh-CN" sz="1050" b="1" dirty="0">
                          <a:latin typeface="Calibri" panose="020F0502020204030204" pitchFamily="34" charset="0"/>
                          <a:cs typeface="Calibri" panose="020F0502020204030204" pitchFamily="34" charset="0"/>
                        </a:rPr>
                        <a:t> </a:t>
                      </a:r>
                      <a:endParaRPr lang="en-US" altLang="zh-CN" sz="1050" b="1" dirty="0"/>
                    </a:p>
                    <a:p>
                      <a:endParaRPr lang="en-US" sz="1050" dirty="0">
                        <a:solidFill>
                          <a:srgbClr val="997300"/>
                        </a:solidFill>
                        <a:latin typeface="Calibri" panose="020F0502020204030204" pitchFamily="34" charset="0"/>
                        <a:cs typeface="Calibri" panose="020F0502020204030204" pitchFamily="34" charset="0"/>
                      </a:endParaRPr>
                    </a:p>
                  </a:txBody>
                  <a:tcPr marL="68580" marR="68580" marT="34290" marB="34290"/>
                </a:tc>
                <a:extLst>
                  <a:ext uri="{0D108BD9-81ED-4DB2-BD59-A6C34878D82A}">
                    <a16:rowId xmlns:a16="http://schemas.microsoft.com/office/drawing/2014/main" val="10009"/>
                  </a:ext>
                </a:extLst>
              </a:tr>
              <a:tr h="249555">
                <a:tc>
                  <a:txBody>
                    <a:bodyPr/>
                    <a:lstStyle/>
                    <a:p>
                      <a:endParaRPr lang="en-US" sz="1050" dirty="0">
                        <a:solidFill>
                          <a:schemeClr val="tx1"/>
                        </a:solidFill>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050" dirty="0">
                          <a:latin typeface="Calibri" panose="020F0502020204030204" pitchFamily="34" charset="0"/>
                          <a:cs typeface="Calibri" panose="020F0502020204030204" pitchFamily="34" charset="0"/>
                        </a:rPr>
                        <a:t>R3.5 </a:t>
                      </a:r>
                      <a:r>
                        <a:rPr lang="en-US" altLang="zh-CN" sz="105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rPr>
                        <a:t>Cost advantage </a:t>
                      </a:r>
                    </a:p>
                  </a:txBody>
                  <a:tcPr marL="68580" marR="68580" marT="34290" marB="34290"/>
                </a:tc>
                <a:extLst>
                  <a:ext uri="{0D108BD9-81ED-4DB2-BD59-A6C34878D82A}">
                    <a16:rowId xmlns:a16="http://schemas.microsoft.com/office/drawing/2014/main" val="10010"/>
                  </a:ext>
                </a:extLst>
              </a:tr>
              <a:tr h="248285">
                <a:tc>
                  <a:txBody>
                    <a:bodyPr/>
                    <a:lstStyle/>
                    <a:p>
                      <a:endParaRPr lang="en-US" sz="1050" dirty="0">
                        <a:solidFill>
                          <a:schemeClr val="tx1"/>
                        </a:solidFill>
                        <a:latin typeface="Calibri" panose="020F0502020204030204" pitchFamily="34" charset="0"/>
                        <a:cs typeface="Calibri" panose="020F0502020204030204" pitchFamily="34"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50" dirty="0">
                          <a:latin typeface="Calibri" panose="020F0502020204030204" pitchFamily="34" charset="0"/>
                          <a:cs typeface="Calibri" panose="020F0502020204030204" pitchFamily="34" charset="0"/>
                        </a:rPr>
                        <a:t>R3.7 </a:t>
                      </a:r>
                      <a:r>
                        <a:rPr lang="en-US" altLang="zh-CN" sz="105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rPr>
                        <a:t>Scale initiatives </a:t>
                      </a:r>
                    </a:p>
                  </a:txBody>
                  <a:tcPr marL="68580" marR="68580" marT="34290" marB="34290"/>
                </a:tc>
                <a:extLst>
                  <a:ext uri="{0D108BD9-81ED-4DB2-BD59-A6C34878D82A}">
                    <a16:rowId xmlns:a16="http://schemas.microsoft.com/office/drawing/2014/main" val="10011"/>
                  </a:ext>
                </a:extLst>
              </a:tr>
              <a:tr h="248920">
                <a:tc>
                  <a:txBody>
                    <a:bodyPr/>
                    <a:lstStyle/>
                    <a:p>
                      <a:endParaRPr lang="en-US" sz="1050" dirty="0"/>
                    </a:p>
                  </a:txBody>
                  <a:tcPr marL="68580" marR="68580" marT="34290" marB="34290"/>
                </a:tc>
                <a:tc>
                  <a:txBody>
                    <a:bodyPr/>
                    <a:lstStyle/>
                    <a:p>
                      <a:endParaRPr lang="en-US" sz="1050" dirty="0"/>
                    </a:p>
                  </a:txBody>
                  <a:tcPr marL="68580" marR="68580" marT="34290" marB="34290"/>
                </a:tc>
                <a:extLst>
                  <a:ext uri="{0D108BD9-81ED-4DB2-BD59-A6C34878D82A}">
                    <a16:rowId xmlns:a16="http://schemas.microsoft.com/office/drawing/2014/main" val="10012"/>
                  </a:ext>
                </a:extLst>
              </a:tr>
              <a:tr h="248285">
                <a:tc>
                  <a:txBody>
                    <a:bodyPr/>
                    <a:lstStyle/>
                    <a:p>
                      <a:endParaRPr lang="en-US" sz="1050" dirty="0"/>
                    </a:p>
                  </a:txBody>
                  <a:tcPr marL="68580" marR="68580" marT="34290" marB="34290"/>
                </a:tc>
                <a:tc>
                  <a:txBody>
                    <a:bodyPr/>
                    <a:lstStyle/>
                    <a:p>
                      <a:endParaRPr lang="en-US" sz="1050" dirty="0"/>
                    </a:p>
                  </a:txBody>
                  <a:tcPr marL="68580" marR="68580" marT="34290" marB="34290"/>
                </a:tc>
                <a:extLst>
                  <a:ext uri="{0D108BD9-81ED-4DB2-BD59-A6C34878D82A}">
                    <a16:rowId xmlns:a16="http://schemas.microsoft.com/office/drawing/2014/main" val="1001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710293" y="409615"/>
            <a:ext cx="6763703" cy="71169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200" dirty="0">
                <a:solidFill>
                  <a:schemeClr val="tx2"/>
                </a:solidFill>
              </a:rPr>
              <a:t>Risk Management</a:t>
            </a:r>
            <a:endParaRPr lang="zh-CN" altLang="en-US" sz="4200" dirty="0">
              <a:solidFill>
                <a:schemeClr val="tx2"/>
              </a:solidFill>
            </a:endParaRPr>
          </a:p>
        </p:txBody>
      </p:sp>
      <p:sp>
        <p:nvSpPr>
          <p:cNvPr id="2" name="文本框 1">
            <a:extLst>
              <a:ext uri="{FF2B5EF4-FFF2-40B4-BE49-F238E27FC236}">
                <a16:creationId xmlns:a16="http://schemas.microsoft.com/office/drawing/2014/main" id="{8EB42120-EE1F-4DB5-9CFC-23BE4F575800}"/>
              </a:ext>
            </a:extLst>
          </p:cNvPr>
          <p:cNvSpPr txBox="1"/>
          <p:nvPr/>
        </p:nvSpPr>
        <p:spPr>
          <a:xfrm>
            <a:off x="2534976" y="1679231"/>
            <a:ext cx="1324452" cy="646331"/>
          </a:xfrm>
          <a:prstGeom prst="rect">
            <a:avLst/>
          </a:prstGeom>
          <a:solidFill>
            <a:schemeClr val="accent5">
              <a:lumMod val="40000"/>
              <a:lumOff val="60000"/>
            </a:schemeClr>
          </a:solidFill>
        </p:spPr>
        <p:txBody>
          <a:bodyPr wrap="square" rtlCol="0">
            <a:spAutoFit/>
          </a:bodyPr>
          <a:lstStyle/>
          <a:p>
            <a:pPr algn="ctr"/>
            <a:r>
              <a:rPr lang="en-US" altLang="zh-CN" b="1" i="0" dirty="0">
                <a:solidFill>
                  <a:srgbClr val="333333"/>
                </a:solidFill>
                <a:effectLst/>
                <a:latin typeface="Times New Roman" panose="02020603050405020304" pitchFamily="18" charset="0"/>
                <a:cs typeface="Times New Roman" panose="02020603050405020304" pitchFamily="18" charset="0"/>
              </a:rPr>
              <a:t>2020</a:t>
            </a:r>
          </a:p>
          <a:p>
            <a:pPr algn="ctr"/>
            <a:r>
              <a:rPr lang="en-US" altLang="zh-CN" b="1" i="0" dirty="0">
                <a:solidFill>
                  <a:srgbClr val="333333"/>
                </a:solidFill>
                <a:effectLst/>
                <a:latin typeface="Times New Roman" panose="02020603050405020304" pitchFamily="18" charset="0"/>
                <a:cs typeface="Times New Roman" panose="02020603050405020304" pitchFamily="18" charset="0"/>
              </a:rPr>
              <a:t>Covid-19</a:t>
            </a:r>
          </a:p>
        </p:txBody>
      </p:sp>
      <p:sp>
        <p:nvSpPr>
          <p:cNvPr id="3" name="文本框 2">
            <a:extLst>
              <a:ext uri="{FF2B5EF4-FFF2-40B4-BE49-F238E27FC236}">
                <a16:creationId xmlns:a16="http://schemas.microsoft.com/office/drawing/2014/main" id="{A40F85AB-2BB6-4821-8C76-51676E5ED284}"/>
              </a:ext>
            </a:extLst>
          </p:cNvPr>
          <p:cNvSpPr txBox="1"/>
          <p:nvPr/>
        </p:nvSpPr>
        <p:spPr>
          <a:xfrm>
            <a:off x="1293459" y="2847426"/>
            <a:ext cx="1524000" cy="523220"/>
          </a:xfrm>
          <a:prstGeom prst="rect">
            <a:avLst/>
          </a:prstGeom>
          <a:solidFill>
            <a:schemeClr val="accent5">
              <a:lumMod val="40000"/>
              <a:lumOff val="60000"/>
            </a:schemeClr>
          </a:solidFill>
          <a:ln>
            <a:solidFill>
              <a:schemeClr val="accent5">
                <a:lumMod val="40000"/>
                <a:lumOff val="60000"/>
              </a:schemeClr>
            </a:solidFill>
          </a:ln>
        </p:spPr>
        <p:txBody>
          <a:bodyPr wrap="square" rtlCol="0">
            <a:spAutoFit/>
          </a:bodyPr>
          <a:lstStyle/>
          <a:p>
            <a:r>
              <a:rPr lang="en-US" altLang="zh-CN" sz="1400" dirty="0">
                <a:solidFill>
                  <a:srgbClr val="333333"/>
                </a:solidFill>
              </a:rPr>
              <a:t>T</a:t>
            </a:r>
            <a:r>
              <a:rPr lang="en-US" altLang="zh-CN" sz="1400" b="0" i="0" dirty="0">
                <a:solidFill>
                  <a:srgbClr val="333333"/>
                </a:solidFill>
                <a:effectLst/>
                <a:latin typeface="Arial" panose="020B0604020202020204" pitchFamily="34" charset="0"/>
              </a:rPr>
              <a:t>he significant drop in revenue</a:t>
            </a:r>
            <a:endParaRPr lang="en-US" altLang="zh-CN" sz="1400" b="0" i="0" dirty="0">
              <a:solidFill>
                <a:srgbClr val="333333"/>
              </a:solidFill>
              <a:effectLst/>
              <a:latin typeface="Times New Roman" panose="02020603050405020304" pitchFamily="18" charset="0"/>
              <a:cs typeface="Times New Roman" panose="02020603050405020304" pitchFamily="18" charset="0"/>
            </a:endParaRPr>
          </a:p>
        </p:txBody>
      </p:sp>
      <p:cxnSp>
        <p:nvCxnSpPr>
          <p:cNvPr id="10" name="直接箭头连接符 9">
            <a:extLst>
              <a:ext uri="{FF2B5EF4-FFF2-40B4-BE49-F238E27FC236}">
                <a16:creationId xmlns:a16="http://schemas.microsoft.com/office/drawing/2014/main" id="{87F0E088-810B-46D3-B011-0505B1BFFC1D}"/>
              </a:ext>
            </a:extLst>
          </p:cNvPr>
          <p:cNvCxnSpPr>
            <a:cxnSpLocks/>
          </p:cNvCxnSpPr>
          <p:nvPr/>
        </p:nvCxnSpPr>
        <p:spPr bwMode="auto">
          <a:xfrm>
            <a:off x="3197202" y="2387755"/>
            <a:ext cx="1" cy="403789"/>
          </a:xfrm>
          <a:prstGeom prst="straightConnector1">
            <a:avLst/>
          </a:prstGeom>
          <a:noFill/>
          <a:ln w="9525" cap="flat" cmpd="sng" algn="ctr">
            <a:solidFill>
              <a:schemeClr val="accent1"/>
            </a:solidFill>
            <a:prstDash val="solid"/>
            <a:round/>
            <a:headEnd type="none" w="med" len="med"/>
            <a:tailEnd type="triangle"/>
          </a:ln>
        </p:spPr>
      </p:cxnSp>
      <p:graphicFrame>
        <p:nvGraphicFramePr>
          <p:cNvPr id="16" name="表格 16">
            <a:extLst>
              <a:ext uri="{FF2B5EF4-FFF2-40B4-BE49-F238E27FC236}">
                <a16:creationId xmlns:a16="http://schemas.microsoft.com/office/drawing/2014/main" id="{F3B83C94-1FBB-4789-AE49-F0ECC32AA9E5}"/>
              </a:ext>
            </a:extLst>
          </p:cNvPr>
          <p:cNvGraphicFramePr>
            <a:graphicFrameLocks noGrp="1"/>
          </p:cNvGraphicFramePr>
          <p:nvPr>
            <p:extLst>
              <p:ext uri="{D42A27DB-BD31-4B8C-83A1-F6EECF244321}">
                <p14:modId xmlns:p14="http://schemas.microsoft.com/office/powerpoint/2010/main" val="4062682245"/>
              </p:ext>
            </p:extLst>
          </p:nvPr>
        </p:nvGraphicFramePr>
        <p:xfrm>
          <a:off x="1295400" y="3886200"/>
          <a:ext cx="3803604" cy="1320206"/>
        </p:xfrm>
        <a:graphic>
          <a:graphicData uri="http://schemas.openxmlformats.org/drawingml/2006/table">
            <a:tbl>
              <a:tblPr firstRow="1" bandRow="1">
                <a:tableStyleId>{69CF1AB2-1976-4502-BF36-3FF5EA218861}</a:tableStyleId>
              </a:tblPr>
              <a:tblGrid>
                <a:gridCol w="3803604">
                  <a:extLst>
                    <a:ext uri="{9D8B030D-6E8A-4147-A177-3AD203B41FA5}">
                      <a16:colId xmlns:a16="http://schemas.microsoft.com/office/drawing/2014/main" val="1070128342"/>
                    </a:ext>
                  </a:extLst>
                </a:gridCol>
              </a:tblGrid>
              <a:tr h="3129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rgbClr val="333333"/>
                          </a:solidFill>
                          <a:latin typeface="Times New Roman" panose="02020603050405020304" pitchFamily="18" charset="0"/>
                          <a:cs typeface="Times New Roman" panose="02020603050405020304" pitchFamily="18" charset="0"/>
                        </a:rPr>
                        <a:t>T</a:t>
                      </a:r>
                      <a:r>
                        <a:rPr lang="en-US" altLang="zh-CN" sz="1400" b="0" i="0" dirty="0">
                          <a:solidFill>
                            <a:srgbClr val="333333"/>
                          </a:solidFill>
                          <a:effectLst/>
                          <a:latin typeface="Times New Roman" panose="02020603050405020304" pitchFamily="18" charset="0"/>
                          <a:cs typeface="Times New Roman" panose="02020603050405020304" pitchFamily="18" charset="0"/>
                        </a:rPr>
                        <a:t>emporary layoffs of personnel.</a:t>
                      </a:r>
                    </a:p>
                  </a:txBody>
                  <a:tcPr/>
                </a:tc>
                <a:extLst>
                  <a:ext uri="{0D108BD9-81ED-4DB2-BD59-A6C34878D82A}">
                    <a16:rowId xmlns:a16="http://schemas.microsoft.com/office/drawing/2014/main" val="4021827665"/>
                  </a:ext>
                </a:extLst>
              </a:tr>
              <a:tr h="3357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333333"/>
                          </a:solidFill>
                          <a:latin typeface="Times New Roman" panose="02020603050405020304" pitchFamily="18" charset="0"/>
                          <a:cs typeface="Times New Roman" panose="02020603050405020304" pitchFamily="18" charset="0"/>
                        </a:rPr>
                        <a:t>R</a:t>
                      </a:r>
                      <a:r>
                        <a:rPr lang="en-US" altLang="zh-CN" sz="1400" b="0" i="0" dirty="0">
                          <a:solidFill>
                            <a:srgbClr val="333333"/>
                          </a:solidFill>
                          <a:effectLst/>
                          <a:latin typeface="Times New Roman" panose="02020603050405020304" pitchFamily="18" charset="0"/>
                          <a:cs typeface="Times New Roman" panose="02020603050405020304" pitchFamily="18" charset="0"/>
                        </a:rPr>
                        <a:t>ent negotiations and deferrals.</a:t>
                      </a:r>
                    </a:p>
                  </a:txBody>
                  <a:tcPr/>
                </a:tc>
                <a:extLst>
                  <a:ext uri="{0D108BD9-81ED-4DB2-BD59-A6C34878D82A}">
                    <a16:rowId xmlns:a16="http://schemas.microsoft.com/office/drawing/2014/main" val="4070844931"/>
                  </a:ext>
                </a:extLst>
              </a:tr>
              <a:tr h="3357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333333"/>
                          </a:solidFill>
                          <a:latin typeface="Times New Roman" panose="02020603050405020304" pitchFamily="18" charset="0"/>
                          <a:cs typeface="Times New Roman" panose="02020603050405020304" pitchFamily="18" charset="0"/>
                        </a:rPr>
                        <a:t>A</a:t>
                      </a:r>
                      <a:r>
                        <a:rPr lang="en-US" altLang="zh-CN" sz="1400" b="0" i="0" dirty="0">
                          <a:solidFill>
                            <a:srgbClr val="333333"/>
                          </a:solidFill>
                          <a:effectLst/>
                          <a:latin typeface="Times New Roman" panose="02020603050405020304" pitchFamily="18" charset="0"/>
                          <a:cs typeface="Times New Roman" panose="02020603050405020304" pitchFamily="18" charset="0"/>
                        </a:rPr>
                        <a:t>pplication for governmental subsidies and loans.</a:t>
                      </a:r>
                    </a:p>
                  </a:txBody>
                  <a:tcPr/>
                </a:tc>
                <a:extLst>
                  <a:ext uri="{0D108BD9-81ED-4DB2-BD59-A6C34878D82A}">
                    <a16:rowId xmlns:a16="http://schemas.microsoft.com/office/drawing/2014/main" val="3043470359"/>
                  </a:ext>
                </a:extLst>
              </a:tr>
              <a:tr h="3357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333333"/>
                          </a:solidFill>
                          <a:latin typeface="Times New Roman" panose="02020603050405020304" pitchFamily="18" charset="0"/>
                          <a:cs typeface="Times New Roman" panose="02020603050405020304" pitchFamily="18" charset="0"/>
                        </a:rPr>
                        <a:t>P</a:t>
                      </a:r>
                      <a:r>
                        <a:rPr lang="en-US" altLang="zh-CN" sz="1400" b="0" i="0" dirty="0">
                          <a:solidFill>
                            <a:srgbClr val="333333"/>
                          </a:solidFill>
                          <a:effectLst/>
                          <a:latin typeface="Times New Roman" panose="02020603050405020304" pitchFamily="18" charset="0"/>
                          <a:cs typeface="Times New Roman" panose="02020603050405020304" pitchFamily="18" charset="0"/>
                        </a:rPr>
                        <a:t>ostponement of certain capex investments.</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49919951"/>
                  </a:ext>
                </a:extLst>
              </a:tr>
            </a:tbl>
          </a:graphicData>
        </a:graphic>
      </p:graphicFrame>
      <p:cxnSp>
        <p:nvCxnSpPr>
          <p:cNvPr id="17" name="直接箭头连接符 16">
            <a:extLst>
              <a:ext uri="{FF2B5EF4-FFF2-40B4-BE49-F238E27FC236}">
                <a16:creationId xmlns:a16="http://schemas.microsoft.com/office/drawing/2014/main" id="{83CE1D8F-2E5D-4B5C-AF58-2C15BC7AB3A5}"/>
              </a:ext>
            </a:extLst>
          </p:cNvPr>
          <p:cNvCxnSpPr/>
          <p:nvPr/>
        </p:nvCxnSpPr>
        <p:spPr bwMode="auto">
          <a:xfrm flipH="1">
            <a:off x="3197202" y="3419497"/>
            <a:ext cx="1" cy="413969"/>
          </a:xfrm>
          <a:prstGeom prst="straightConnector1">
            <a:avLst/>
          </a:prstGeom>
          <a:noFill/>
          <a:ln w="9525" cap="flat" cmpd="sng" algn="ctr">
            <a:solidFill>
              <a:schemeClr val="accent1"/>
            </a:solidFill>
            <a:prstDash val="solid"/>
            <a:round/>
            <a:headEnd type="none" w="med" len="med"/>
            <a:tailEnd type="triangle"/>
          </a:ln>
        </p:spPr>
      </p:cxnSp>
      <p:sp>
        <p:nvSpPr>
          <p:cNvPr id="20" name="文本框 19">
            <a:extLst>
              <a:ext uri="{FF2B5EF4-FFF2-40B4-BE49-F238E27FC236}">
                <a16:creationId xmlns:a16="http://schemas.microsoft.com/office/drawing/2014/main" id="{3EE0E68E-5C58-4FC4-B753-28DA6801D8AF}"/>
              </a:ext>
            </a:extLst>
          </p:cNvPr>
          <p:cNvSpPr txBox="1"/>
          <p:nvPr/>
        </p:nvSpPr>
        <p:spPr>
          <a:xfrm>
            <a:off x="2893676" y="2847426"/>
            <a:ext cx="2203388" cy="523220"/>
          </a:xfrm>
          <a:prstGeom prst="rect">
            <a:avLst/>
          </a:prstGeom>
          <a:solidFill>
            <a:schemeClr val="accent5">
              <a:lumMod val="40000"/>
              <a:lumOff val="60000"/>
            </a:schemeClr>
          </a:solidFill>
        </p:spPr>
        <p:txBody>
          <a:bodyPr wrap="square" rtlCol="0">
            <a:spAutoFit/>
          </a:bodyPr>
          <a:lstStyle/>
          <a:p>
            <a:r>
              <a:rPr lang="en-US" altLang="zh-CN" sz="1400" b="0" i="0" dirty="0">
                <a:solidFill>
                  <a:srgbClr val="333333"/>
                </a:solidFill>
                <a:effectLst/>
                <a:latin typeface="Arial" panose="020B0604020202020204" pitchFamily="34" charset="0"/>
              </a:rPr>
              <a:t>The liquidity available is severely impaired</a:t>
            </a:r>
            <a:endParaRPr lang="zh-CN" altLang="en-US" sz="1400"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019D054B-BF4D-4E9A-9FF6-111DDDD6BF7A}"/>
              </a:ext>
            </a:extLst>
          </p:cNvPr>
          <p:cNvSpPr txBox="1"/>
          <p:nvPr/>
        </p:nvSpPr>
        <p:spPr>
          <a:xfrm>
            <a:off x="5946799" y="2849176"/>
            <a:ext cx="2220191" cy="2462213"/>
          </a:xfrm>
          <a:prstGeom prst="rect">
            <a:avLst/>
          </a:prstGeom>
          <a:noFill/>
        </p:spPr>
        <p:txBody>
          <a:bodyPr wrap="square" rtlCol="0">
            <a:spAutoFit/>
          </a:bodyPr>
          <a:lstStyle/>
          <a:p>
            <a:r>
              <a:rPr lang="en-US" altLang="zh-CN" sz="1400" b="0" i="0" dirty="0">
                <a:solidFill>
                  <a:srgbClr val="333333"/>
                </a:solidFill>
                <a:effectLst/>
                <a:latin typeface="Times New Roman" panose="02020603050405020304" pitchFamily="18" charset="0"/>
                <a:cs typeface="Times New Roman" panose="02020603050405020304" pitchFamily="18" charset="0"/>
              </a:rPr>
              <a:t>Through the Group’s and the shareholders’ direct actions, liquidity and equity for the next twelve months are secured and the Group’s continued operations are not threatened. The Board of Directors and management closely follow developments to continue to take the necessary measures.</a:t>
            </a:r>
            <a:endParaRPr lang="zh-CN" alt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828800" y="2019300"/>
            <a:ext cx="5333999" cy="1752600"/>
          </a:xfrm>
        </p:spPr>
        <p:txBody>
          <a:bodyPr/>
          <a:lstStyle/>
          <a:p>
            <a:r>
              <a:rPr lang="en-US" sz="7200" dirty="0"/>
              <a:t>Thank You!</a:t>
            </a:r>
          </a:p>
        </p:txBody>
      </p:sp>
      <p:sp>
        <p:nvSpPr>
          <p:cNvPr id="6" name="Subtitle 5"/>
          <p:cNvSpPr>
            <a:spLocks noGrp="1"/>
          </p:cNvSpPr>
          <p:nvPr>
            <p:ph type="subTitle" idx="1"/>
          </p:nvPr>
        </p:nvSpPr>
        <p:spPr>
          <a:xfrm>
            <a:off x="6172200" y="4876800"/>
            <a:ext cx="3124200" cy="2133600"/>
          </a:xfrm>
        </p:spPr>
        <p:txBody>
          <a:bodyPr/>
          <a:lstStyle/>
          <a:p>
            <a:r>
              <a:rPr lang="en-US" sz="1800" dirty="0">
                <a:latin typeface="Calibri" panose="020F0502020204030204" pitchFamily="34" charset="0"/>
                <a:cs typeface="Calibri" panose="020F0502020204030204" pitchFamily="34" charset="0"/>
              </a:rPr>
              <a:t>Group number </a:t>
            </a:r>
            <a:r>
              <a:rPr lang="zh-CN" altLang="en-US" sz="1800" dirty="0">
                <a:latin typeface="Calibri" panose="020F0502020204030204" pitchFamily="34" charset="0"/>
                <a:ea typeface="宋体" panose="02010600030101010101" pitchFamily="2" charset="-122"/>
                <a:cs typeface="Calibri" panose="020F0502020204030204" pitchFamily="34" charset="0"/>
              </a:rPr>
              <a:t>：</a:t>
            </a:r>
            <a:r>
              <a:rPr lang="en-US" altLang="zh-CN" sz="1800" dirty="0">
                <a:latin typeface="Calibri" panose="020F0502020204030204" pitchFamily="34" charset="0"/>
                <a:ea typeface="宋体" panose="02010600030101010101" pitchFamily="2" charset="-122"/>
                <a:cs typeface="Calibri" panose="020F0502020204030204" pitchFamily="34" charset="0"/>
              </a:rPr>
              <a:t>2</a:t>
            </a:r>
          </a:p>
          <a:p>
            <a:r>
              <a:rPr lang="en-US" sz="1800" dirty="0">
                <a:latin typeface="Calibri" panose="020F0502020204030204" pitchFamily="34" charset="0"/>
                <a:cs typeface="Calibri" panose="020F0502020204030204" pitchFamily="34" charset="0"/>
              </a:rPr>
              <a:t>z5189004 Yu He</a:t>
            </a:r>
          </a:p>
          <a:p>
            <a:r>
              <a:rPr lang="en-US" sz="1800" dirty="0">
                <a:latin typeface="Calibri" panose="020F0502020204030204" pitchFamily="34" charset="0"/>
                <a:cs typeface="Calibri" panose="020F0502020204030204" pitchFamily="34" charset="0"/>
              </a:rPr>
              <a:t>z5275261 </a:t>
            </a:r>
            <a:r>
              <a:rPr lang="en-US" sz="1800" dirty="0" err="1">
                <a:latin typeface="Calibri" panose="020F0502020204030204" pitchFamily="34" charset="0"/>
                <a:cs typeface="Calibri" panose="020F0502020204030204" pitchFamily="34" charset="0"/>
              </a:rPr>
              <a:t>Dongchen</a:t>
            </a:r>
            <a:r>
              <a:rPr lang="en-US" sz="1800" dirty="0">
                <a:latin typeface="Calibri" panose="020F0502020204030204" pitchFamily="34" charset="0"/>
                <a:cs typeface="Calibri" panose="020F0502020204030204" pitchFamily="34" charset="0"/>
              </a:rPr>
              <a:t> Liu</a:t>
            </a:r>
          </a:p>
          <a:p>
            <a:r>
              <a:rPr lang="en-US" sz="1800" dirty="0">
                <a:latin typeface="Calibri" panose="020F0502020204030204" pitchFamily="34" charset="0"/>
                <a:cs typeface="Calibri" panose="020F0502020204030204" pitchFamily="34" charset="0"/>
              </a:rPr>
              <a:t>z5192843 </a:t>
            </a:r>
            <a:r>
              <a:rPr lang="en-US" sz="1800" dirty="0" err="1">
                <a:latin typeface="Calibri" panose="020F0502020204030204" pitchFamily="34" charset="0"/>
                <a:cs typeface="Calibri" panose="020F0502020204030204" pitchFamily="34" charset="0"/>
              </a:rPr>
              <a:t>Yuhan</a:t>
            </a:r>
            <a:r>
              <a:rPr lang="en-US" sz="1800" dirty="0">
                <a:latin typeface="Calibri" panose="020F0502020204030204" pitchFamily="34" charset="0"/>
                <a:cs typeface="Calibri" panose="020F0502020204030204" pitchFamily="34" charset="0"/>
              </a:rPr>
              <a:t> WANG</a:t>
            </a:r>
          </a:p>
          <a:p>
            <a:r>
              <a:rPr lang="en-US" sz="1800" dirty="0">
                <a:latin typeface="Calibri" panose="020F0502020204030204" pitchFamily="34" charset="0"/>
                <a:cs typeface="Calibri" panose="020F0502020204030204" pitchFamily="34" charset="0"/>
              </a:rPr>
              <a:t>z5303449 </a:t>
            </a:r>
            <a:r>
              <a:rPr lang="en-US" sz="1800" dirty="0" err="1">
                <a:latin typeface="Calibri" panose="020F0502020204030204" pitchFamily="34" charset="0"/>
                <a:cs typeface="Calibri" panose="020F0502020204030204" pitchFamily="34" charset="0"/>
              </a:rPr>
              <a:t>H</a:t>
            </a:r>
            <a:r>
              <a:rPr lang="en-US" altLang="zh-CN" sz="1800" dirty="0" err="1">
                <a:latin typeface="Calibri" panose="020F0502020204030204" pitchFamily="34" charset="0"/>
                <a:cs typeface="Calibri" panose="020F0502020204030204" pitchFamily="34" charset="0"/>
              </a:rPr>
              <a:t>anwei</a:t>
            </a:r>
            <a:r>
              <a:rPr lang="en-US" altLang="zh-CN" sz="1800" dirty="0">
                <a:latin typeface="Calibri" panose="020F0502020204030204" pitchFamily="34" charset="0"/>
                <a:cs typeface="Calibri" panose="020F0502020204030204" pitchFamily="34" charset="0"/>
              </a:rPr>
              <a:t> ZHANG</a:t>
            </a:r>
            <a:endParaRPr lang="en-US" sz="18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C4AF325-A626-4516-85F7-767D4A7C54B7}" type="slidenum">
              <a:rPr kumimoji="0" lang="en-US" altLang="en-US" sz="1200" b="0" i="0" u="none" strike="noStrike" kern="1200" cap="none" spc="0" normalizeH="0" baseline="0" noProof="0" smtClean="0">
                <a:ln>
                  <a:noFill/>
                </a:ln>
                <a:solidFill>
                  <a:srgbClr val="000000"/>
                </a:solidFill>
                <a:effectLst/>
                <a:uLnTx/>
                <a:uFillTx/>
                <a:latin typeface="Garamond"/>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en-US" sz="1200" b="0" i="0" u="none" strike="noStrike" kern="1200" cap="none" spc="0" normalizeH="0" baseline="0" noProof="0" dirty="0">
              <a:ln>
                <a:noFill/>
              </a:ln>
              <a:solidFill>
                <a:srgbClr val="000000"/>
              </a:solidFill>
              <a:effectLst/>
              <a:uLnTx/>
              <a:uFillTx/>
              <a:latin typeface="Garamond"/>
              <a:ea typeface="+mn-ea"/>
              <a:cs typeface="+mn-cs"/>
            </a:endParaRPr>
          </a:p>
        </p:txBody>
      </p:sp>
    </p:spTree>
    <p:extLst>
      <p:ext uri="{BB962C8B-B14F-4D97-AF65-F5344CB8AC3E}">
        <p14:creationId xmlns:p14="http://schemas.microsoft.com/office/powerpoint/2010/main" val="1990694769"/>
      </p:ext>
    </p:extLst>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1" fontAlgn="base" latinLnBrk="0" hangingPunct="1">
          <a:lnSpc>
            <a:spcPct val="100000"/>
          </a:lnSpc>
          <a:spcBef>
            <a:spcPct val="20000"/>
          </a:spcBef>
          <a:spcAft>
            <a:spcPct val="0"/>
          </a:spcAft>
          <a:buClr>
            <a:schemeClr val="bg1"/>
          </a:buClr>
          <a:buSzPct val="100000"/>
          <a:buFont typeface="Wingdings" panose="05000000000000000000" pitchFamily="2" charset="2"/>
          <a:buChar char="•"/>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1" fontAlgn="base" latinLnBrk="0" hangingPunct="1">
          <a:lnSpc>
            <a:spcPct val="100000"/>
          </a:lnSpc>
          <a:spcBef>
            <a:spcPct val="20000"/>
          </a:spcBef>
          <a:spcAft>
            <a:spcPct val="0"/>
          </a:spcAft>
          <a:buClr>
            <a:schemeClr val="bg1"/>
          </a:buClr>
          <a:buSzPct val="100000"/>
          <a:buFont typeface="Wingdings" panose="05000000000000000000" pitchFamily="2" charset="2"/>
          <a:buChar char="•"/>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410</TotalTime>
  <Words>731</Words>
  <Application>Microsoft Office PowerPoint</Application>
  <PresentationFormat>全屏显示(4:3)</PresentationFormat>
  <Paragraphs>144</Paragraphs>
  <Slides>9</Slides>
  <Notes>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9</vt:i4>
      </vt:variant>
    </vt:vector>
  </HeadingPairs>
  <TitlesOfParts>
    <vt:vector size="17" baseType="lpstr">
      <vt:lpstr>微软雅黑</vt:lpstr>
      <vt:lpstr>Arial</vt:lpstr>
      <vt:lpstr>Calibri</vt:lpstr>
      <vt:lpstr>Garamond</vt:lpstr>
      <vt:lpstr>Times New Roman</vt:lpstr>
      <vt:lpstr>Wingdings</vt:lpstr>
      <vt:lpstr>Edge</vt:lpstr>
      <vt:lpstr>Office 主题​​</vt:lpstr>
      <vt:lpstr>PowerPoint 演示文稿</vt:lpstr>
      <vt:lpstr>Background and History</vt:lpstr>
      <vt:lpstr>Business Model Canvas</vt:lpstr>
      <vt:lpstr>Radisson Aspiration Objective and Strategy</vt:lpstr>
      <vt:lpstr>Radisson Strategy</vt:lpstr>
      <vt:lpstr>VGR of Radisson</vt:lpstr>
      <vt:lpstr>Mapping Requirements to Goals</vt:lpstr>
      <vt:lpstr>PowerPoint 演示文稿</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INFOCOM09-Talk</dc:title>
  <dc:creator>admin</dc:creator>
  <cp:lastModifiedBy>vv zhang</cp:lastModifiedBy>
  <cp:revision>1764</cp:revision>
  <dcterms:created xsi:type="dcterms:W3CDTF">2008-04-11T04:05:00Z</dcterms:created>
  <dcterms:modified xsi:type="dcterms:W3CDTF">2021-03-28T04:49:10Z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