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oboto"/>
      <p:regular r:id="rId35"/>
      <p:bold r:id="rId36"/>
      <p:italic r:id="rId37"/>
      <p:boldItalic r:id="rId38"/>
    </p:embeddedFont>
    <p:embeddedFont>
      <p:font typeface="Nunito"/>
      <p:regular r:id="rId39"/>
      <p:bold r:id="rId40"/>
      <p:italic r:id="rId41"/>
      <p:boldItalic r:id="rId42"/>
    </p:embeddedFont>
    <p:embeddedFont>
      <p:font typeface="Century Gothic"/>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6.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8.xml"/><Relationship Id="rId44" Type="http://schemas.openxmlformats.org/officeDocument/2006/relationships/font" Target="fonts/CenturyGothic-bold.fntdata"/><Relationship Id="rId21" Type="http://schemas.openxmlformats.org/officeDocument/2006/relationships/slide" Target="slides/slide17.xml"/><Relationship Id="rId43" Type="http://schemas.openxmlformats.org/officeDocument/2006/relationships/font" Target="fonts/CenturyGothic-regular.fntdata"/><Relationship Id="rId24" Type="http://schemas.openxmlformats.org/officeDocument/2006/relationships/slide" Target="slides/slide20.xml"/><Relationship Id="rId46" Type="http://schemas.openxmlformats.org/officeDocument/2006/relationships/font" Target="fonts/CenturyGothic-boldItalic.fntdata"/><Relationship Id="rId23" Type="http://schemas.openxmlformats.org/officeDocument/2006/relationships/slide" Target="slides/slide19.xml"/><Relationship Id="rId45"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Nunito-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349cd472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5349cd472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349cd472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349cd472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349cd472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5349cd472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349cd472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349cd472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349cd472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349cd472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23888dc3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23888dc3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23888dc3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23888dc3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23888dc3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23888dc3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23888dc3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23888dc3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523888dc3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523888dc3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23888dc3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23888dc3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354eb4be0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354eb4be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5354eb4be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5354eb4be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sz="1300">
                <a:solidFill>
                  <a:srgbClr val="233A44"/>
                </a:solidFill>
                <a:latin typeface="Calibri"/>
                <a:ea typeface="Calibri"/>
                <a:cs typeface="Calibri"/>
                <a:sym typeface="Calibri"/>
              </a:rPr>
              <a:t>en este caso nos fijamos en que tivera una sensibilidad alta en la clase none, ya que a la hora de predecir si tienes un desorden del sueño o no es mejor que de más falsos positivos que falsos negativos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354eb4be0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5354eb4be0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xgboost daba algo mejor que el random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5354eb4be0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5354eb4be0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5354eb4be0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5354eb4be0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•n_estimators: Este parámetro indica la cantidad de árboles que se crearán en el modelo. En este caso, se han configurado 500 árboles de decisión.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•random_state: Este parámetro se utiliza para establecer una </a:t>
            </a:r>
            <a:r>
              <a:rPr lang="es">
                <a:solidFill>
                  <a:schemeClr val="dk1"/>
                </a:solidFill>
                <a:latin typeface="Century Gothic"/>
                <a:ea typeface="Century Gothic"/>
                <a:cs typeface="Century Gothic"/>
                <a:sym typeface="Century Gothic"/>
              </a:rPr>
              <a:t>semilla, que</a:t>
            </a:r>
            <a:r>
              <a:rPr lang="es">
                <a:solidFill>
                  <a:schemeClr val="dk1"/>
                </a:solidFill>
              </a:rPr>
              <a:t> permite reproducir los mismos resultados cada vez que se ejecute el código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•learning_rate controla la contribución de cada árbol en el modelo final. Un learning rate bajo significa que cada árbol tiene una contribución pequeña, lo que puede hacer que el modelo sea más robusto y generalizable.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a:t>
            </a:r>
            <a:r>
              <a:rPr b="1" lang="es">
                <a:solidFill>
                  <a:schemeClr val="dk1"/>
                </a:solidFill>
              </a:rPr>
              <a:t>colsample_bytree:Un valor de 0.5 significa que en cada árbol se seleccionará aleatoriamente el 50% de las características. Esto ayuda a reducir el sobreajuste y aumentar la generalización del modelo.</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a:t>
            </a:r>
            <a:r>
              <a:rPr b="1" lang="es">
                <a:solidFill>
                  <a:schemeClr val="dk1"/>
                </a:solidFill>
              </a:rPr>
              <a:t>booster : Este parámetro especifica el tipo de reforzador que se utilizará en el modelo. En este caso hemos seleccionado "dart", que es una variante de XGBoost que incluye descarte estocástico de árboles. Esto implica que no todos los árboles se utilizan en cada iteración, lo que mejorara la eficiencia y reduce el sobreajuste.</a:t>
            </a:r>
            <a:endParaRPr b="1">
              <a:solidFill>
                <a:schemeClr val="dk1"/>
              </a:solidFill>
            </a:endParaRPr>
          </a:p>
          <a:p>
            <a:pPr indent="0" lvl="0" marL="0" rtl="0" algn="l">
              <a:lnSpc>
                <a:spcPct val="115000"/>
              </a:lnSpc>
              <a:spcBef>
                <a:spcPts val="0"/>
              </a:spcBef>
              <a:spcAft>
                <a:spcPts val="1200"/>
              </a:spcAft>
              <a:buNone/>
            </a:pPr>
            <a:r>
              <a:t/>
            </a:r>
            <a:endParaRPr sz="900">
              <a:solidFill>
                <a:srgbClr val="233A44"/>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523888dc3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523888dc3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523888dc3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523888dc3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523888dc3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523888dc3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5354eb4be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5354eb4be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5349cd472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5349cd472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23888dc3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23888dc3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349cd472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349cd472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349cd472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349cd472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349cd47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349cd47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349cd472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349cd472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23888dc3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23888dc3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354eb4b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354eb4b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349cd47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349cd47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3.jpg"/><Relationship Id="rId5"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3.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1663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500">
                <a:solidFill>
                  <a:srgbClr val="BF9D58"/>
                </a:solidFill>
                <a:latin typeface="Century Gothic"/>
                <a:ea typeface="Century Gothic"/>
                <a:cs typeface="Century Gothic"/>
                <a:sym typeface="Century Gothic"/>
              </a:rPr>
              <a:t>Predicción del desorden del sueño</a:t>
            </a:r>
            <a:endParaRPr sz="2500">
              <a:solidFill>
                <a:srgbClr val="BF9D58"/>
              </a:solidFill>
            </a:endParaRPr>
          </a:p>
        </p:txBody>
      </p:sp>
      <p:sp>
        <p:nvSpPr>
          <p:cNvPr id="129" name="Google Shape;129;p13"/>
          <p:cNvSpPr txBox="1"/>
          <p:nvPr>
            <p:ph type="title"/>
          </p:nvPr>
        </p:nvSpPr>
        <p:spPr>
          <a:xfrm>
            <a:off x="819150" y="962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rgbClr val="223842"/>
                </a:solidFill>
                <a:latin typeface="Century Gothic"/>
                <a:ea typeface="Century Gothic"/>
                <a:cs typeface="Century Gothic"/>
                <a:sym typeface="Century Gothic"/>
              </a:rPr>
              <a:t>Modelo de clasificación:</a:t>
            </a:r>
            <a:endParaRPr b="1">
              <a:solidFill>
                <a:srgbClr val="223842"/>
              </a:solidFill>
            </a:endParaRPr>
          </a:p>
        </p:txBody>
      </p:sp>
      <p:pic>
        <p:nvPicPr>
          <p:cNvPr id="130" name="Google Shape;130;p13"/>
          <p:cNvPicPr preferRelativeResize="0"/>
          <p:nvPr/>
        </p:nvPicPr>
        <p:blipFill>
          <a:blip r:embed="rId3">
            <a:alphaModFix/>
          </a:blip>
          <a:stretch>
            <a:fillRect/>
          </a:stretch>
        </p:blipFill>
        <p:spPr>
          <a:xfrm>
            <a:off x="2726625" y="2455400"/>
            <a:ext cx="3690747" cy="2220599"/>
          </a:xfrm>
          <a:prstGeom prst="rect">
            <a:avLst/>
          </a:prstGeom>
          <a:noFill/>
          <a:ln>
            <a:noFill/>
          </a:ln>
          <a:effectLst>
            <a:outerShdw blurRad="42863" rotWithShape="0" algn="bl" dir="5400000" dist="571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Ingesta de datos</a:t>
            </a:r>
            <a:endParaRPr>
              <a:latin typeface="Century Gothic"/>
              <a:ea typeface="Century Gothic"/>
              <a:cs typeface="Century Gothic"/>
              <a:sym typeface="Century Gothic"/>
            </a:endParaRPr>
          </a:p>
        </p:txBody>
      </p:sp>
      <p:pic>
        <p:nvPicPr>
          <p:cNvPr id="215" name="Google Shape;215;p22"/>
          <p:cNvPicPr preferRelativeResize="0"/>
          <p:nvPr/>
        </p:nvPicPr>
        <p:blipFill>
          <a:blip r:embed="rId3">
            <a:alphaModFix/>
          </a:blip>
          <a:stretch>
            <a:fillRect/>
          </a:stretch>
        </p:blipFill>
        <p:spPr>
          <a:xfrm>
            <a:off x="677925" y="1559125"/>
            <a:ext cx="3001850" cy="1079800"/>
          </a:xfrm>
          <a:prstGeom prst="rect">
            <a:avLst/>
          </a:prstGeom>
          <a:noFill/>
          <a:ln>
            <a:noFill/>
          </a:ln>
        </p:spPr>
      </p:pic>
      <p:pic>
        <p:nvPicPr>
          <p:cNvPr id="216" name="Google Shape;216;p22"/>
          <p:cNvPicPr preferRelativeResize="0"/>
          <p:nvPr/>
        </p:nvPicPr>
        <p:blipFill>
          <a:blip r:embed="rId4">
            <a:alphaModFix/>
          </a:blip>
          <a:stretch>
            <a:fillRect/>
          </a:stretch>
        </p:blipFill>
        <p:spPr>
          <a:xfrm>
            <a:off x="677925" y="3068675"/>
            <a:ext cx="7876808" cy="1079800"/>
          </a:xfrm>
          <a:prstGeom prst="rect">
            <a:avLst/>
          </a:prstGeom>
          <a:noFill/>
          <a:ln>
            <a:noFill/>
          </a:ln>
        </p:spPr>
      </p:pic>
      <p:sp>
        <p:nvSpPr>
          <p:cNvPr id="217" name="Google Shape;217;p22"/>
          <p:cNvSpPr txBox="1"/>
          <p:nvPr/>
        </p:nvSpPr>
        <p:spPr>
          <a:xfrm>
            <a:off x="4114800" y="1791225"/>
            <a:ext cx="3792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Se define una lista con los nombres de las columnas que formarán parte de la tabla de hechos.</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Ingesta de datos</a:t>
            </a:r>
            <a:endParaRPr>
              <a:latin typeface="Century Gothic"/>
              <a:ea typeface="Century Gothic"/>
              <a:cs typeface="Century Gothic"/>
              <a:sym typeface="Century Gothic"/>
            </a:endParaRPr>
          </a:p>
        </p:txBody>
      </p:sp>
      <p:pic>
        <p:nvPicPr>
          <p:cNvPr id="223" name="Google Shape;223;p23"/>
          <p:cNvPicPr preferRelativeResize="0"/>
          <p:nvPr/>
        </p:nvPicPr>
        <p:blipFill>
          <a:blip r:embed="rId3">
            <a:alphaModFix/>
          </a:blip>
          <a:stretch>
            <a:fillRect/>
          </a:stretch>
        </p:blipFill>
        <p:spPr>
          <a:xfrm>
            <a:off x="4593200" y="1145625"/>
            <a:ext cx="3613025" cy="3180475"/>
          </a:xfrm>
          <a:prstGeom prst="rect">
            <a:avLst/>
          </a:prstGeom>
          <a:noFill/>
          <a:ln>
            <a:noFill/>
          </a:ln>
        </p:spPr>
      </p:pic>
      <p:sp>
        <p:nvSpPr>
          <p:cNvPr id="224" name="Google Shape;224;p23"/>
          <p:cNvSpPr txBox="1"/>
          <p:nvPr/>
        </p:nvSpPr>
        <p:spPr>
          <a:xfrm>
            <a:off x="677925" y="1616625"/>
            <a:ext cx="3678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Se recogen todos los datos pertinentes a las tablas de dimensiones.</a:t>
            </a:r>
            <a:endParaRPr>
              <a:latin typeface="Calibri"/>
              <a:ea typeface="Calibri"/>
              <a:cs typeface="Calibri"/>
              <a:sym typeface="Calibri"/>
            </a:endParaRPr>
          </a:p>
        </p:txBody>
      </p:sp>
      <p:sp>
        <p:nvSpPr>
          <p:cNvPr id="225" name="Google Shape;225;p23"/>
          <p:cNvSpPr txBox="1"/>
          <p:nvPr/>
        </p:nvSpPr>
        <p:spPr>
          <a:xfrm>
            <a:off x="677925" y="2779325"/>
            <a:ext cx="3678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Se genera una columna numérica que será la futura clave primaria de cada tabla.</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Ingesta de datos</a:t>
            </a:r>
            <a:endParaRPr>
              <a:latin typeface="Century Gothic"/>
              <a:ea typeface="Century Gothic"/>
              <a:cs typeface="Century Gothic"/>
              <a:sym typeface="Century Gothic"/>
            </a:endParaRPr>
          </a:p>
        </p:txBody>
      </p:sp>
      <p:pic>
        <p:nvPicPr>
          <p:cNvPr id="231" name="Google Shape;231;p24"/>
          <p:cNvPicPr preferRelativeResize="0"/>
          <p:nvPr/>
        </p:nvPicPr>
        <p:blipFill>
          <a:blip r:embed="rId3">
            <a:alphaModFix/>
          </a:blip>
          <a:stretch>
            <a:fillRect/>
          </a:stretch>
        </p:blipFill>
        <p:spPr>
          <a:xfrm>
            <a:off x="4159125" y="1540599"/>
            <a:ext cx="3995100" cy="2475600"/>
          </a:xfrm>
          <a:prstGeom prst="rect">
            <a:avLst/>
          </a:prstGeom>
          <a:noFill/>
          <a:ln>
            <a:noFill/>
          </a:ln>
        </p:spPr>
      </p:pic>
      <p:sp>
        <p:nvSpPr>
          <p:cNvPr id="232" name="Google Shape;232;p24"/>
          <p:cNvSpPr txBox="1"/>
          <p:nvPr/>
        </p:nvSpPr>
        <p:spPr>
          <a:xfrm>
            <a:off x="677925" y="2362750"/>
            <a:ext cx="3279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Se ingestan los datos volcando los dataframes en la base de datos como nuevas tablas.</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Ingesta de datos</a:t>
            </a:r>
            <a:endParaRPr>
              <a:latin typeface="Century Gothic"/>
              <a:ea typeface="Century Gothic"/>
              <a:cs typeface="Century Gothic"/>
              <a:sym typeface="Century Gothic"/>
            </a:endParaRPr>
          </a:p>
        </p:txBody>
      </p:sp>
      <p:sp>
        <p:nvSpPr>
          <p:cNvPr id="238" name="Google Shape;238;p25"/>
          <p:cNvSpPr txBox="1"/>
          <p:nvPr/>
        </p:nvSpPr>
        <p:spPr>
          <a:xfrm>
            <a:off x="1252025" y="1024050"/>
            <a:ext cx="7011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Del siguiente modo vemos cómo se asignan las claves primarias y foráneas.</a:t>
            </a:r>
            <a:endParaRPr>
              <a:latin typeface="Calibri"/>
              <a:ea typeface="Calibri"/>
              <a:cs typeface="Calibri"/>
              <a:sym typeface="Calibri"/>
            </a:endParaRPr>
          </a:p>
        </p:txBody>
      </p:sp>
      <p:pic>
        <p:nvPicPr>
          <p:cNvPr id="239" name="Google Shape;239;p25"/>
          <p:cNvPicPr preferRelativeResize="0"/>
          <p:nvPr/>
        </p:nvPicPr>
        <p:blipFill>
          <a:blip r:embed="rId3">
            <a:alphaModFix/>
          </a:blip>
          <a:stretch>
            <a:fillRect/>
          </a:stretch>
        </p:blipFill>
        <p:spPr>
          <a:xfrm>
            <a:off x="677925" y="1589900"/>
            <a:ext cx="4324775" cy="2308325"/>
          </a:xfrm>
          <a:prstGeom prst="rect">
            <a:avLst/>
          </a:prstGeom>
          <a:noFill/>
          <a:ln>
            <a:noFill/>
          </a:ln>
        </p:spPr>
      </p:pic>
      <p:pic>
        <p:nvPicPr>
          <p:cNvPr id="240" name="Google Shape;240;p25"/>
          <p:cNvPicPr preferRelativeResize="0"/>
          <p:nvPr/>
        </p:nvPicPr>
        <p:blipFill>
          <a:blip r:embed="rId4">
            <a:alphaModFix/>
          </a:blip>
          <a:stretch>
            <a:fillRect/>
          </a:stretch>
        </p:blipFill>
        <p:spPr>
          <a:xfrm>
            <a:off x="5452875" y="1681263"/>
            <a:ext cx="2931875" cy="212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69277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Plan de pruebas</a:t>
            </a:r>
            <a:endParaRPr>
              <a:latin typeface="Century Gothic"/>
              <a:ea typeface="Century Gothic"/>
              <a:cs typeface="Century Gothic"/>
              <a:sym typeface="Century Gothic"/>
            </a:endParaRPr>
          </a:p>
        </p:txBody>
      </p:sp>
      <p:sp>
        <p:nvSpPr>
          <p:cNvPr id="246" name="Google Shape;246;p26"/>
          <p:cNvSpPr/>
          <p:nvPr/>
        </p:nvSpPr>
        <p:spPr>
          <a:xfrm>
            <a:off x="692775" y="1187100"/>
            <a:ext cx="2048100" cy="4764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txBox="1"/>
          <p:nvPr>
            <p:ph idx="1" type="body"/>
          </p:nvPr>
        </p:nvSpPr>
        <p:spPr>
          <a:xfrm>
            <a:off x="777405" y="1256891"/>
            <a:ext cx="18789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000000"/>
                </a:solidFill>
                <a:latin typeface="Courier New"/>
                <a:ea typeface="Courier New"/>
                <a:cs typeface="Courier New"/>
                <a:sym typeface="Courier New"/>
              </a:rPr>
              <a:t>Integridad</a:t>
            </a:r>
            <a:endParaRPr>
              <a:solidFill>
                <a:srgbClr val="000000"/>
              </a:solidFill>
              <a:latin typeface="Courier New"/>
              <a:ea typeface="Courier New"/>
              <a:cs typeface="Courier New"/>
              <a:sym typeface="Courier New"/>
            </a:endParaRPr>
          </a:p>
        </p:txBody>
      </p:sp>
      <p:sp>
        <p:nvSpPr>
          <p:cNvPr id="248" name="Google Shape;248;p26"/>
          <p:cNvSpPr/>
          <p:nvPr/>
        </p:nvSpPr>
        <p:spPr>
          <a:xfrm>
            <a:off x="692775" y="2010800"/>
            <a:ext cx="2048100" cy="4764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txBox="1"/>
          <p:nvPr>
            <p:ph idx="1" type="body"/>
          </p:nvPr>
        </p:nvSpPr>
        <p:spPr>
          <a:xfrm>
            <a:off x="777405" y="2080591"/>
            <a:ext cx="18789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Unicidad</a:t>
            </a:r>
            <a:endParaRPr>
              <a:latin typeface="Courier New"/>
              <a:ea typeface="Courier New"/>
              <a:cs typeface="Courier New"/>
              <a:sym typeface="Courier New"/>
            </a:endParaRPr>
          </a:p>
        </p:txBody>
      </p:sp>
      <p:sp>
        <p:nvSpPr>
          <p:cNvPr id="250" name="Google Shape;250;p26"/>
          <p:cNvSpPr/>
          <p:nvPr/>
        </p:nvSpPr>
        <p:spPr>
          <a:xfrm>
            <a:off x="692800" y="3072700"/>
            <a:ext cx="2048100" cy="4764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txBox="1"/>
          <p:nvPr>
            <p:ph idx="1" type="body"/>
          </p:nvPr>
        </p:nvSpPr>
        <p:spPr>
          <a:xfrm>
            <a:off x="777428" y="3142482"/>
            <a:ext cx="1878900" cy="3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Consistencia</a:t>
            </a:r>
            <a:endParaRPr>
              <a:latin typeface="Courier New"/>
              <a:ea typeface="Courier New"/>
              <a:cs typeface="Courier New"/>
              <a:sym typeface="Courier New"/>
            </a:endParaRPr>
          </a:p>
        </p:txBody>
      </p:sp>
      <p:sp>
        <p:nvSpPr>
          <p:cNvPr id="252" name="Google Shape;252;p26"/>
          <p:cNvSpPr/>
          <p:nvPr/>
        </p:nvSpPr>
        <p:spPr>
          <a:xfrm>
            <a:off x="692775" y="3999975"/>
            <a:ext cx="2048100" cy="4398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txBox="1"/>
          <p:nvPr>
            <p:ph idx="1" type="body"/>
          </p:nvPr>
        </p:nvSpPr>
        <p:spPr>
          <a:xfrm>
            <a:off x="789036" y="4064386"/>
            <a:ext cx="1878900" cy="3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Validez</a:t>
            </a:r>
            <a:endParaRPr>
              <a:latin typeface="Courier New"/>
              <a:ea typeface="Courier New"/>
              <a:cs typeface="Courier New"/>
              <a:sym typeface="Courier New"/>
            </a:endParaRPr>
          </a:p>
        </p:txBody>
      </p:sp>
      <p:sp>
        <p:nvSpPr>
          <p:cNvPr id="254" name="Google Shape;254;p26"/>
          <p:cNvSpPr/>
          <p:nvPr/>
        </p:nvSpPr>
        <p:spPr>
          <a:xfrm>
            <a:off x="6232350" y="915800"/>
            <a:ext cx="2048100" cy="4398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txBox="1"/>
          <p:nvPr>
            <p:ph idx="1" type="body"/>
          </p:nvPr>
        </p:nvSpPr>
        <p:spPr>
          <a:xfrm>
            <a:off x="6328611" y="980211"/>
            <a:ext cx="1878900" cy="3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Tipo de dato</a:t>
            </a:r>
            <a:endParaRPr>
              <a:latin typeface="Courier New"/>
              <a:ea typeface="Courier New"/>
              <a:cs typeface="Courier New"/>
              <a:sym typeface="Courier New"/>
            </a:endParaRPr>
          </a:p>
        </p:txBody>
      </p:sp>
      <p:sp>
        <p:nvSpPr>
          <p:cNvPr id="256" name="Google Shape;256;p26"/>
          <p:cNvSpPr/>
          <p:nvPr/>
        </p:nvSpPr>
        <p:spPr>
          <a:xfrm>
            <a:off x="6232350" y="1487050"/>
            <a:ext cx="2048100" cy="4398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txBox="1"/>
          <p:nvPr>
            <p:ph idx="1" type="body"/>
          </p:nvPr>
        </p:nvSpPr>
        <p:spPr>
          <a:xfrm>
            <a:off x="6328611" y="1551461"/>
            <a:ext cx="1878900" cy="3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Número registros</a:t>
            </a:r>
            <a:endParaRPr>
              <a:latin typeface="Courier New"/>
              <a:ea typeface="Courier New"/>
              <a:cs typeface="Courier New"/>
              <a:sym typeface="Courier New"/>
            </a:endParaRPr>
          </a:p>
        </p:txBody>
      </p:sp>
      <p:sp>
        <p:nvSpPr>
          <p:cNvPr id="258" name="Google Shape;258;p26"/>
          <p:cNvSpPr/>
          <p:nvPr/>
        </p:nvSpPr>
        <p:spPr>
          <a:xfrm>
            <a:off x="6232350" y="2042650"/>
            <a:ext cx="2048100" cy="4398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txBox="1"/>
          <p:nvPr>
            <p:ph idx="1" type="body"/>
          </p:nvPr>
        </p:nvSpPr>
        <p:spPr>
          <a:xfrm>
            <a:off x="6328611" y="2107061"/>
            <a:ext cx="1878900" cy="3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Duplicados</a:t>
            </a:r>
            <a:endParaRPr>
              <a:latin typeface="Courier New"/>
              <a:ea typeface="Courier New"/>
              <a:cs typeface="Courier New"/>
              <a:sym typeface="Courier New"/>
            </a:endParaRPr>
          </a:p>
        </p:txBody>
      </p:sp>
      <p:sp>
        <p:nvSpPr>
          <p:cNvPr id="260" name="Google Shape;260;p26"/>
          <p:cNvSpPr/>
          <p:nvPr/>
        </p:nvSpPr>
        <p:spPr>
          <a:xfrm>
            <a:off x="6244000" y="2726900"/>
            <a:ext cx="2048100" cy="4398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txBox="1"/>
          <p:nvPr>
            <p:ph idx="1" type="body"/>
          </p:nvPr>
        </p:nvSpPr>
        <p:spPr>
          <a:xfrm>
            <a:off x="6340261" y="2791311"/>
            <a:ext cx="1878900" cy="3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Nulos</a:t>
            </a:r>
            <a:endParaRPr>
              <a:latin typeface="Courier New"/>
              <a:ea typeface="Courier New"/>
              <a:cs typeface="Courier New"/>
              <a:sym typeface="Courier New"/>
            </a:endParaRPr>
          </a:p>
        </p:txBody>
      </p:sp>
      <p:sp>
        <p:nvSpPr>
          <p:cNvPr id="262" name="Google Shape;262;p26"/>
          <p:cNvSpPr/>
          <p:nvPr/>
        </p:nvSpPr>
        <p:spPr>
          <a:xfrm>
            <a:off x="6232350" y="3346750"/>
            <a:ext cx="2048100" cy="4398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txBox="1"/>
          <p:nvPr>
            <p:ph idx="1" type="body"/>
          </p:nvPr>
        </p:nvSpPr>
        <p:spPr>
          <a:xfrm>
            <a:off x="6328611" y="3411161"/>
            <a:ext cx="1878900" cy="3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PK y FK</a:t>
            </a:r>
            <a:endParaRPr>
              <a:latin typeface="Courier New"/>
              <a:ea typeface="Courier New"/>
              <a:cs typeface="Courier New"/>
              <a:sym typeface="Courier New"/>
            </a:endParaRPr>
          </a:p>
        </p:txBody>
      </p:sp>
      <p:sp>
        <p:nvSpPr>
          <p:cNvPr id="264" name="Google Shape;264;p26"/>
          <p:cNvSpPr/>
          <p:nvPr/>
        </p:nvSpPr>
        <p:spPr>
          <a:xfrm>
            <a:off x="6244000" y="4030900"/>
            <a:ext cx="2048100" cy="4398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txBox="1"/>
          <p:nvPr>
            <p:ph idx="1" type="body"/>
          </p:nvPr>
        </p:nvSpPr>
        <p:spPr>
          <a:xfrm>
            <a:off x="6340261" y="4095311"/>
            <a:ext cx="1878900" cy="3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Formato y rango</a:t>
            </a:r>
            <a:endParaRPr>
              <a:latin typeface="Courier New"/>
              <a:ea typeface="Courier New"/>
              <a:cs typeface="Courier New"/>
              <a:sym typeface="Courier New"/>
            </a:endParaRPr>
          </a:p>
        </p:txBody>
      </p:sp>
      <p:cxnSp>
        <p:nvCxnSpPr>
          <p:cNvPr id="266" name="Google Shape;266;p26"/>
          <p:cNvCxnSpPr>
            <a:stCxn id="246" idx="3"/>
            <a:endCxn id="254" idx="1"/>
          </p:cNvCxnSpPr>
          <p:nvPr/>
        </p:nvCxnSpPr>
        <p:spPr>
          <a:xfrm flipH="1" rot="10800000">
            <a:off x="2740875" y="1135800"/>
            <a:ext cx="3491400" cy="28950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26"/>
          <p:cNvCxnSpPr>
            <a:endCxn id="256" idx="1"/>
          </p:cNvCxnSpPr>
          <p:nvPr/>
        </p:nvCxnSpPr>
        <p:spPr>
          <a:xfrm>
            <a:off x="2740950" y="1425250"/>
            <a:ext cx="3491400" cy="28170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26"/>
          <p:cNvCxnSpPr>
            <a:stCxn id="248" idx="3"/>
            <a:endCxn id="258" idx="1"/>
          </p:cNvCxnSpPr>
          <p:nvPr/>
        </p:nvCxnSpPr>
        <p:spPr>
          <a:xfrm>
            <a:off x="2740875" y="2249000"/>
            <a:ext cx="3491400" cy="135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26"/>
          <p:cNvCxnSpPr>
            <a:endCxn id="260" idx="1"/>
          </p:cNvCxnSpPr>
          <p:nvPr/>
        </p:nvCxnSpPr>
        <p:spPr>
          <a:xfrm flipH="1" rot="10800000">
            <a:off x="2740900" y="2946800"/>
            <a:ext cx="3503100" cy="3642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26"/>
          <p:cNvCxnSpPr>
            <a:stCxn id="250" idx="3"/>
            <a:endCxn id="262" idx="1"/>
          </p:cNvCxnSpPr>
          <p:nvPr/>
        </p:nvCxnSpPr>
        <p:spPr>
          <a:xfrm>
            <a:off x="2740900" y="3310900"/>
            <a:ext cx="3491400" cy="2559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26"/>
          <p:cNvCxnSpPr>
            <a:stCxn id="252" idx="3"/>
            <a:endCxn id="264" idx="1"/>
          </p:cNvCxnSpPr>
          <p:nvPr/>
        </p:nvCxnSpPr>
        <p:spPr>
          <a:xfrm>
            <a:off x="2740875" y="4219875"/>
            <a:ext cx="3503100" cy="30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819150" y="539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Century Gothic"/>
                <a:ea typeface="Century Gothic"/>
                <a:cs typeface="Century Gothic"/>
                <a:sym typeface="Century Gothic"/>
              </a:rPr>
              <a:t>Variables</a:t>
            </a:r>
            <a:endParaRPr>
              <a:latin typeface="Century Gothic"/>
              <a:ea typeface="Century Gothic"/>
              <a:cs typeface="Century Gothic"/>
              <a:sym typeface="Century Gothic"/>
            </a:endParaRPr>
          </a:p>
        </p:txBody>
      </p:sp>
      <p:pic>
        <p:nvPicPr>
          <p:cNvPr id="277" name="Google Shape;277;p27"/>
          <p:cNvPicPr preferRelativeResize="0"/>
          <p:nvPr/>
        </p:nvPicPr>
        <p:blipFill>
          <a:blip r:embed="rId3">
            <a:alphaModFix/>
          </a:blip>
          <a:stretch>
            <a:fillRect/>
          </a:stretch>
        </p:blipFill>
        <p:spPr>
          <a:xfrm>
            <a:off x="4922125" y="1707527"/>
            <a:ext cx="3588100" cy="2368147"/>
          </a:xfrm>
          <a:prstGeom prst="rect">
            <a:avLst/>
          </a:prstGeom>
          <a:noFill/>
          <a:ln>
            <a:noFill/>
          </a:ln>
          <a:effectLst>
            <a:outerShdw blurRad="57150" rotWithShape="0" algn="bl" dir="5400000" dist="19050">
              <a:srgbClr val="000000">
                <a:alpha val="50000"/>
              </a:srgbClr>
            </a:outerShdw>
          </a:effectLst>
        </p:spPr>
      </p:pic>
      <p:sp>
        <p:nvSpPr>
          <p:cNvPr id="278" name="Google Shape;278;p27"/>
          <p:cNvSpPr txBox="1"/>
          <p:nvPr>
            <p:ph type="title"/>
          </p:nvPr>
        </p:nvSpPr>
        <p:spPr>
          <a:xfrm>
            <a:off x="819150" y="1707525"/>
            <a:ext cx="3752700" cy="2105700"/>
          </a:xfrm>
          <a:prstGeom prst="rect">
            <a:avLst/>
          </a:prstGeom>
        </p:spPr>
        <p:txBody>
          <a:bodyPr anchorCtr="0" anchor="t" bIns="91425" lIns="91425" spcFirstLastPara="1" rIns="91425" wrap="square" tIns="91425">
            <a:normAutofit fontScale="90000"/>
          </a:bodyPr>
          <a:lstStyle/>
          <a:p>
            <a:pPr indent="-320674" lvl="0" marL="457200" rtl="0" algn="just">
              <a:lnSpc>
                <a:spcPct val="115000"/>
              </a:lnSpc>
              <a:spcBef>
                <a:spcPts val="0"/>
              </a:spcBef>
              <a:spcAft>
                <a:spcPts val="0"/>
              </a:spcAft>
              <a:buClr>
                <a:srgbClr val="000000"/>
              </a:buClr>
              <a:buSzPct val="100000"/>
              <a:buFont typeface="Century Gothic"/>
              <a:buChar char="●"/>
            </a:pPr>
            <a:r>
              <a:rPr lang="es" sz="1611">
                <a:solidFill>
                  <a:srgbClr val="000000"/>
                </a:solidFill>
                <a:latin typeface="Century Gothic"/>
                <a:ea typeface="Century Gothic"/>
                <a:cs typeface="Century Gothic"/>
                <a:sym typeface="Century Gothic"/>
              </a:rPr>
              <a:t>5 columnas </a:t>
            </a:r>
            <a:r>
              <a:rPr b="1" lang="es" sz="1611">
                <a:solidFill>
                  <a:srgbClr val="000000"/>
                </a:solidFill>
                <a:latin typeface="Century Gothic"/>
                <a:ea typeface="Century Gothic"/>
                <a:cs typeface="Century Gothic"/>
                <a:sym typeface="Century Gothic"/>
              </a:rPr>
              <a:t>object</a:t>
            </a:r>
            <a:r>
              <a:rPr lang="es" sz="1611">
                <a:solidFill>
                  <a:srgbClr val="000000"/>
                </a:solidFill>
                <a:latin typeface="Century Gothic"/>
                <a:ea typeface="Century Gothic"/>
                <a:cs typeface="Century Gothic"/>
                <a:sym typeface="Century Gothic"/>
              </a:rPr>
              <a:t> </a:t>
            </a:r>
            <a:endParaRPr sz="1611">
              <a:solidFill>
                <a:srgbClr val="000000"/>
              </a:solidFill>
              <a:latin typeface="Century Gothic"/>
              <a:ea typeface="Century Gothic"/>
              <a:cs typeface="Century Gothic"/>
              <a:sym typeface="Century Gothic"/>
            </a:endParaRPr>
          </a:p>
          <a:p>
            <a:pPr indent="0" lvl="0" marL="457200" rtl="0" algn="just">
              <a:lnSpc>
                <a:spcPct val="115000"/>
              </a:lnSpc>
              <a:spcBef>
                <a:spcPts val="0"/>
              </a:spcBef>
              <a:spcAft>
                <a:spcPts val="0"/>
              </a:spcAft>
              <a:buNone/>
            </a:pPr>
            <a:r>
              <a:t/>
            </a:r>
            <a:endParaRPr sz="1611">
              <a:solidFill>
                <a:srgbClr val="000000"/>
              </a:solidFill>
              <a:latin typeface="Century Gothic"/>
              <a:ea typeface="Century Gothic"/>
              <a:cs typeface="Century Gothic"/>
              <a:sym typeface="Century Gothic"/>
            </a:endParaRPr>
          </a:p>
          <a:p>
            <a:pPr indent="-320674" lvl="0" marL="457200" rtl="0" algn="just">
              <a:lnSpc>
                <a:spcPct val="115000"/>
              </a:lnSpc>
              <a:spcBef>
                <a:spcPts val="0"/>
              </a:spcBef>
              <a:spcAft>
                <a:spcPts val="0"/>
              </a:spcAft>
              <a:buClr>
                <a:srgbClr val="000000"/>
              </a:buClr>
              <a:buSzPct val="100000"/>
              <a:buFont typeface="Century Gothic"/>
              <a:buChar char="●"/>
            </a:pPr>
            <a:r>
              <a:rPr lang="es" sz="1611">
                <a:solidFill>
                  <a:srgbClr val="000000"/>
                </a:solidFill>
                <a:latin typeface="Century Gothic"/>
                <a:ea typeface="Century Gothic"/>
                <a:cs typeface="Century Gothic"/>
                <a:sym typeface="Century Gothic"/>
              </a:rPr>
              <a:t>1 </a:t>
            </a:r>
            <a:r>
              <a:rPr b="1" lang="es" sz="1611">
                <a:solidFill>
                  <a:srgbClr val="000000"/>
                </a:solidFill>
                <a:latin typeface="Century Gothic"/>
                <a:ea typeface="Century Gothic"/>
                <a:cs typeface="Century Gothic"/>
                <a:sym typeface="Century Gothic"/>
              </a:rPr>
              <a:t>punto flotante</a:t>
            </a:r>
            <a:endParaRPr b="1" sz="1611">
              <a:solidFill>
                <a:srgbClr val="000000"/>
              </a:solidFill>
              <a:latin typeface="Century Gothic"/>
              <a:ea typeface="Century Gothic"/>
              <a:cs typeface="Century Gothic"/>
              <a:sym typeface="Century Gothic"/>
            </a:endParaRPr>
          </a:p>
          <a:p>
            <a:pPr indent="0" lvl="0" marL="457200" rtl="0" algn="just">
              <a:lnSpc>
                <a:spcPct val="115000"/>
              </a:lnSpc>
              <a:spcBef>
                <a:spcPts val="0"/>
              </a:spcBef>
              <a:spcAft>
                <a:spcPts val="0"/>
              </a:spcAft>
              <a:buNone/>
            </a:pPr>
            <a:r>
              <a:t/>
            </a:r>
            <a:endParaRPr sz="1611">
              <a:solidFill>
                <a:srgbClr val="000000"/>
              </a:solidFill>
              <a:latin typeface="Century Gothic"/>
              <a:ea typeface="Century Gothic"/>
              <a:cs typeface="Century Gothic"/>
              <a:sym typeface="Century Gothic"/>
            </a:endParaRPr>
          </a:p>
          <a:p>
            <a:pPr indent="-320674" lvl="0" marL="457200" rtl="0" algn="just">
              <a:lnSpc>
                <a:spcPct val="115000"/>
              </a:lnSpc>
              <a:spcBef>
                <a:spcPts val="0"/>
              </a:spcBef>
              <a:spcAft>
                <a:spcPts val="0"/>
              </a:spcAft>
              <a:buClr>
                <a:srgbClr val="000000"/>
              </a:buClr>
              <a:buSzPct val="100000"/>
              <a:buFont typeface="Century Gothic"/>
              <a:buChar char="●"/>
            </a:pPr>
            <a:r>
              <a:rPr lang="es" sz="1611">
                <a:solidFill>
                  <a:srgbClr val="000000"/>
                </a:solidFill>
                <a:latin typeface="Century Gothic"/>
                <a:ea typeface="Century Gothic"/>
                <a:cs typeface="Century Gothic"/>
                <a:sym typeface="Century Gothic"/>
              </a:rPr>
              <a:t>Las demás </a:t>
            </a:r>
            <a:r>
              <a:rPr b="1" lang="es" sz="1611">
                <a:solidFill>
                  <a:srgbClr val="000000"/>
                </a:solidFill>
                <a:latin typeface="Century Gothic"/>
                <a:ea typeface="Century Gothic"/>
                <a:cs typeface="Century Gothic"/>
                <a:sym typeface="Century Gothic"/>
              </a:rPr>
              <a:t>integer</a:t>
            </a:r>
            <a:r>
              <a:rPr lang="es" sz="1611">
                <a:solidFill>
                  <a:srgbClr val="000000"/>
                </a:solidFill>
                <a:latin typeface="Century Gothic"/>
                <a:ea typeface="Century Gothic"/>
                <a:cs typeface="Century Gothic"/>
                <a:sym typeface="Century Gothic"/>
              </a:rPr>
              <a:t> </a:t>
            </a:r>
            <a:endParaRPr sz="1611">
              <a:solidFill>
                <a:srgbClr val="000000"/>
              </a:solidFill>
              <a:latin typeface="Century Gothic"/>
              <a:ea typeface="Century Gothic"/>
              <a:cs typeface="Century Gothic"/>
              <a:sym typeface="Century Gothic"/>
            </a:endParaRPr>
          </a:p>
          <a:p>
            <a:pPr indent="0" lvl="0" marL="457200" rtl="0" algn="just">
              <a:lnSpc>
                <a:spcPct val="115000"/>
              </a:lnSpc>
              <a:spcBef>
                <a:spcPts val="0"/>
              </a:spcBef>
              <a:spcAft>
                <a:spcPts val="0"/>
              </a:spcAft>
              <a:buNone/>
            </a:pPr>
            <a:r>
              <a:t/>
            </a:r>
            <a:endParaRPr sz="1611">
              <a:solidFill>
                <a:srgbClr val="000000"/>
              </a:solidFill>
              <a:latin typeface="Century Gothic"/>
              <a:ea typeface="Century Gothic"/>
              <a:cs typeface="Century Gothic"/>
              <a:sym typeface="Century Gothic"/>
            </a:endParaRPr>
          </a:p>
          <a:p>
            <a:pPr indent="-320674" lvl="0" marL="457200" rtl="0" algn="just">
              <a:lnSpc>
                <a:spcPct val="115000"/>
              </a:lnSpc>
              <a:spcBef>
                <a:spcPts val="0"/>
              </a:spcBef>
              <a:spcAft>
                <a:spcPts val="0"/>
              </a:spcAft>
              <a:buClr>
                <a:srgbClr val="000000"/>
              </a:buClr>
              <a:buSzPct val="100000"/>
              <a:buFont typeface="Century Gothic"/>
              <a:buChar char="●"/>
            </a:pPr>
            <a:r>
              <a:rPr lang="es" sz="1611">
                <a:solidFill>
                  <a:srgbClr val="000000"/>
                </a:solidFill>
                <a:latin typeface="Century Gothic"/>
                <a:ea typeface="Century Gothic"/>
                <a:cs typeface="Century Gothic"/>
                <a:sym typeface="Century Gothic"/>
              </a:rPr>
              <a:t>Para predecir </a:t>
            </a:r>
            <a:r>
              <a:rPr b="1" lang="es" sz="1611">
                <a:solidFill>
                  <a:srgbClr val="000000"/>
                </a:solidFill>
                <a:latin typeface="Century Gothic"/>
                <a:ea typeface="Century Gothic"/>
                <a:cs typeface="Century Gothic"/>
                <a:sym typeface="Century Gothic"/>
              </a:rPr>
              <a:t>float</a:t>
            </a:r>
            <a:endParaRPr b="1" sz="1611">
              <a:solidFill>
                <a:srgbClr val="000000"/>
              </a:solidFill>
              <a:latin typeface="Century Gothic"/>
              <a:ea typeface="Century Gothic"/>
              <a:cs typeface="Century Gothic"/>
              <a:sym typeface="Century Gothic"/>
            </a:endParaRPr>
          </a:p>
          <a:p>
            <a:pPr indent="0" lvl="0" marL="0" rtl="0" algn="just">
              <a:lnSpc>
                <a:spcPct val="115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just">
              <a:lnSpc>
                <a:spcPct val="115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just">
              <a:lnSpc>
                <a:spcPct val="115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just">
              <a:lnSpc>
                <a:spcPct val="115000"/>
              </a:lnSpc>
              <a:spcBef>
                <a:spcPts val="0"/>
              </a:spcBef>
              <a:spcAft>
                <a:spcPts val="0"/>
              </a:spcAft>
              <a:buNone/>
            </a:pPr>
            <a:r>
              <a:t/>
            </a:r>
            <a:endParaRPr sz="1500">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txBox="1"/>
          <p:nvPr>
            <p:ph type="title"/>
          </p:nvPr>
        </p:nvSpPr>
        <p:spPr>
          <a:xfrm>
            <a:off x="819150" y="53977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Feature engineering</a:t>
            </a:r>
            <a:endParaRPr sz="4700">
              <a:latin typeface="Century Gothic"/>
              <a:ea typeface="Century Gothic"/>
              <a:cs typeface="Century Gothic"/>
              <a:sym typeface="Century Gothic"/>
            </a:endParaRPr>
          </a:p>
        </p:txBody>
      </p:sp>
      <p:sp>
        <p:nvSpPr>
          <p:cNvPr id="284" name="Google Shape;284;p28"/>
          <p:cNvSpPr txBox="1"/>
          <p:nvPr>
            <p:ph idx="1" type="body"/>
          </p:nvPr>
        </p:nvSpPr>
        <p:spPr>
          <a:xfrm>
            <a:off x="819150" y="1823900"/>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Font typeface="Century Gothic"/>
              <a:buChar char="●"/>
            </a:pPr>
            <a:r>
              <a:rPr b="1" lang="es" sz="1500">
                <a:solidFill>
                  <a:srgbClr val="000000"/>
                </a:solidFill>
                <a:latin typeface="Century Gothic"/>
                <a:ea typeface="Century Gothic"/>
                <a:cs typeface="Century Gothic"/>
                <a:sym typeface="Century Gothic"/>
              </a:rPr>
              <a:t> "BMI Category", "Occupation", "Gender" encoder</a:t>
            </a:r>
            <a:r>
              <a:rPr lang="es" sz="1500">
                <a:solidFill>
                  <a:srgbClr val="000000"/>
                </a:solidFill>
                <a:latin typeface="Century Gothic"/>
                <a:ea typeface="Century Gothic"/>
                <a:cs typeface="Century Gothic"/>
                <a:sym typeface="Century Gothic"/>
              </a:rPr>
              <a:t> en este caso  </a:t>
            </a:r>
            <a:r>
              <a:rPr b="1" lang="es" sz="1500">
                <a:solidFill>
                  <a:srgbClr val="000000"/>
                </a:solidFill>
                <a:latin typeface="Century Gothic"/>
                <a:ea typeface="Century Gothic"/>
                <a:cs typeface="Century Gothic"/>
                <a:sym typeface="Century Gothic"/>
              </a:rPr>
              <a:t>pd.get_dummies</a:t>
            </a:r>
            <a:r>
              <a:rPr lang="es"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457200" rtl="0" algn="l">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457200" rtl="0" algn="l">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323850" lvl="0" marL="457200" rtl="0" algn="l">
              <a:spcBef>
                <a:spcPts val="0"/>
              </a:spcBef>
              <a:spcAft>
                <a:spcPts val="0"/>
              </a:spcAft>
              <a:buClr>
                <a:srgbClr val="000000"/>
              </a:buClr>
              <a:buSzPts val="1500"/>
              <a:buFont typeface="Century Gothic"/>
              <a:buChar char="●"/>
            </a:pPr>
            <a:r>
              <a:rPr b="1" lang="es" sz="1500">
                <a:solidFill>
                  <a:srgbClr val="000000"/>
                </a:solidFill>
                <a:latin typeface="Century Gothic"/>
                <a:ea typeface="Century Gothic"/>
                <a:cs typeface="Century Gothic"/>
                <a:sym typeface="Century Gothic"/>
              </a:rPr>
              <a:t>Pondremos de índice la columna ‘Person ID’ </a:t>
            </a:r>
            <a:r>
              <a:rPr lang="es" sz="1500">
                <a:solidFill>
                  <a:srgbClr val="000000"/>
                </a:solidFill>
                <a:latin typeface="Century Gothic"/>
                <a:ea typeface="Century Gothic"/>
                <a:cs typeface="Century Gothic"/>
                <a:sym typeface="Century Gothic"/>
              </a:rPr>
              <a:t>para no tener un índice duplicado y que el índice sea el ID de cada persona.</a:t>
            </a:r>
            <a:endParaRPr sz="1500">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9"/>
          <p:cNvSpPr txBox="1"/>
          <p:nvPr>
            <p:ph type="title"/>
          </p:nvPr>
        </p:nvSpPr>
        <p:spPr>
          <a:xfrm>
            <a:off x="680125" y="539775"/>
            <a:ext cx="2925900" cy="8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Correlaciones</a:t>
            </a:r>
            <a:endParaRPr sz="4700">
              <a:latin typeface="Century Gothic"/>
              <a:ea typeface="Century Gothic"/>
              <a:cs typeface="Century Gothic"/>
              <a:sym typeface="Century Gothic"/>
            </a:endParaRPr>
          </a:p>
        </p:txBody>
      </p:sp>
      <p:pic>
        <p:nvPicPr>
          <p:cNvPr id="290" name="Google Shape;290;p29"/>
          <p:cNvPicPr preferRelativeResize="0"/>
          <p:nvPr/>
        </p:nvPicPr>
        <p:blipFill>
          <a:blip r:embed="rId3">
            <a:alphaModFix/>
          </a:blip>
          <a:stretch>
            <a:fillRect/>
          </a:stretch>
        </p:blipFill>
        <p:spPr>
          <a:xfrm>
            <a:off x="3942913" y="653425"/>
            <a:ext cx="4595112" cy="4076650"/>
          </a:xfrm>
          <a:prstGeom prst="rect">
            <a:avLst/>
          </a:prstGeom>
          <a:noFill/>
          <a:ln>
            <a:noFill/>
          </a:ln>
          <a:effectLst>
            <a:outerShdw blurRad="57150" rotWithShape="0" algn="bl" dir="5400000" dist="19050">
              <a:srgbClr val="000000">
                <a:alpha val="50000"/>
              </a:srgbClr>
            </a:outerShdw>
          </a:effectLst>
        </p:spPr>
      </p:pic>
      <p:sp>
        <p:nvSpPr>
          <p:cNvPr id="291" name="Google Shape;291;p29"/>
          <p:cNvSpPr txBox="1"/>
          <p:nvPr/>
        </p:nvSpPr>
        <p:spPr>
          <a:xfrm>
            <a:off x="680125" y="1699975"/>
            <a:ext cx="27129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12121"/>
              </a:buClr>
              <a:buSzPts val="1400"/>
              <a:buFont typeface="Century Gothic"/>
              <a:buChar char="●"/>
            </a:pPr>
            <a:r>
              <a:rPr lang="es">
                <a:solidFill>
                  <a:srgbClr val="212121"/>
                </a:solidFill>
                <a:highlight>
                  <a:srgbClr val="FFFFFF"/>
                </a:highlight>
                <a:latin typeface="Century Gothic"/>
                <a:ea typeface="Century Gothic"/>
                <a:cs typeface="Century Gothic"/>
                <a:sym typeface="Century Gothic"/>
              </a:rPr>
              <a:t>Sleep duration y la calidad </a:t>
            </a:r>
            <a:endParaRPr>
              <a:solidFill>
                <a:srgbClr val="212121"/>
              </a:solidFill>
              <a:highlight>
                <a:srgbClr val="FFFFFF"/>
              </a:highlight>
              <a:latin typeface="Century Gothic"/>
              <a:ea typeface="Century Gothic"/>
              <a:cs typeface="Century Gothic"/>
              <a:sym typeface="Century Gothic"/>
            </a:endParaRPr>
          </a:p>
          <a:p>
            <a:pPr indent="0" lvl="0" marL="457200" rtl="0" algn="l">
              <a:spcBef>
                <a:spcPts val="0"/>
              </a:spcBef>
              <a:spcAft>
                <a:spcPts val="0"/>
              </a:spcAft>
              <a:buNone/>
            </a:pPr>
            <a:r>
              <a:t/>
            </a:r>
            <a:endParaRPr>
              <a:solidFill>
                <a:srgbClr val="212121"/>
              </a:solidFill>
              <a:highlight>
                <a:srgbClr val="FFFFFF"/>
              </a:highlight>
              <a:latin typeface="Century Gothic"/>
              <a:ea typeface="Century Gothic"/>
              <a:cs typeface="Century Gothic"/>
              <a:sym typeface="Century Gothic"/>
            </a:endParaRPr>
          </a:p>
          <a:p>
            <a:pPr indent="-317500" lvl="0" marL="457200" rtl="0" algn="l">
              <a:spcBef>
                <a:spcPts val="0"/>
              </a:spcBef>
              <a:spcAft>
                <a:spcPts val="0"/>
              </a:spcAft>
              <a:buClr>
                <a:srgbClr val="212121"/>
              </a:buClr>
              <a:buSzPts val="1400"/>
              <a:buFont typeface="Century Gothic"/>
              <a:buChar char="●"/>
            </a:pPr>
            <a:r>
              <a:rPr lang="es">
                <a:solidFill>
                  <a:srgbClr val="212121"/>
                </a:solidFill>
                <a:highlight>
                  <a:srgbClr val="FFFFFF"/>
                </a:highlight>
                <a:latin typeface="Century Gothic"/>
                <a:ea typeface="Century Gothic"/>
                <a:cs typeface="Century Gothic"/>
                <a:sym typeface="Century Gothic"/>
              </a:rPr>
              <a:t>Pasos diarios y actividad física</a:t>
            </a:r>
            <a:endParaRPr>
              <a:solidFill>
                <a:srgbClr val="212121"/>
              </a:solidFill>
              <a:highlight>
                <a:srgbClr val="FFFFFF"/>
              </a:highlight>
              <a:latin typeface="Century Gothic"/>
              <a:ea typeface="Century Gothic"/>
              <a:cs typeface="Century Gothic"/>
              <a:sym typeface="Century Gothic"/>
            </a:endParaRPr>
          </a:p>
          <a:p>
            <a:pPr indent="0" lvl="0" marL="457200" rtl="0" algn="l">
              <a:spcBef>
                <a:spcPts val="0"/>
              </a:spcBef>
              <a:spcAft>
                <a:spcPts val="0"/>
              </a:spcAft>
              <a:buNone/>
            </a:pPr>
            <a:r>
              <a:t/>
            </a:r>
            <a:endParaRPr>
              <a:solidFill>
                <a:srgbClr val="212121"/>
              </a:solidFill>
              <a:highlight>
                <a:srgbClr val="FFFFFF"/>
              </a:highlight>
              <a:latin typeface="Century Gothic"/>
              <a:ea typeface="Century Gothic"/>
              <a:cs typeface="Century Gothic"/>
              <a:sym typeface="Century Gothic"/>
            </a:endParaRPr>
          </a:p>
          <a:p>
            <a:pPr indent="-317500" lvl="0" marL="457200" rtl="0" algn="l">
              <a:spcBef>
                <a:spcPts val="0"/>
              </a:spcBef>
              <a:spcAft>
                <a:spcPts val="0"/>
              </a:spcAft>
              <a:buClr>
                <a:srgbClr val="212121"/>
              </a:buClr>
              <a:buSzPts val="1400"/>
              <a:buFont typeface="Century Gothic"/>
              <a:buChar char="●"/>
            </a:pPr>
            <a:r>
              <a:rPr lang="es">
                <a:solidFill>
                  <a:srgbClr val="212121"/>
                </a:solidFill>
                <a:highlight>
                  <a:srgbClr val="FFFFFF"/>
                </a:highlight>
                <a:latin typeface="Century Gothic"/>
                <a:ea typeface="Century Gothic"/>
                <a:cs typeface="Century Gothic"/>
                <a:sym typeface="Century Gothic"/>
              </a:rPr>
              <a:t>Heart rate y el estrés </a:t>
            </a:r>
            <a:endParaRPr>
              <a:solidFill>
                <a:srgbClr val="212121"/>
              </a:solidFill>
              <a:highlight>
                <a:srgbClr val="FFFFFF"/>
              </a:highlight>
              <a:latin typeface="Century Gothic"/>
              <a:ea typeface="Century Gothic"/>
              <a:cs typeface="Century Gothic"/>
              <a:sym typeface="Century Gothic"/>
            </a:endParaRPr>
          </a:p>
          <a:p>
            <a:pPr indent="0" lvl="0" marL="457200" rtl="0" algn="l">
              <a:spcBef>
                <a:spcPts val="0"/>
              </a:spcBef>
              <a:spcAft>
                <a:spcPts val="0"/>
              </a:spcAft>
              <a:buNone/>
            </a:pPr>
            <a:r>
              <a:t/>
            </a:r>
            <a:endParaRPr>
              <a:solidFill>
                <a:srgbClr val="212121"/>
              </a:solidFill>
              <a:highlight>
                <a:srgbClr val="FFFFFF"/>
              </a:highlight>
              <a:latin typeface="Century Gothic"/>
              <a:ea typeface="Century Gothic"/>
              <a:cs typeface="Century Gothic"/>
              <a:sym typeface="Century Gothic"/>
            </a:endParaRPr>
          </a:p>
          <a:p>
            <a:pPr indent="-317500" lvl="0" marL="457200" rtl="0" algn="l">
              <a:spcBef>
                <a:spcPts val="0"/>
              </a:spcBef>
              <a:spcAft>
                <a:spcPts val="0"/>
              </a:spcAft>
              <a:buClr>
                <a:srgbClr val="212121"/>
              </a:buClr>
              <a:buSzPts val="1400"/>
              <a:buFont typeface="Century Gothic"/>
              <a:buChar char="●"/>
            </a:pPr>
            <a:r>
              <a:rPr lang="es">
                <a:solidFill>
                  <a:srgbClr val="212121"/>
                </a:solidFill>
                <a:highlight>
                  <a:srgbClr val="FFFFFF"/>
                </a:highlight>
                <a:latin typeface="Century Gothic"/>
                <a:ea typeface="Century Gothic"/>
                <a:cs typeface="Century Gothic"/>
                <a:sym typeface="Century Gothic"/>
              </a:rPr>
              <a:t>Edad y calidad del sueño.</a:t>
            </a:r>
            <a:endParaRPr sz="1600">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type="title"/>
          </p:nvPr>
        </p:nvSpPr>
        <p:spPr>
          <a:xfrm>
            <a:off x="680125" y="539775"/>
            <a:ext cx="7476300" cy="8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Correlaciones con nuestro objetivo</a:t>
            </a:r>
            <a:endParaRPr sz="4700">
              <a:latin typeface="Century Gothic"/>
              <a:ea typeface="Century Gothic"/>
              <a:cs typeface="Century Gothic"/>
              <a:sym typeface="Century Gothic"/>
            </a:endParaRPr>
          </a:p>
        </p:txBody>
      </p:sp>
      <p:sp>
        <p:nvSpPr>
          <p:cNvPr id="297" name="Google Shape;297;p30"/>
          <p:cNvSpPr txBox="1"/>
          <p:nvPr/>
        </p:nvSpPr>
        <p:spPr>
          <a:xfrm>
            <a:off x="680125" y="1499775"/>
            <a:ext cx="7857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rgbClr val="212121"/>
                </a:solidFill>
                <a:highlight>
                  <a:srgbClr val="FFFFFF"/>
                </a:highlight>
                <a:latin typeface="Century Gothic"/>
                <a:ea typeface="Century Gothic"/>
                <a:cs typeface="Century Gothic"/>
                <a:sym typeface="Century Gothic"/>
              </a:rPr>
              <a:t>Vemos que el </a:t>
            </a:r>
            <a:r>
              <a:rPr b="1" lang="es" sz="1500">
                <a:solidFill>
                  <a:srgbClr val="212121"/>
                </a:solidFill>
                <a:highlight>
                  <a:srgbClr val="FFFFFF"/>
                </a:highlight>
                <a:latin typeface="Century Gothic"/>
                <a:ea typeface="Century Gothic"/>
                <a:cs typeface="Century Gothic"/>
                <a:sym typeface="Century Gothic"/>
              </a:rPr>
              <a:t>BMI es un claro representante</a:t>
            </a:r>
            <a:r>
              <a:rPr lang="es" sz="1500">
                <a:solidFill>
                  <a:srgbClr val="212121"/>
                </a:solidFill>
                <a:highlight>
                  <a:srgbClr val="FFFFFF"/>
                </a:highlight>
                <a:latin typeface="Century Gothic"/>
                <a:ea typeface="Century Gothic"/>
                <a:cs typeface="Century Gothic"/>
                <a:sym typeface="Century Gothic"/>
              </a:rPr>
              <a:t> de los desórdenes del sueño</a:t>
            </a:r>
            <a:endParaRPr sz="1500">
              <a:latin typeface="Century Gothic"/>
              <a:ea typeface="Century Gothic"/>
              <a:cs typeface="Century Gothic"/>
              <a:sym typeface="Century Gothic"/>
            </a:endParaRPr>
          </a:p>
        </p:txBody>
      </p:sp>
      <p:pic>
        <p:nvPicPr>
          <p:cNvPr id="298" name="Google Shape;298;p30"/>
          <p:cNvPicPr preferRelativeResize="0"/>
          <p:nvPr/>
        </p:nvPicPr>
        <p:blipFill rotWithShape="1">
          <a:blip r:embed="rId3">
            <a:alphaModFix/>
          </a:blip>
          <a:srcRect b="4561" l="0" r="0" t="0"/>
          <a:stretch/>
        </p:blipFill>
        <p:spPr>
          <a:xfrm>
            <a:off x="1981450" y="2173425"/>
            <a:ext cx="5255249" cy="27074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652300" y="539775"/>
            <a:ext cx="7476300" cy="8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Correlaciones con nuestro objetivo</a:t>
            </a:r>
            <a:endParaRPr sz="4700">
              <a:latin typeface="Century Gothic"/>
              <a:ea typeface="Century Gothic"/>
              <a:cs typeface="Century Gothic"/>
              <a:sym typeface="Century Gothic"/>
            </a:endParaRPr>
          </a:p>
        </p:txBody>
      </p:sp>
      <p:sp>
        <p:nvSpPr>
          <p:cNvPr id="304" name="Google Shape;304;p31"/>
          <p:cNvSpPr txBox="1"/>
          <p:nvPr/>
        </p:nvSpPr>
        <p:spPr>
          <a:xfrm>
            <a:off x="411325" y="1688988"/>
            <a:ext cx="2666400" cy="2724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212121"/>
              </a:buClr>
              <a:buSzPts val="1500"/>
              <a:buFont typeface="Century Gothic"/>
              <a:buChar char="●"/>
            </a:pPr>
            <a:r>
              <a:rPr b="1" lang="es" sz="1500">
                <a:solidFill>
                  <a:srgbClr val="212121"/>
                </a:solidFill>
                <a:highlight>
                  <a:srgbClr val="FFFFFF"/>
                </a:highlight>
                <a:latin typeface="Century Gothic"/>
                <a:ea typeface="Century Gothic"/>
                <a:cs typeface="Century Gothic"/>
                <a:sym typeface="Century Gothic"/>
              </a:rPr>
              <a:t>Nurse</a:t>
            </a:r>
            <a:r>
              <a:rPr lang="es" sz="1500">
                <a:solidFill>
                  <a:srgbClr val="212121"/>
                </a:solidFill>
                <a:highlight>
                  <a:srgbClr val="FFFFFF"/>
                </a:highlight>
                <a:latin typeface="Century Gothic"/>
                <a:ea typeface="Century Gothic"/>
                <a:cs typeface="Century Gothic"/>
                <a:sym typeface="Century Gothic"/>
              </a:rPr>
              <a:t> sufren más apnea por el BMI de nuestro dataset</a:t>
            </a:r>
            <a:endParaRPr sz="1500">
              <a:solidFill>
                <a:srgbClr val="212121"/>
              </a:solidFill>
              <a:highlight>
                <a:srgbClr val="FFFFFF"/>
              </a:highlight>
              <a:latin typeface="Century Gothic"/>
              <a:ea typeface="Century Gothic"/>
              <a:cs typeface="Century Gothic"/>
              <a:sym typeface="Century Gothic"/>
            </a:endParaRPr>
          </a:p>
          <a:p>
            <a:pPr indent="0" lvl="0" marL="457200" rtl="0" algn="l">
              <a:spcBef>
                <a:spcPts val="0"/>
              </a:spcBef>
              <a:spcAft>
                <a:spcPts val="0"/>
              </a:spcAft>
              <a:buNone/>
            </a:pPr>
            <a:r>
              <a:rPr lang="es" sz="1500">
                <a:solidFill>
                  <a:srgbClr val="212121"/>
                </a:solidFill>
                <a:highlight>
                  <a:srgbClr val="FFFFFF"/>
                </a:highlight>
                <a:latin typeface="Century Gothic"/>
                <a:ea typeface="Century Gothic"/>
                <a:cs typeface="Century Gothic"/>
                <a:sym typeface="Century Gothic"/>
              </a:rPr>
              <a:t> </a:t>
            </a:r>
            <a:endParaRPr sz="1500">
              <a:solidFill>
                <a:srgbClr val="212121"/>
              </a:solidFill>
              <a:highlight>
                <a:srgbClr val="FFFFFF"/>
              </a:highlight>
              <a:latin typeface="Century Gothic"/>
              <a:ea typeface="Century Gothic"/>
              <a:cs typeface="Century Gothic"/>
              <a:sym typeface="Century Gothic"/>
            </a:endParaRPr>
          </a:p>
          <a:p>
            <a:pPr indent="-323850" lvl="0" marL="457200" rtl="0" algn="l">
              <a:spcBef>
                <a:spcPts val="0"/>
              </a:spcBef>
              <a:spcAft>
                <a:spcPts val="0"/>
              </a:spcAft>
              <a:buClr>
                <a:srgbClr val="212121"/>
              </a:buClr>
              <a:buSzPts val="1500"/>
              <a:buFont typeface="Century Gothic"/>
              <a:buChar char="●"/>
            </a:pPr>
            <a:r>
              <a:rPr b="1" lang="es" sz="1500">
                <a:solidFill>
                  <a:srgbClr val="212121"/>
                </a:solidFill>
                <a:highlight>
                  <a:srgbClr val="FFFFFF"/>
                </a:highlight>
                <a:latin typeface="Century Gothic"/>
                <a:ea typeface="Century Gothic"/>
                <a:cs typeface="Century Gothic"/>
                <a:sym typeface="Century Gothic"/>
              </a:rPr>
              <a:t>Engineer, Salesperson teacher</a:t>
            </a:r>
            <a:r>
              <a:rPr lang="es" sz="1500">
                <a:solidFill>
                  <a:srgbClr val="212121"/>
                </a:solidFill>
                <a:highlight>
                  <a:srgbClr val="FFFFFF"/>
                </a:highlight>
                <a:latin typeface="Century Gothic"/>
                <a:ea typeface="Century Gothic"/>
                <a:cs typeface="Century Gothic"/>
                <a:sym typeface="Century Gothic"/>
              </a:rPr>
              <a:t> sufren de insomnio por su trabajo</a:t>
            </a:r>
            <a:endParaRPr sz="1500">
              <a:solidFill>
                <a:srgbClr val="212121"/>
              </a:solidFill>
              <a:highlight>
                <a:srgbClr val="FFFFFF"/>
              </a:highlight>
              <a:latin typeface="Century Gothic"/>
              <a:ea typeface="Century Gothic"/>
              <a:cs typeface="Century Gothic"/>
              <a:sym typeface="Century Gothic"/>
            </a:endParaRPr>
          </a:p>
          <a:p>
            <a:pPr indent="0" lvl="0" marL="457200" rtl="0" algn="l">
              <a:spcBef>
                <a:spcPts val="0"/>
              </a:spcBef>
              <a:spcAft>
                <a:spcPts val="0"/>
              </a:spcAft>
              <a:buNone/>
            </a:pPr>
            <a:r>
              <a:rPr lang="es" sz="1500">
                <a:solidFill>
                  <a:srgbClr val="212121"/>
                </a:solidFill>
                <a:highlight>
                  <a:srgbClr val="FFFFFF"/>
                </a:highlight>
                <a:latin typeface="Century Gothic"/>
                <a:ea typeface="Century Gothic"/>
                <a:cs typeface="Century Gothic"/>
                <a:sym typeface="Century Gothic"/>
              </a:rPr>
              <a:t> </a:t>
            </a:r>
            <a:endParaRPr sz="1500">
              <a:solidFill>
                <a:srgbClr val="212121"/>
              </a:solidFill>
              <a:highlight>
                <a:srgbClr val="FFFFFF"/>
              </a:highlight>
              <a:latin typeface="Century Gothic"/>
              <a:ea typeface="Century Gothic"/>
              <a:cs typeface="Century Gothic"/>
              <a:sym typeface="Century Gothic"/>
            </a:endParaRPr>
          </a:p>
          <a:p>
            <a:pPr indent="-323850" lvl="0" marL="457200" rtl="0" algn="l">
              <a:spcBef>
                <a:spcPts val="0"/>
              </a:spcBef>
              <a:spcAft>
                <a:spcPts val="0"/>
              </a:spcAft>
              <a:buClr>
                <a:srgbClr val="212121"/>
              </a:buClr>
              <a:buSzPts val="1500"/>
              <a:buFont typeface="Century Gothic"/>
              <a:buChar char="●"/>
            </a:pPr>
            <a:r>
              <a:rPr b="1" lang="es" sz="1500">
                <a:solidFill>
                  <a:srgbClr val="212121"/>
                </a:solidFill>
                <a:highlight>
                  <a:srgbClr val="FFFFFF"/>
                </a:highlight>
                <a:latin typeface="Century Gothic"/>
                <a:ea typeface="Century Gothic"/>
                <a:cs typeface="Century Gothic"/>
                <a:sym typeface="Century Gothic"/>
              </a:rPr>
              <a:t>Doctores</a:t>
            </a:r>
            <a:r>
              <a:rPr lang="es" sz="1500">
                <a:solidFill>
                  <a:srgbClr val="212121"/>
                </a:solidFill>
                <a:highlight>
                  <a:srgbClr val="FFFFFF"/>
                </a:highlight>
                <a:latin typeface="Century Gothic"/>
                <a:ea typeface="Century Gothic"/>
                <a:cs typeface="Century Gothic"/>
                <a:sym typeface="Century Gothic"/>
              </a:rPr>
              <a:t> pocas enfermedades</a:t>
            </a:r>
            <a:endParaRPr sz="1500">
              <a:latin typeface="Century Gothic"/>
              <a:ea typeface="Century Gothic"/>
              <a:cs typeface="Century Gothic"/>
              <a:sym typeface="Century Gothic"/>
            </a:endParaRPr>
          </a:p>
        </p:txBody>
      </p:sp>
      <p:pic>
        <p:nvPicPr>
          <p:cNvPr id="305" name="Google Shape;305;p31"/>
          <p:cNvPicPr preferRelativeResize="0"/>
          <p:nvPr/>
        </p:nvPicPr>
        <p:blipFill>
          <a:blip r:embed="rId3">
            <a:alphaModFix/>
          </a:blip>
          <a:stretch>
            <a:fillRect/>
          </a:stretch>
        </p:blipFill>
        <p:spPr>
          <a:xfrm>
            <a:off x="3220900" y="1646700"/>
            <a:ext cx="5492676" cy="27527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5397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Century Gothic"/>
                <a:ea typeface="Century Gothic"/>
                <a:cs typeface="Century Gothic"/>
                <a:sym typeface="Century Gothic"/>
              </a:rPr>
              <a:t>Elección de conjunto de datos y problema</a:t>
            </a:r>
            <a:endParaRPr>
              <a:latin typeface="Century Gothic"/>
              <a:ea typeface="Century Gothic"/>
              <a:cs typeface="Century Gothic"/>
              <a:sym typeface="Century Gothic"/>
            </a:endParaRPr>
          </a:p>
        </p:txBody>
      </p:sp>
      <p:sp>
        <p:nvSpPr>
          <p:cNvPr id="136" name="Google Shape;136;p14"/>
          <p:cNvSpPr txBox="1"/>
          <p:nvPr>
            <p:ph idx="1" type="body"/>
          </p:nvPr>
        </p:nvSpPr>
        <p:spPr>
          <a:xfrm>
            <a:off x="606000" y="1707525"/>
            <a:ext cx="3753000" cy="2566800"/>
          </a:xfrm>
          <a:prstGeom prst="rect">
            <a:avLst/>
          </a:prstGeom>
        </p:spPr>
        <p:txBody>
          <a:bodyPr anchorCtr="0" anchor="t" bIns="91425" lIns="91425" spcFirstLastPara="1" rIns="91425" wrap="square" tIns="91425">
            <a:normAutofit/>
          </a:bodyPr>
          <a:lstStyle/>
          <a:p>
            <a:pPr indent="-323850" lvl="0" marL="457200" rtl="0" algn="just">
              <a:lnSpc>
                <a:spcPct val="95000"/>
              </a:lnSpc>
              <a:spcBef>
                <a:spcPts val="0"/>
              </a:spcBef>
              <a:spcAft>
                <a:spcPts val="0"/>
              </a:spcAft>
              <a:buSzPts val="1500"/>
              <a:buFont typeface="Century Gothic"/>
              <a:buChar char="●"/>
            </a:pPr>
            <a:r>
              <a:rPr lang="es" sz="1500">
                <a:latin typeface="Century Gothic"/>
                <a:ea typeface="Century Gothic"/>
                <a:cs typeface="Century Gothic"/>
                <a:sym typeface="Century Gothic"/>
              </a:rPr>
              <a:t>C</a:t>
            </a:r>
            <a:r>
              <a:rPr lang="es" sz="1500">
                <a:latin typeface="Century Gothic"/>
                <a:ea typeface="Century Gothic"/>
                <a:cs typeface="Century Gothic"/>
                <a:sym typeface="Century Gothic"/>
              </a:rPr>
              <a:t>onjunto de datos de </a:t>
            </a:r>
            <a:r>
              <a:rPr b="1" lang="es" sz="1500">
                <a:latin typeface="Century Gothic"/>
                <a:ea typeface="Century Gothic"/>
                <a:cs typeface="Century Gothic"/>
                <a:sym typeface="Century Gothic"/>
              </a:rPr>
              <a:t>Kaggle </a:t>
            </a:r>
            <a:endParaRPr b="1" sz="1500">
              <a:latin typeface="Century Gothic"/>
              <a:ea typeface="Century Gothic"/>
              <a:cs typeface="Century Gothic"/>
              <a:sym typeface="Century Gothic"/>
            </a:endParaRPr>
          </a:p>
          <a:p>
            <a:pPr indent="0" lvl="0" marL="457200" rtl="0" algn="just">
              <a:lnSpc>
                <a:spcPct val="95000"/>
              </a:lnSpc>
              <a:spcBef>
                <a:spcPts val="1200"/>
              </a:spcBef>
              <a:spcAft>
                <a:spcPts val="0"/>
              </a:spcAft>
              <a:buNone/>
            </a:pPr>
            <a:r>
              <a:t/>
            </a:r>
            <a:endParaRPr b="1" sz="1500">
              <a:latin typeface="Century Gothic"/>
              <a:ea typeface="Century Gothic"/>
              <a:cs typeface="Century Gothic"/>
              <a:sym typeface="Century Gothic"/>
            </a:endParaRPr>
          </a:p>
          <a:p>
            <a:pPr indent="-323850" lvl="0" marL="457200" rtl="0" algn="just">
              <a:lnSpc>
                <a:spcPct val="95000"/>
              </a:lnSpc>
              <a:spcBef>
                <a:spcPts val="1200"/>
              </a:spcBef>
              <a:spcAft>
                <a:spcPts val="0"/>
              </a:spcAft>
              <a:buSzPts val="1500"/>
              <a:buFont typeface="Century Gothic"/>
              <a:buChar char="●"/>
            </a:pPr>
            <a:r>
              <a:rPr lang="es" sz="1500">
                <a:latin typeface="Century Gothic"/>
                <a:ea typeface="Century Gothic"/>
                <a:cs typeface="Century Gothic"/>
                <a:sym typeface="Century Gothic"/>
              </a:rPr>
              <a:t>En</a:t>
            </a:r>
            <a:r>
              <a:rPr lang="es" sz="1500">
                <a:latin typeface="Century Gothic"/>
                <a:ea typeface="Century Gothic"/>
                <a:cs typeface="Century Gothic"/>
                <a:sym typeface="Century Gothic"/>
              </a:rPr>
              <a:t> nuestra sociedad es un </a:t>
            </a:r>
            <a:r>
              <a:rPr b="1" lang="es" sz="1500">
                <a:latin typeface="Century Gothic"/>
                <a:ea typeface="Century Gothic"/>
                <a:cs typeface="Century Gothic"/>
                <a:sym typeface="Century Gothic"/>
              </a:rPr>
              <a:t>problema actual muy grave</a:t>
            </a:r>
            <a:r>
              <a:rPr lang="es" sz="1500">
                <a:latin typeface="Century Gothic"/>
                <a:ea typeface="Century Gothic"/>
                <a:cs typeface="Century Gothic"/>
                <a:sym typeface="Century Gothic"/>
              </a:rPr>
              <a:t> por nuestras vidas de estrés, dispositivos electrónicos …</a:t>
            </a:r>
            <a:endParaRPr sz="1500">
              <a:latin typeface="Century Gothic"/>
              <a:ea typeface="Century Gothic"/>
              <a:cs typeface="Century Gothic"/>
              <a:sym typeface="Century Gothic"/>
            </a:endParaRPr>
          </a:p>
        </p:txBody>
      </p:sp>
      <p:pic>
        <p:nvPicPr>
          <p:cNvPr id="137" name="Google Shape;137;p14"/>
          <p:cNvPicPr preferRelativeResize="0"/>
          <p:nvPr/>
        </p:nvPicPr>
        <p:blipFill>
          <a:blip r:embed="rId3">
            <a:alphaModFix/>
          </a:blip>
          <a:stretch>
            <a:fillRect/>
          </a:stretch>
        </p:blipFill>
        <p:spPr>
          <a:xfrm>
            <a:off x="4949925" y="2258275"/>
            <a:ext cx="3588100" cy="20160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32"/>
          <p:cNvPicPr preferRelativeResize="0"/>
          <p:nvPr/>
        </p:nvPicPr>
        <p:blipFill>
          <a:blip r:embed="rId3">
            <a:alphaModFix/>
          </a:blip>
          <a:stretch>
            <a:fillRect/>
          </a:stretch>
        </p:blipFill>
        <p:spPr>
          <a:xfrm>
            <a:off x="2757075" y="1222663"/>
            <a:ext cx="3629826" cy="2698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Distintas Métricas usadas </a:t>
            </a:r>
            <a:endParaRPr/>
          </a:p>
        </p:txBody>
      </p:sp>
      <p:sp>
        <p:nvSpPr>
          <p:cNvPr id="316" name="Google Shape;316;p33"/>
          <p:cNvSpPr txBox="1"/>
          <p:nvPr>
            <p:ph idx="1" type="body"/>
          </p:nvPr>
        </p:nvSpPr>
        <p:spPr>
          <a:xfrm>
            <a:off x="819150" y="1990725"/>
            <a:ext cx="4628400" cy="2448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s"/>
              <a:t>La precisión mide la capacidad del modelo para no etiquetar como positivo una muestra que es negativa. Precisión = VP / (VP + FP)</a:t>
            </a:r>
            <a:endParaRPr/>
          </a:p>
          <a:p>
            <a:pPr indent="-311150" lvl="0" marL="457200" rtl="0" algn="l">
              <a:spcBef>
                <a:spcPts val="0"/>
              </a:spcBef>
              <a:spcAft>
                <a:spcPts val="0"/>
              </a:spcAft>
              <a:buSzPts val="1300"/>
              <a:buChar char="●"/>
            </a:pPr>
            <a:r>
              <a:rPr lang="es"/>
              <a:t>La sensibilidad mide la proporción de verdaderos positivos sobre el total de muestras positivas. sensibilidad = VP / (VP +FN)</a:t>
            </a:r>
            <a:endParaRPr/>
          </a:p>
          <a:p>
            <a:pPr indent="-311150" lvl="0" marL="457200" rtl="0" algn="l">
              <a:spcBef>
                <a:spcPts val="0"/>
              </a:spcBef>
              <a:spcAft>
                <a:spcPts val="0"/>
              </a:spcAft>
              <a:buSzPts val="1300"/>
              <a:buChar char="●"/>
            </a:pPr>
            <a:r>
              <a:rPr lang="es"/>
              <a:t>F1 score mide el equilibrio entre la precisión y el recall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17" name="Google Shape;317;p33"/>
          <p:cNvPicPr preferRelativeResize="0"/>
          <p:nvPr/>
        </p:nvPicPr>
        <p:blipFill>
          <a:blip r:embed="rId3">
            <a:alphaModFix/>
          </a:blip>
          <a:stretch>
            <a:fillRect/>
          </a:stretch>
        </p:blipFill>
        <p:spPr>
          <a:xfrm>
            <a:off x="5826375" y="1682475"/>
            <a:ext cx="2647651" cy="26915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194175" y="607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Modelos que hemos probado</a:t>
            </a:r>
            <a:endParaRPr/>
          </a:p>
        </p:txBody>
      </p:sp>
      <p:sp>
        <p:nvSpPr>
          <p:cNvPr id="323" name="Google Shape;323;p34"/>
          <p:cNvSpPr txBox="1"/>
          <p:nvPr>
            <p:ph idx="1" type="body"/>
          </p:nvPr>
        </p:nvSpPr>
        <p:spPr>
          <a:xfrm>
            <a:off x="509750" y="1561724"/>
            <a:ext cx="4246200" cy="1353900"/>
          </a:xfrm>
          <a:prstGeom prst="rect">
            <a:avLst/>
          </a:prstGeom>
        </p:spPr>
        <p:txBody>
          <a:bodyPr anchorCtr="0" anchor="t" bIns="91425" lIns="91425" spcFirstLastPara="1" rIns="91425" wrap="square" tIns="91425">
            <a:normAutofit fontScale="40000" lnSpcReduction="20000"/>
          </a:bodyPr>
          <a:lstStyle/>
          <a:p>
            <a:pPr indent="-311926" lvl="0" marL="457200" rtl="0" algn="l">
              <a:spcBef>
                <a:spcPts val="0"/>
              </a:spcBef>
              <a:spcAft>
                <a:spcPts val="0"/>
              </a:spcAft>
              <a:buSzPct val="100000"/>
              <a:buChar char="●"/>
            </a:pPr>
            <a:r>
              <a:rPr lang="es" sz="3280"/>
              <a:t>Support Vector Classifier</a:t>
            </a:r>
            <a:endParaRPr sz="3280"/>
          </a:p>
          <a:p>
            <a:pPr indent="-311926" lvl="0" marL="457200" rtl="0" algn="l">
              <a:spcBef>
                <a:spcPts val="0"/>
              </a:spcBef>
              <a:spcAft>
                <a:spcPts val="0"/>
              </a:spcAft>
              <a:buSzPct val="100000"/>
              <a:buChar char="●"/>
            </a:pPr>
            <a:r>
              <a:rPr lang="es" sz="3280"/>
              <a:t>Stochastic gradient descent</a:t>
            </a:r>
            <a:endParaRPr sz="3280"/>
          </a:p>
          <a:p>
            <a:pPr indent="-311926" lvl="0" marL="457200" rtl="0" algn="l">
              <a:spcBef>
                <a:spcPts val="0"/>
              </a:spcBef>
              <a:spcAft>
                <a:spcPts val="0"/>
              </a:spcAft>
              <a:buSzPct val="100000"/>
              <a:buChar char="●"/>
            </a:pPr>
            <a:r>
              <a:rPr lang="es" sz="3280"/>
              <a:t>Random Forest</a:t>
            </a:r>
            <a:endParaRPr sz="3280"/>
          </a:p>
          <a:p>
            <a:pPr indent="-311926" lvl="0" marL="457200" rtl="0" algn="l">
              <a:spcBef>
                <a:spcPts val="0"/>
              </a:spcBef>
              <a:spcAft>
                <a:spcPts val="0"/>
              </a:spcAft>
              <a:buSzPct val="100000"/>
              <a:buChar char="●"/>
            </a:pPr>
            <a:r>
              <a:rPr lang="es" sz="3280"/>
              <a:t>XGBoost</a:t>
            </a:r>
            <a:endParaRPr sz="3992"/>
          </a:p>
          <a:p>
            <a:pPr indent="0" lvl="0" marL="457200" rtl="0" algn="l">
              <a:spcBef>
                <a:spcPts val="1200"/>
              </a:spcBef>
              <a:spcAft>
                <a:spcPts val="1200"/>
              </a:spcAft>
              <a:buNone/>
            </a:pPr>
            <a:r>
              <a:t/>
            </a:r>
            <a:endParaRPr sz="3280"/>
          </a:p>
        </p:txBody>
      </p:sp>
      <p:sp>
        <p:nvSpPr>
          <p:cNvPr id="324" name="Google Shape;324;p34"/>
          <p:cNvSpPr txBox="1"/>
          <p:nvPr/>
        </p:nvSpPr>
        <p:spPr>
          <a:xfrm>
            <a:off x="444125" y="3058875"/>
            <a:ext cx="43119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t>En todos los modelos hemos usado el cross Val Predict para generar predicciones utilizando la validación cruzada, que nos proporciona una evaluación más precisa del rendimiento del modelo y reduce el riesgo de sobreajuste.</a:t>
            </a:r>
            <a:endParaRPr/>
          </a:p>
          <a:p>
            <a:pPr indent="0" lvl="0" marL="0" rtl="0" algn="l">
              <a:spcBef>
                <a:spcPts val="0"/>
              </a:spcBef>
              <a:spcAft>
                <a:spcPts val="0"/>
              </a:spcAft>
              <a:buNone/>
            </a:pPr>
            <a:r>
              <a:t/>
            </a:r>
            <a:endParaRPr/>
          </a:p>
        </p:txBody>
      </p:sp>
      <p:pic>
        <p:nvPicPr>
          <p:cNvPr id="325" name="Google Shape;325;p34"/>
          <p:cNvPicPr preferRelativeResize="0"/>
          <p:nvPr/>
        </p:nvPicPr>
        <p:blipFill>
          <a:blip r:embed="rId3">
            <a:alphaModFix/>
          </a:blip>
          <a:stretch>
            <a:fillRect/>
          </a:stretch>
        </p:blipFill>
        <p:spPr>
          <a:xfrm>
            <a:off x="5138025" y="1407342"/>
            <a:ext cx="3312900" cy="2684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819150" y="33847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Resultados del Test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31" name="Google Shape;331;p35"/>
          <p:cNvSpPr txBox="1"/>
          <p:nvPr/>
        </p:nvSpPr>
        <p:spPr>
          <a:xfrm>
            <a:off x="919283" y="1042012"/>
            <a:ext cx="304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t>Random Forest</a:t>
            </a:r>
            <a:endParaRPr/>
          </a:p>
        </p:txBody>
      </p:sp>
      <p:sp>
        <p:nvSpPr>
          <p:cNvPr id="332" name="Google Shape;332;p35"/>
          <p:cNvSpPr txBox="1"/>
          <p:nvPr/>
        </p:nvSpPr>
        <p:spPr>
          <a:xfrm>
            <a:off x="5129795" y="1042012"/>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t>XGBoost</a:t>
            </a:r>
            <a:endParaRPr/>
          </a:p>
        </p:txBody>
      </p:sp>
      <p:sp>
        <p:nvSpPr>
          <p:cNvPr id="333" name="Google Shape;333;p35"/>
          <p:cNvSpPr txBox="1"/>
          <p:nvPr/>
        </p:nvSpPr>
        <p:spPr>
          <a:xfrm>
            <a:off x="970500" y="3781550"/>
            <a:ext cx="720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Dado que ambos dan muy buenos resultados tanto en la precisión como en la sensibilidad para las tres clases, hemos concluido que XGBoost es el mejor modelo de ML pero nos hemos decantado por la red neuronal porque es un poco mejor.</a:t>
            </a:r>
            <a:endParaRPr/>
          </a:p>
          <a:p>
            <a:pPr indent="0" lvl="0" marL="0" rtl="0" algn="l">
              <a:spcBef>
                <a:spcPts val="0"/>
              </a:spcBef>
              <a:spcAft>
                <a:spcPts val="0"/>
              </a:spcAft>
              <a:buNone/>
            </a:pPr>
            <a:r>
              <a:t/>
            </a:r>
            <a:endParaRPr/>
          </a:p>
        </p:txBody>
      </p:sp>
      <p:pic>
        <p:nvPicPr>
          <p:cNvPr id="334" name="Google Shape;334;p35"/>
          <p:cNvPicPr preferRelativeResize="0"/>
          <p:nvPr/>
        </p:nvPicPr>
        <p:blipFill>
          <a:blip r:embed="rId3">
            <a:alphaModFix/>
          </a:blip>
          <a:stretch>
            <a:fillRect/>
          </a:stretch>
        </p:blipFill>
        <p:spPr>
          <a:xfrm>
            <a:off x="1097683" y="1512512"/>
            <a:ext cx="2932739" cy="2131776"/>
          </a:xfrm>
          <a:prstGeom prst="rect">
            <a:avLst/>
          </a:prstGeom>
          <a:noFill/>
          <a:ln>
            <a:noFill/>
          </a:ln>
        </p:spPr>
      </p:pic>
      <p:pic>
        <p:nvPicPr>
          <p:cNvPr id="335" name="Google Shape;335;p35"/>
          <p:cNvPicPr preferRelativeResize="0"/>
          <p:nvPr/>
        </p:nvPicPr>
        <p:blipFill>
          <a:blip r:embed="rId4">
            <a:alphaModFix/>
          </a:blip>
          <a:stretch>
            <a:fillRect/>
          </a:stretch>
        </p:blipFill>
        <p:spPr>
          <a:xfrm>
            <a:off x="5403996" y="1529037"/>
            <a:ext cx="2820721" cy="2052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819150" y="581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Parámetros usados de XGBoost</a:t>
            </a:r>
            <a:endParaRPr/>
          </a:p>
        </p:txBody>
      </p:sp>
      <p:sp>
        <p:nvSpPr>
          <p:cNvPr id="341" name="Google Shape;341;p36"/>
          <p:cNvSpPr txBox="1"/>
          <p:nvPr>
            <p:ph idx="1" type="body"/>
          </p:nvPr>
        </p:nvSpPr>
        <p:spPr>
          <a:xfrm>
            <a:off x="819150" y="1535800"/>
            <a:ext cx="3668700" cy="2593200"/>
          </a:xfrm>
          <a:prstGeom prst="rect">
            <a:avLst/>
          </a:prstGeom>
        </p:spPr>
        <p:txBody>
          <a:bodyPr anchorCtr="0" anchor="t" bIns="91425" lIns="91425" spcFirstLastPara="1" rIns="91425" wrap="square" tIns="91425">
            <a:normAutofit fontScale="25000" lnSpcReduction="20000"/>
          </a:bodyPr>
          <a:lstStyle/>
          <a:p>
            <a:pPr indent="-311943" lvl="0" marL="457200" rtl="0" algn="l">
              <a:spcBef>
                <a:spcPts val="0"/>
              </a:spcBef>
              <a:spcAft>
                <a:spcPts val="0"/>
              </a:spcAft>
              <a:buSzPct val="100000"/>
              <a:buChar char="●"/>
            </a:pPr>
            <a:r>
              <a:rPr b="1" lang="es" sz="5250"/>
              <a:t>n_estimators</a:t>
            </a:r>
            <a:r>
              <a:rPr lang="es" sz="5250"/>
              <a:t>: la cantidad de árboles que se crearán en el modelo.</a:t>
            </a:r>
            <a:endParaRPr sz="5250"/>
          </a:p>
          <a:p>
            <a:pPr indent="-311943" lvl="0" marL="457200" rtl="0" algn="l">
              <a:spcBef>
                <a:spcPts val="0"/>
              </a:spcBef>
              <a:spcAft>
                <a:spcPts val="0"/>
              </a:spcAft>
              <a:buSzPct val="100000"/>
              <a:buChar char="●"/>
            </a:pPr>
            <a:r>
              <a:rPr b="1" lang="es" sz="5250"/>
              <a:t>random_state</a:t>
            </a:r>
            <a:endParaRPr sz="5250"/>
          </a:p>
          <a:p>
            <a:pPr indent="-311943" lvl="0" marL="457200" rtl="0" algn="l">
              <a:spcBef>
                <a:spcPts val="0"/>
              </a:spcBef>
              <a:spcAft>
                <a:spcPts val="0"/>
              </a:spcAft>
              <a:buSzPct val="100000"/>
              <a:buChar char="●"/>
            </a:pPr>
            <a:r>
              <a:rPr b="1" lang="es" sz="5250"/>
              <a:t>learning_rate </a:t>
            </a:r>
            <a:r>
              <a:rPr lang="es" sz="5250"/>
              <a:t>controla la contribución de cada árbol en el modelo final. </a:t>
            </a:r>
            <a:endParaRPr sz="5250"/>
          </a:p>
          <a:p>
            <a:pPr indent="-311943" lvl="0" marL="457200" rtl="0" algn="l">
              <a:spcBef>
                <a:spcPts val="0"/>
              </a:spcBef>
              <a:spcAft>
                <a:spcPts val="0"/>
              </a:spcAft>
              <a:buSzPct val="100000"/>
              <a:buChar char="●"/>
            </a:pPr>
            <a:r>
              <a:rPr b="1" lang="es" sz="5250"/>
              <a:t>colsample_bytree</a:t>
            </a:r>
            <a:r>
              <a:rPr lang="es" sz="5250"/>
              <a:t>: es el porcentaje de características que escogerá aleatoriamente de cada árbol</a:t>
            </a:r>
            <a:endParaRPr sz="5250"/>
          </a:p>
          <a:p>
            <a:pPr indent="-311943" lvl="0" marL="457200" rtl="0" algn="l">
              <a:spcBef>
                <a:spcPts val="0"/>
              </a:spcBef>
              <a:spcAft>
                <a:spcPts val="0"/>
              </a:spcAft>
              <a:buSzPct val="100000"/>
              <a:buChar char="●"/>
            </a:pPr>
            <a:r>
              <a:rPr b="1" lang="es" sz="5250"/>
              <a:t>booster </a:t>
            </a:r>
            <a:r>
              <a:rPr lang="es" sz="5250"/>
              <a:t>: Este parámetro especifica el tipo de reforzador que se utilizará en el modelo. </a:t>
            </a:r>
            <a:endParaRPr sz="52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42" name="Google Shape;342;p36"/>
          <p:cNvPicPr preferRelativeResize="0"/>
          <p:nvPr/>
        </p:nvPicPr>
        <p:blipFill>
          <a:blip r:embed="rId3">
            <a:alphaModFix/>
          </a:blip>
          <a:stretch>
            <a:fillRect/>
          </a:stretch>
        </p:blipFill>
        <p:spPr>
          <a:xfrm>
            <a:off x="1173500" y="4234150"/>
            <a:ext cx="6921552" cy="397700"/>
          </a:xfrm>
          <a:prstGeom prst="rect">
            <a:avLst/>
          </a:prstGeom>
          <a:noFill/>
          <a:ln>
            <a:noFill/>
          </a:ln>
        </p:spPr>
      </p:pic>
      <p:pic>
        <p:nvPicPr>
          <p:cNvPr id="343" name="Google Shape;343;p36"/>
          <p:cNvPicPr preferRelativeResize="0"/>
          <p:nvPr/>
        </p:nvPicPr>
        <p:blipFill>
          <a:blip r:embed="rId4">
            <a:alphaModFix/>
          </a:blip>
          <a:stretch>
            <a:fillRect/>
          </a:stretch>
        </p:blipFill>
        <p:spPr>
          <a:xfrm>
            <a:off x="5115699" y="1433412"/>
            <a:ext cx="3590326" cy="2276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7"/>
          <p:cNvSpPr txBox="1"/>
          <p:nvPr>
            <p:ph type="title"/>
          </p:nvPr>
        </p:nvSpPr>
        <p:spPr>
          <a:xfrm>
            <a:off x="476225" y="539775"/>
            <a:ext cx="7476300" cy="8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Red Neuronal</a:t>
            </a:r>
            <a:endParaRPr sz="4700">
              <a:latin typeface="Century Gothic"/>
              <a:ea typeface="Century Gothic"/>
              <a:cs typeface="Century Gothic"/>
              <a:sym typeface="Century Gothic"/>
            </a:endParaRPr>
          </a:p>
        </p:txBody>
      </p:sp>
      <p:sp>
        <p:nvSpPr>
          <p:cNvPr id="349" name="Google Shape;349;p37"/>
          <p:cNvSpPr txBox="1"/>
          <p:nvPr/>
        </p:nvSpPr>
        <p:spPr>
          <a:xfrm>
            <a:off x="782075" y="1204550"/>
            <a:ext cx="7328100" cy="1739400"/>
          </a:xfrm>
          <a:prstGeom prst="rect">
            <a:avLst/>
          </a:prstGeom>
          <a:noFill/>
          <a:ln>
            <a:noFill/>
          </a:ln>
        </p:spPr>
        <p:txBody>
          <a:bodyPr anchorCtr="0" anchor="t" bIns="91425" lIns="91425" spcFirstLastPara="1" rIns="91425" wrap="square" tIns="91425">
            <a:spAutoFit/>
          </a:bodyPr>
          <a:lstStyle/>
          <a:p>
            <a:pPr indent="-311150" lvl="0" marL="457200" rtl="0" algn="l">
              <a:lnSpc>
                <a:spcPct val="100000"/>
              </a:lnSpc>
              <a:spcBef>
                <a:spcPts val="200"/>
              </a:spcBef>
              <a:spcAft>
                <a:spcPts val="0"/>
              </a:spcAft>
              <a:buSzPts val="1300"/>
              <a:buFont typeface="Century Gothic"/>
              <a:buChar char="●"/>
            </a:pPr>
            <a:r>
              <a:rPr b="1" lang="es" sz="1300">
                <a:highlight>
                  <a:srgbClr val="FFFFFF"/>
                </a:highlight>
                <a:latin typeface="Century Gothic"/>
                <a:ea typeface="Century Gothic"/>
                <a:cs typeface="Century Gothic"/>
                <a:sym typeface="Century Gothic"/>
              </a:rPr>
              <a:t>input </a:t>
            </a:r>
            <a:r>
              <a:rPr b="1" lang="es" sz="1300">
                <a:highlight>
                  <a:srgbClr val="FFFFFF"/>
                </a:highlight>
                <a:latin typeface="Century Gothic"/>
                <a:ea typeface="Century Gothic"/>
                <a:cs typeface="Century Gothic"/>
                <a:sym typeface="Century Gothic"/>
              </a:rPr>
              <a:t>25 columnas </a:t>
            </a:r>
            <a:r>
              <a:rPr lang="es" sz="1300">
                <a:highlight>
                  <a:srgbClr val="FFFFFF"/>
                </a:highlight>
                <a:latin typeface="Century Gothic"/>
                <a:ea typeface="Century Gothic"/>
                <a:cs typeface="Century Gothic"/>
                <a:sym typeface="Century Gothic"/>
              </a:rPr>
              <a:t>(26 - la columna a predecir) </a:t>
            </a:r>
            <a:endParaRPr sz="1300">
              <a:highlight>
                <a:srgbClr val="FFFFFF"/>
              </a:highlight>
              <a:latin typeface="Century Gothic"/>
              <a:ea typeface="Century Gothic"/>
              <a:cs typeface="Century Gothic"/>
              <a:sym typeface="Century Gothic"/>
            </a:endParaRPr>
          </a:p>
          <a:p>
            <a:pPr indent="0" lvl="0" marL="457200" rtl="0" algn="l">
              <a:lnSpc>
                <a:spcPct val="100000"/>
              </a:lnSpc>
              <a:spcBef>
                <a:spcPts val="200"/>
              </a:spcBef>
              <a:spcAft>
                <a:spcPts val="0"/>
              </a:spcAft>
              <a:buNone/>
            </a:pPr>
            <a:r>
              <a:t/>
            </a:r>
            <a:endParaRPr sz="1300">
              <a:highlight>
                <a:srgbClr val="FFFFFF"/>
              </a:highlight>
              <a:latin typeface="Century Gothic"/>
              <a:ea typeface="Century Gothic"/>
              <a:cs typeface="Century Gothic"/>
              <a:sym typeface="Century Gothic"/>
            </a:endParaRPr>
          </a:p>
          <a:p>
            <a:pPr indent="-311150" lvl="0" marL="457200" rtl="0" algn="l">
              <a:lnSpc>
                <a:spcPct val="100000"/>
              </a:lnSpc>
              <a:spcBef>
                <a:spcPts val="200"/>
              </a:spcBef>
              <a:spcAft>
                <a:spcPts val="0"/>
              </a:spcAft>
              <a:buSzPts val="1300"/>
              <a:buFont typeface="Century Gothic"/>
              <a:buChar char="●"/>
            </a:pPr>
            <a:r>
              <a:rPr b="1" lang="es" sz="1300">
                <a:highlight>
                  <a:srgbClr val="FFFFFF"/>
                </a:highlight>
                <a:latin typeface="Century Gothic"/>
                <a:ea typeface="Century Gothic"/>
                <a:cs typeface="Century Gothic"/>
                <a:sym typeface="Century Gothic"/>
              </a:rPr>
              <a:t>64</a:t>
            </a:r>
            <a:r>
              <a:rPr b="1" lang="es" sz="1300">
                <a:highlight>
                  <a:srgbClr val="FFFFFF"/>
                </a:highlight>
                <a:latin typeface="Century Gothic"/>
                <a:ea typeface="Century Gothic"/>
                <a:cs typeface="Century Gothic"/>
                <a:sym typeface="Century Gothic"/>
              </a:rPr>
              <a:t>  capa oculta</a:t>
            </a:r>
            <a:r>
              <a:rPr lang="es" sz="1300">
                <a:highlight>
                  <a:srgbClr val="FFFFFF"/>
                </a:highlight>
                <a:latin typeface="Century Gothic"/>
                <a:ea typeface="Century Gothic"/>
                <a:cs typeface="Century Gothic"/>
                <a:sym typeface="Century Gothic"/>
              </a:rPr>
              <a:t> </a:t>
            </a:r>
            <a:endParaRPr sz="1300">
              <a:highlight>
                <a:srgbClr val="FFFFFF"/>
              </a:highlight>
              <a:latin typeface="Century Gothic"/>
              <a:ea typeface="Century Gothic"/>
              <a:cs typeface="Century Gothic"/>
              <a:sym typeface="Century Gothic"/>
            </a:endParaRPr>
          </a:p>
          <a:p>
            <a:pPr indent="0" lvl="0" marL="457200" rtl="0" algn="l">
              <a:lnSpc>
                <a:spcPct val="100000"/>
              </a:lnSpc>
              <a:spcBef>
                <a:spcPts val="200"/>
              </a:spcBef>
              <a:spcAft>
                <a:spcPts val="0"/>
              </a:spcAft>
              <a:buNone/>
            </a:pPr>
            <a:r>
              <a:t/>
            </a:r>
            <a:endParaRPr sz="1300">
              <a:highlight>
                <a:srgbClr val="FFFFFF"/>
              </a:highlight>
              <a:latin typeface="Century Gothic"/>
              <a:ea typeface="Century Gothic"/>
              <a:cs typeface="Century Gothic"/>
              <a:sym typeface="Century Gothic"/>
            </a:endParaRPr>
          </a:p>
          <a:p>
            <a:pPr indent="-311150" lvl="0" marL="457200" rtl="0" algn="l">
              <a:lnSpc>
                <a:spcPct val="100000"/>
              </a:lnSpc>
              <a:spcBef>
                <a:spcPts val="200"/>
              </a:spcBef>
              <a:spcAft>
                <a:spcPts val="0"/>
              </a:spcAft>
              <a:buSzPts val="1300"/>
              <a:buFont typeface="Century Gothic"/>
              <a:buChar char="●"/>
            </a:pPr>
            <a:r>
              <a:rPr lang="es" sz="1300">
                <a:highlight>
                  <a:srgbClr val="FFFFFF"/>
                </a:highlight>
                <a:latin typeface="Century Gothic"/>
                <a:ea typeface="Century Gothic"/>
                <a:cs typeface="Century Gothic"/>
                <a:sym typeface="Century Gothic"/>
              </a:rPr>
              <a:t>Función de </a:t>
            </a:r>
            <a:r>
              <a:rPr b="1" lang="es" sz="1300">
                <a:highlight>
                  <a:srgbClr val="FFFFFF"/>
                </a:highlight>
                <a:latin typeface="Century Gothic"/>
                <a:ea typeface="Century Gothic"/>
                <a:cs typeface="Century Gothic"/>
                <a:sym typeface="Century Gothic"/>
              </a:rPr>
              <a:t>activación RELU </a:t>
            </a:r>
            <a:r>
              <a:rPr lang="es" sz="1300">
                <a:highlight>
                  <a:srgbClr val="FFFFFF"/>
                </a:highlight>
                <a:latin typeface="Century Gothic"/>
                <a:ea typeface="Century Gothic"/>
                <a:cs typeface="Century Gothic"/>
                <a:sym typeface="Century Gothic"/>
              </a:rPr>
              <a:t>(Rectified Linear Unit) </a:t>
            </a:r>
            <a:r>
              <a:rPr b="1" lang="es" sz="1300">
                <a:highlight>
                  <a:srgbClr val="FFFFFF"/>
                </a:highlight>
                <a:latin typeface="Century Gothic"/>
                <a:ea typeface="Century Gothic"/>
                <a:cs typeface="Century Gothic"/>
                <a:sym typeface="Century Gothic"/>
              </a:rPr>
              <a:t>no linealidad</a:t>
            </a:r>
            <a:endParaRPr b="1" sz="1300">
              <a:highlight>
                <a:srgbClr val="FFFFFF"/>
              </a:highlight>
              <a:latin typeface="Century Gothic"/>
              <a:ea typeface="Century Gothic"/>
              <a:cs typeface="Century Gothic"/>
              <a:sym typeface="Century Gothic"/>
            </a:endParaRPr>
          </a:p>
          <a:p>
            <a:pPr indent="0" lvl="0" marL="457200" rtl="0" algn="l">
              <a:lnSpc>
                <a:spcPct val="100000"/>
              </a:lnSpc>
              <a:spcBef>
                <a:spcPts val="200"/>
              </a:spcBef>
              <a:spcAft>
                <a:spcPts val="0"/>
              </a:spcAft>
              <a:buNone/>
            </a:pPr>
            <a:r>
              <a:t/>
            </a:r>
            <a:endParaRPr sz="1300">
              <a:highlight>
                <a:srgbClr val="FFFFFF"/>
              </a:highlight>
              <a:latin typeface="Century Gothic"/>
              <a:ea typeface="Century Gothic"/>
              <a:cs typeface="Century Gothic"/>
              <a:sym typeface="Century Gothic"/>
            </a:endParaRPr>
          </a:p>
          <a:p>
            <a:pPr indent="-311150" lvl="0" marL="457200" rtl="0" algn="l">
              <a:lnSpc>
                <a:spcPct val="100000"/>
              </a:lnSpc>
              <a:spcBef>
                <a:spcPts val="200"/>
              </a:spcBef>
              <a:spcAft>
                <a:spcPts val="200"/>
              </a:spcAft>
              <a:buSzPts val="1300"/>
              <a:buFont typeface="Century Gothic"/>
              <a:buChar char="●"/>
            </a:pPr>
            <a:r>
              <a:rPr b="1" lang="es" sz="1300">
                <a:highlight>
                  <a:srgbClr val="FFFFFF"/>
                </a:highlight>
                <a:latin typeface="Century Gothic"/>
                <a:ea typeface="Century Gothic"/>
                <a:cs typeface="Century Gothic"/>
                <a:sym typeface="Century Gothic"/>
              </a:rPr>
              <a:t>3 de salida porque queremos predecir 3 clases</a:t>
            </a:r>
            <a:r>
              <a:rPr lang="es" sz="1300">
                <a:highlight>
                  <a:srgbClr val="FFFFFF"/>
                </a:highlight>
                <a:latin typeface="Century Gothic"/>
                <a:ea typeface="Century Gothic"/>
                <a:cs typeface="Century Gothic"/>
                <a:sym typeface="Century Gothic"/>
              </a:rPr>
              <a:t>.</a:t>
            </a:r>
            <a:endParaRPr sz="1300">
              <a:highlight>
                <a:srgbClr val="FFFFFF"/>
              </a:highlight>
              <a:latin typeface="Century Gothic"/>
              <a:ea typeface="Century Gothic"/>
              <a:cs typeface="Century Gothic"/>
              <a:sym typeface="Century Gothic"/>
            </a:endParaRPr>
          </a:p>
        </p:txBody>
      </p:sp>
      <p:pic>
        <p:nvPicPr>
          <p:cNvPr id="350" name="Google Shape;350;p37"/>
          <p:cNvPicPr preferRelativeResize="0"/>
          <p:nvPr/>
        </p:nvPicPr>
        <p:blipFill>
          <a:blip r:embed="rId3">
            <a:alphaModFix/>
          </a:blip>
          <a:stretch>
            <a:fillRect/>
          </a:stretch>
        </p:blipFill>
        <p:spPr>
          <a:xfrm>
            <a:off x="2226800" y="3077825"/>
            <a:ext cx="4438650" cy="13620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476225" y="539775"/>
            <a:ext cx="7476300" cy="8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Parámetros</a:t>
            </a:r>
            <a:endParaRPr sz="4700">
              <a:latin typeface="Century Gothic"/>
              <a:ea typeface="Century Gothic"/>
              <a:cs typeface="Century Gothic"/>
              <a:sym typeface="Century Gothic"/>
            </a:endParaRPr>
          </a:p>
        </p:txBody>
      </p:sp>
      <p:sp>
        <p:nvSpPr>
          <p:cNvPr id="356" name="Google Shape;356;p38"/>
          <p:cNvSpPr txBox="1"/>
          <p:nvPr/>
        </p:nvSpPr>
        <p:spPr>
          <a:xfrm>
            <a:off x="605975" y="1325600"/>
            <a:ext cx="3324600" cy="3454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SzPts val="1300"/>
              <a:buFont typeface="Century Gothic"/>
              <a:buChar char="●"/>
            </a:pPr>
            <a:r>
              <a:rPr lang="es" sz="1300">
                <a:highlight>
                  <a:srgbClr val="FFFFFF"/>
                </a:highlight>
                <a:latin typeface="Century Gothic"/>
                <a:ea typeface="Century Gothic"/>
                <a:cs typeface="Century Gothic"/>
                <a:sym typeface="Century Gothic"/>
              </a:rPr>
              <a:t>Función de </a:t>
            </a:r>
            <a:r>
              <a:rPr b="1" lang="es" sz="1300">
                <a:highlight>
                  <a:srgbClr val="FFFFFF"/>
                </a:highlight>
                <a:latin typeface="Century Gothic"/>
                <a:ea typeface="Century Gothic"/>
                <a:cs typeface="Century Gothic"/>
                <a:sym typeface="Century Gothic"/>
              </a:rPr>
              <a:t>entropía cruzada </a:t>
            </a:r>
            <a:r>
              <a:rPr lang="es" sz="1300">
                <a:highlight>
                  <a:srgbClr val="FFFFFF"/>
                </a:highlight>
                <a:latin typeface="Century Gothic"/>
                <a:ea typeface="Century Gothic"/>
                <a:cs typeface="Century Gothic"/>
                <a:sym typeface="Century Gothic"/>
              </a:rPr>
              <a:t>que tiene la función softMax implícita de salida </a:t>
            </a:r>
            <a:endParaRPr sz="1300">
              <a:highlight>
                <a:srgbClr val="FFFFFF"/>
              </a:highlight>
              <a:latin typeface="Century Gothic"/>
              <a:ea typeface="Century Gothic"/>
              <a:cs typeface="Century Gothic"/>
              <a:sym typeface="Century Gothic"/>
            </a:endParaRPr>
          </a:p>
          <a:p>
            <a:pPr indent="0" lvl="0" marL="457200" rtl="0" algn="l">
              <a:lnSpc>
                <a:spcPct val="115000"/>
              </a:lnSpc>
              <a:spcBef>
                <a:spcPts val="600"/>
              </a:spcBef>
              <a:spcAft>
                <a:spcPts val="0"/>
              </a:spcAft>
              <a:buNone/>
            </a:pPr>
            <a:r>
              <a:t/>
            </a:r>
            <a:endParaRPr sz="1300">
              <a:highlight>
                <a:srgbClr val="FFFFFF"/>
              </a:highlight>
              <a:latin typeface="Century Gothic"/>
              <a:ea typeface="Century Gothic"/>
              <a:cs typeface="Century Gothic"/>
              <a:sym typeface="Century Gothic"/>
            </a:endParaRPr>
          </a:p>
          <a:p>
            <a:pPr indent="-311150" lvl="0" marL="457200" rtl="0" algn="l">
              <a:lnSpc>
                <a:spcPct val="115000"/>
              </a:lnSpc>
              <a:spcBef>
                <a:spcPts val="600"/>
              </a:spcBef>
              <a:spcAft>
                <a:spcPts val="0"/>
              </a:spcAft>
              <a:buSzPts val="1300"/>
              <a:buFont typeface="Century Gothic"/>
              <a:buChar char="●"/>
            </a:pPr>
            <a:r>
              <a:rPr lang="es" sz="1300">
                <a:highlight>
                  <a:srgbClr val="FFFFFF"/>
                </a:highlight>
                <a:latin typeface="Century Gothic"/>
                <a:ea typeface="Century Gothic"/>
                <a:cs typeface="Century Gothic"/>
                <a:sym typeface="Century Gothic"/>
              </a:rPr>
              <a:t>El optimizador </a:t>
            </a:r>
            <a:r>
              <a:rPr b="1" lang="es" sz="1300">
                <a:highlight>
                  <a:srgbClr val="FFFFFF"/>
                </a:highlight>
                <a:latin typeface="Century Gothic"/>
                <a:ea typeface="Century Gothic"/>
                <a:cs typeface="Century Gothic"/>
                <a:sym typeface="Century Gothic"/>
              </a:rPr>
              <a:t>ADAM</a:t>
            </a:r>
            <a:r>
              <a:rPr lang="es" sz="1300">
                <a:highlight>
                  <a:srgbClr val="FFFFFF"/>
                </a:highlight>
                <a:latin typeface="Century Gothic"/>
                <a:ea typeface="Century Gothic"/>
                <a:cs typeface="Century Gothic"/>
                <a:sym typeface="Century Gothic"/>
              </a:rPr>
              <a:t> porque es el mejor</a:t>
            </a:r>
            <a:endParaRPr sz="1300">
              <a:highlight>
                <a:srgbClr val="FFFFFF"/>
              </a:highlight>
              <a:latin typeface="Century Gothic"/>
              <a:ea typeface="Century Gothic"/>
              <a:cs typeface="Century Gothic"/>
              <a:sym typeface="Century Gothic"/>
            </a:endParaRPr>
          </a:p>
          <a:p>
            <a:pPr indent="0" lvl="0" marL="457200" rtl="0" algn="l">
              <a:lnSpc>
                <a:spcPct val="115000"/>
              </a:lnSpc>
              <a:spcBef>
                <a:spcPts val="600"/>
              </a:spcBef>
              <a:spcAft>
                <a:spcPts val="0"/>
              </a:spcAft>
              <a:buNone/>
            </a:pPr>
            <a:r>
              <a:t/>
            </a:r>
            <a:endParaRPr sz="1300">
              <a:highlight>
                <a:srgbClr val="FFFFFF"/>
              </a:highlight>
              <a:latin typeface="Century Gothic"/>
              <a:ea typeface="Century Gothic"/>
              <a:cs typeface="Century Gothic"/>
              <a:sym typeface="Century Gothic"/>
            </a:endParaRPr>
          </a:p>
          <a:p>
            <a:pPr indent="-311150" lvl="0" marL="457200" rtl="0" algn="l">
              <a:lnSpc>
                <a:spcPct val="115000"/>
              </a:lnSpc>
              <a:spcBef>
                <a:spcPts val="600"/>
              </a:spcBef>
              <a:spcAft>
                <a:spcPts val="0"/>
              </a:spcAft>
              <a:buSzPts val="1300"/>
              <a:buFont typeface="Century Gothic"/>
              <a:buChar char="●"/>
            </a:pPr>
            <a:r>
              <a:rPr lang="es" sz="1300">
                <a:highlight>
                  <a:srgbClr val="FFFFFF"/>
                </a:highlight>
                <a:latin typeface="Century Gothic"/>
                <a:ea typeface="Century Gothic"/>
                <a:cs typeface="Century Gothic"/>
                <a:sym typeface="Century Gothic"/>
              </a:rPr>
              <a:t>Learning rate </a:t>
            </a:r>
            <a:r>
              <a:rPr b="1" lang="es" sz="1300">
                <a:highlight>
                  <a:srgbClr val="FFFFFF"/>
                </a:highlight>
                <a:latin typeface="Century Gothic"/>
                <a:ea typeface="Century Gothic"/>
                <a:cs typeface="Century Gothic"/>
                <a:sym typeface="Century Gothic"/>
              </a:rPr>
              <a:t>usaremos 0.01 </a:t>
            </a:r>
            <a:endParaRPr sz="1300">
              <a:highlight>
                <a:srgbClr val="FFFFFF"/>
              </a:highlight>
              <a:latin typeface="Century Gothic"/>
              <a:ea typeface="Century Gothic"/>
              <a:cs typeface="Century Gothic"/>
              <a:sym typeface="Century Gothic"/>
            </a:endParaRPr>
          </a:p>
          <a:p>
            <a:pPr indent="0" lvl="0" marL="457200" rtl="0" algn="l">
              <a:lnSpc>
                <a:spcPct val="115000"/>
              </a:lnSpc>
              <a:spcBef>
                <a:spcPts val="600"/>
              </a:spcBef>
              <a:spcAft>
                <a:spcPts val="0"/>
              </a:spcAft>
              <a:buNone/>
            </a:pPr>
            <a:r>
              <a:t/>
            </a:r>
            <a:endParaRPr sz="1300">
              <a:highlight>
                <a:srgbClr val="FFFFFF"/>
              </a:highlight>
              <a:latin typeface="Century Gothic"/>
              <a:ea typeface="Century Gothic"/>
              <a:cs typeface="Century Gothic"/>
              <a:sym typeface="Century Gothic"/>
            </a:endParaRPr>
          </a:p>
          <a:p>
            <a:pPr indent="-311150" lvl="0" marL="457200" rtl="0" algn="l">
              <a:lnSpc>
                <a:spcPct val="115000"/>
              </a:lnSpc>
              <a:spcBef>
                <a:spcPts val="600"/>
              </a:spcBef>
              <a:spcAft>
                <a:spcPts val="0"/>
              </a:spcAft>
              <a:buSzPts val="1300"/>
              <a:buFont typeface="Century Gothic"/>
              <a:buChar char="●"/>
            </a:pPr>
            <a:r>
              <a:rPr lang="es" sz="1300">
                <a:highlight>
                  <a:srgbClr val="FFFFFF"/>
                </a:highlight>
                <a:latin typeface="Century Gothic"/>
                <a:ea typeface="Century Gothic"/>
                <a:cs typeface="Century Gothic"/>
                <a:sym typeface="Century Gothic"/>
              </a:rPr>
              <a:t>Umbrales</a:t>
            </a:r>
            <a:r>
              <a:rPr b="1" lang="es" sz="1300">
                <a:highlight>
                  <a:srgbClr val="FFFFFF"/>
                </a:highlight>
                <a:latin typeface="Century Gothic"/>
                <a:ea typeface="Century Gothic"/>
                <a:cs typeface="Century Gothic"/>
                <a:sym typeface="Century Gothic"/>
              </a:rPr>
              <a:t> loss sea 0.5 y accuraccy sea 90%.</a:t>
            </a:r>
            <a:endParaRPr b="1" sz="1100">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sz="1300">
              <a:highlight>
                <a:srgbClr val="FFFFFF"/>
              </a:highlight>
              <a:latin typeface="Century Gothic"/>
              <a:ea typeface="Century Gothic"/>
              <a:cs typeface="Century Gothic"/>
              <a:sym typeface="Century Gothic"/>
            </a:endParaRPr>
          </a:p>
        </p:txBody>
      </p:sp>
      <p:pic>
        <p:nvPicPr>
          <p:cNvPr id="357" name="Google Shape;357;p38"/>
          <p:cNvPicPr preferRelativeResize="0"/>
          <p:nvPr/>
        </p:nvPicPr>
        <p:blipFill>
          <a:blip r:embed="rId3">
            <a:alphaModFix/>
          </a:blip>
          <a:stretch>
            <a:fillRect/>
          </a:stretch>
        </p:blipFill>
        <p:spPr>
          <a:xfrm>
            <a:off x="3773025" y="1371375"/>
            <a:ext cx="4801550" cy="2534163"/>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9"/>
          <p:cNvSpPr txBox="1"/>
          <p:nvPr>
            <p:ph type="title"/>
          </p:nvPr>
        </p:nvSpPr>
        <p:spPr>
          <a:xfrm>
            <a:off x="476225" y="539775"/>
            <a:ext cx="7476300" cy="8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Resultados en el Training</a:t>
            </a:r>
            <a:endParaRPr sz="4700">
              <a:latin typeface="Century Gothic"/>
              <a:ea typeface="Century Gothic"/>
              <a:cs typeface="Century Gothic"/>
              <a:sym typeface="Century Gothic"/>
            </a:endParaRPr>
          </a:p>
        </p:txBody>
      </p:sp>
      <p:pic>
        <p:nvPicPr>
          <p:cNvPr id="363" name="Google Shape;363;p39"/>
          <p:cNvPicPr preferRelativeResize="0"/>
          <p:nvPr/>
        </p:nvPicPr>
        <p:blipFill>
          <a:blip r:embed="rId3">
            <a:alphaModFix/>
          </a:blip>
          <a:stretch>
            <a:fillRect/>
          </a:stretch>
        </p:blipFill>
        <p:spPr>
          <a:xfrm>
            <a:off x="764000" y="1573675"/>
            <a:ext cx="7616004" cy="2700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0"/>
          <p:cNvSpPr txBox="1"/>
          <p:nvPr>
            <p:ph type="title"/>
          </p:nvPr>
        </p:nvSpPr>
        <p:spPr>
          <a:xfrm>
            <a:off x="476225" y="539775"/>
            <a:ext cx="7476300" cy="8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Resultados en el Testing</a:t>
            </a:r>
            <a:endParaRPr sz="4700">
              <a:latin typeface="Century Gothic"/>
              <a:ea typeface="Century Gothic"/>
              <a:cs typeface="Century Gothic"/>
              <a:sym typeface="Century Gothic"/>
            </a:endParaRPr>
          </a:p>
        </p:txBody>
      </p:sp>
      <p:pic>
        <p:nvPicPr>
          <p:cNvPr id="369" name="Google Shape;369;p40"/>
          <p:cNvPicPr preferRelativeResize="0"/>
          <p:nvPr/>
        </p:nvPicPr>
        <p:blipFill>
          <a:blip r:embed="rId3">
            <a:alphaModFix/>
          </a:blip>
          <a:stretch>
            <a:fillRect/>
          </a:stretch>
        </p:blipFill>
        <p:spPr>
          <a:xfrm>
            <a:off x="4851075" y="1371375"/>
            <a:ext cx="3398075" cy="3335275"/>
          </a:xfrm>
          <a:prstGeom prst="rect">
            <a:avLst/>
          </a:prstGeom>
          <a:noFill/>
          <a:ln>
            <a:noFill/>
          </a:ln>
          <a:effectLst>
            <a:outerShdw blurRad="57150" rotWithShape="0" algn="bl" dir="5400000" dist="19050">
              <a:srgbClr val="000000">
                <a:alpha val="50000"/>
              </a:srgbClr>
            </a:outerShdw>
          </a:effectLst>
        </p:spPr>
      </p:pic>
      <p:pic>
        <p:nvPicPr>
          <p:cNvPr id="370" name="Google Shape;370;p40"/>
          <p:cNvPicPr preferRelativeResize="0"/>
          <p:nvPr/>
        </p:nvPicPr>
        <p:blipFill>
          <a:blip r:embed="rId4">
            <a:alphaModFix/>
          </a:blip>
          <a:stretch>
            <a:fillRect/>
          </a:stretch>
        </p:blipFill>
        <p:spPr>
          <a:xfrm>
            <a:off x="1079150" y="2419350"/>
            <a:ext cx="2486025" cy="304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1"/>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MLFlow</a:t>
            </a:r>
            <a:endParaRPr>
              <a:latin typeface="Century Gothic"/>
              <a:ea typeface="Century Gothic"/>
              <a:cs typeface="Century Gothic"/>
              <a:sym typeface="Century Gothic"/>
            </a:endParaRPr>
          </a:p>
        </p:txBody>
      </p:sp>
      <p:sp>
        <p:nvSpPr>
          <p:cNvPr id="376" name="Google Shape;376;p41"/>
          <p:cNvSpPr/>
          <p:nvPr/>
        </p:nvSpPr>
        <p:spPr>
          <a:xfrm>
            <a:off x="2862150" y="1439488"/>
            <a:ext cx="3419700" cy="8433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Gestión de ciclo de vida de proyectos de ML</a:t>
            </a:r>
            <a:endParaRPr/>
          </a:p>
        </p:txBody>
      </p:sp>
      <p:cxnSp>
        <p:nvCxnSpPr>
          <p:cNvPr id="377" name="Google Shape;377;p41"/>
          <p:cNvCxnSpPr>
            <a:stCxn id="376" idx="2"/>
            <a:endCxn id="378" idx="0"/>
          </p:cNvCxnSpPr>
          <p:nvPr/>
        </p:nvCxnSpPr>
        <p:spPr>
          <a:xfrm flipH="1">
            <a:off x="1941300" y="2282788"/>
            <a:ext cx="2630700" cy="809700"/>
          </a:xfrm>
          <a:prstGeom prst="straightConnector1">
            <a:avLst/>
          </a:prstGeom>
          <a:noFill/>
          <a:ln cap="flat" cmpd="sng" w="9525">
            <a:solidFill>
              <a:schemeClr val="dk2"/>
            </a:solidFill>
            <a:prstDash val="solid"/>
            <a:round/>
            <a:headEnd len="med" w="med" type="none"/>
            <a:tailEnd len="med" w="med" type="triangle"/>
          </a:ln>
        </p:spPr>
      </p:cxnSp>
      <p:sp>
        <p:nvSpPr>
          <p:cNvPr id="378" name="Google Shape;378;p41"/>
          <p:cNvSpPr/>
          <p:nvPr/>
        </p:nvSpPr>
        <p:spPr>
          <a:xfrm>
            <a:off x="740100" y="3092613"/>
            <a:ext cx="2402400" cy="6114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Seguimiento de experimentos, métricas y parámetros</a:t>
            </a:r>
            <a:endParaRPr/>
          </a:p>
        </p:txBody>
      </p:sp>
      <p:sp>
        <p:nvSpPr>
          <p:cNvPr id="379" name="Google Shape;379;p41"/>
          <p:cNvSpPr/>
          <p:nvPr/>
        </p:nvSpPr>
        <p:spPr>
          <a:xfrm>
            <a:off x="3370800" y="3092613"/>
            <a:ext cx="2402400" cy="6114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Gestión y despliegue de modelos</a:t>
            </a:r>
            <a:endParaRPr/>
          </a:p>
        </p:txBody>
      </p:sp>
      <p:sp>
        <p:nvSpPr>
          <p:cNvPr id="380" name="Google Shape;380;p41"/>
          <p:cNvSpPr/>
          <p:nvPr/>
        </p:nvSpPr>
        <p:spPr>
          <a:xfrm>
            <a:off x="6001500" y="3092613"/>
            <a:ext cx="2402400" cy="6114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Reproducibilidad, colaboración y control</a:t>
            </a:r>
            <a:endParaRPr/>
          </a:p>
        </p:txBody>
      </p:sp>
      <p:cxnSp>
        <p:nvCxnSpPr>
          <p:cNvPr id="381" name="Google Shape;381;p41"/>
          <p:cNvCxnSpPr>
            <a:stCxn id="376" idx="2"/>
            <a:endCxn id="379" idx="0"/>
          </p:cNvCxnSpPr>
          <p:nvPr/>
        </p:nvCxnSpPr>
        <p:spPr>
          <a:xfrm>
            <a:off x="4572000" y="2282788"/>
            <a:ext cx="0" cy="80970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41"/>
          <p:cNvCxnSpPr>
            <a:stCxn id="376" idx="2"/>
            <a:endCxn id="380" idx="0"/>
          </p:cNvCxnSpPr>
          <p:nvPr/>
        </p:nvCxnSpPr>
        <p:spPr>
          <a:xfrm>
            <a:off x="4572000" y="2282788"/>
            <a:ext cx="2630700" cy="809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539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Century Gothic"/>
                <a:ea typeface="Century Gothic"/>
                <a:cs typeface="Century Gothic"/>
                <a:sym typeface="Century Gothic"/>
              </a:rPr>
              <a:t>Caso de uso</a:t>
            </a:r>
            <a:endParaRPr>
              <a:latin typeface="Century Gothic"/>
              <a:ea typeface="Century Gothic"/>
              <a:cs typeface="Century Gothic"/>
              <a:sym typeface="Century Gothic"/>
            </a:endParaRPr>
          </a:p>
        </p:txBody>
      </p:sp>
      <p:sp>
        <p:nvSpPr>
          <p:cNvPr id="143" name="Google Shape;143;p15"/>
          <p:cNvSpPr txBox="1"/>
          <p:nvPr>
            <p:ph idx="1" type="body"/>
          </p:nvPr>
        </p:nvSpPr>
        <p:spPr>
          <a:xfrm>
            <a:off x="1218450" y="1494375"/>
            <a:ext cx="6707100" cy="1098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s" sz="1500">
                <a:latin typeface="Century Gothic"/>
                <a:ea typeface="Century Gothic"/>
                <a:cs typeface="Century Gothic"/>
                <a:sym typeface="Century Gothic"/>
              </a:rPr>
              <a:t>Ajustar los parámetros y dar </a:t>
            </a:r>
            <a:r>
              <a:rPr b="1" lang="es" sz="1500">
                <a:latin typeface="Century Gothic"/>
                <a:ea typeface="Century Gothic"/>
                <a:cs typeface="Century Gothic"/>
                <a:sym typeface="Century Gothic"/>
              </a:rPr>
              <a:t>recomendaciones más fidedignas a los usuarios</a:t>
            </a:r>
            <a:endParaRPr b="1" sz="1500">
              <a:latin typeface="Century Gothic"/>
              <a:ea typeface="Century Gothic"/>
              <a:cs typeface="Century Gothic"/>
              <a:sym typeface="Century Gothic"/>
            </a:endParaRPr>
          </a:p>
        </p:txBody>
      </p:sp>
      <p:pic>
        <p:nvPicPr>
          <p:cNvPr id="144" name="Google Shape;144;p15"/>
          <p:cNvPicPr preferRelativeResize="0"/>
          <p:nvPr/>
        </p:nvPicPr>
        <p:blipFill>
          <a:blip r:embed="rId3">
            <a:alphaModFix/>
          </a:blip>
          <a:stretch>
            <a:fillRect/>
          </a:stretch>
        </p:blipFill>
        <p:spPr>
          <a:xfrm>
            <a:off x="2777950" y="2462519"/>
            <a:ext cx="3588100" cy="197863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833850" y="1820275"/>
            <a:ext cx="7476300" cy="180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a:latin typeface="Century Gothic"/>
                <a:ea typeface="Century Gothic"/>
                <a:cs typeface="Century Gothic"/>
                <a:sym typeface="Century Gothic"/>
              </a:rPr>
              <a:t>Dudas </a:t>
            </a:r>
            <a:endParaRPr>
              <a:latin typeface="Century Gothic"/>
              <a:ea typeface="Century Gothic"/>
              <a:cs typeface="Century Gothic"/>
              <a:sym typeface="Century Gothic"/>
            </a:endParaRPr>
          </a:p>
          <a:p>
            <a:pPr indent="0" lvl="0" marL="0" rtl="0" algn="ctr">
              <a:lnSpc>
                <a:spcPct val="115000"/>
              </a:lnSpc>
              <a:spcBef>
                <a:spcPts val="0"/>
              </a:spcBef>
              <a:spcAft>
                <a:spcPts val="0"/>
              </a:spcAft>
              <a:buNone/>
            </a:pPr>
            <a:r>
              <a:rPr lang="es">
                <a:latin typeface="Century Gothic"/>
                <a:ea typeface="Century Gothic"/>
                <a:cs typeface="Century Gothic"/>
                <a:sym typeface="Century Gothic"/>
              </a:rPr>
              <a:t>y </a:t>
            </a:r>
            <a:endParaRPr>
              <a:latin typeface="Century Gothic"/>
              <a:ea typeface="Century Gothic"/>
              <a:cs typeface="Century Gothic"/>
              <a:sym typeface="Century Gothic"/>
            </a:endParaRPr>
          </a:p>
          <a:p>
            <a:pPr indent="0" lvl="0" marL="0" rtl="0" algn="ctr">
              <a:lnSpc>
                <a:spcPct val="115000"/>
              </a:lnSpc>
              <a:spcBef>
                <a:spcPts val="0"/>
              </a:spcBef>
              <a:spcAft>
                <a:spcPts val="0"/>
              </a:spcAft>
              <a:buNone/>
            </a:pPr>
            <a:r>
              <a:rPr lang="es">
                <a:latin typeface="Century Gothic"/>
                <a:ea typeface="Century Gothic"/>
                <a:cs typeface="Century Gothic"/>
                <a:sym typeface="Century Gothic"/>
              </a:rPr>
              <a:t>preguntas</a:t>
            </a:r>
            <a:endParaRPr>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Big Data</a:t>
            </a:r>
            <a:endParaRPr sz="4700">
              <a:latin typeface="Century Gothic"/>
              <a:ea typeface="Century Gothic"/>
              <a:cs typeface="Century Gothic"/>
              <a:sym typeface="Century Gothic"/>
            </a:endParaRPr>
          </a:p>
        </p:txBody>
      </p:sp>
      <p:pic>
        <p:nvPicPr>
          <p:cNvPr id="150" name="Google Shape;150;p16"/>
          <p:cNvPicPr preferRelativeResize="0"/>
          <p:nvPr/>
        </p:nvPicPr>
        <p:blipFill>
          <a:blip r:embed="rId3">
            <a:alphaModFix/>
          </a:blip>
          <a:stretch>
            <a:fillRect/>
          </a:stretch>
        </p:blipFill>
        <p:spPr>
          <a:xfrm>
            <a:off x="677925" y="2085925"/>
            <a:ext cx="2901399" cy="2385375"/>
          </a:xfrm>
          <a:prstGeom prst="rect">
            <a:avLst/>
          </a:prstGeom>
          <a:noFill/>
          <a:ln>
            <a:noFill/>
          </a:ln>
        </p:spPr>
      </p:pic>
      <p:pic>
        <p:nvPicPr>
          <p:cNvPr id="151" name="Google Shape;151;p16"/>
          <p:cNvPicPr preferRelativeResize="0"/>
          <p:nvPr/>
        </p:nvPicPr>
        <p:blipFill>
          <a:blip r:embed="rId4">
            <a:alphaModFix/>
          </a:blip>
          <a:stretch>
            <a:fillRect/>
          </a:stretch>
        </p:blipFill>
        <p:spPr>
          <a:xfrm>
            <a:off x="3238687" y="1223675"/>
            <a:ext cx="2666624" cy="1499974"/>
          </a:xfrm>
          <a:prstGeom prst="rect">
            <a:avLst/>
          </a:prstGeom>
          <a:noFill/>
          <a:ln>
            <a:noFill/>
          </a:ln>
        </p:spPr>
      </p:pic>
      <p:pic>
        <p:nvPicPr>
          <p:cNvPr id="152" name="Google Shape;152;p16"/>
          <p:cNvPicPr preferRelativeResize="0"/>
          <p:nvPr/>
        </p:nvPicPr>
        <p:blipFill>
          <a:blip r:embed="rId5">
            <a:alphaModFix/>
          </a:blip>
          <a:stretch>
            <a:fillRect/>
          </a:stretch>
        </p:blipFill>
        <p:spPr>
          <a:xfrm>
            <a:off x="5466125" y="2593562"/>
            <a:ext cx="3134045" cy="174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Modelo de datos</a:t>
            </a:r>
            <a:endParaRPr sz="4700">
              <a:latin typeface="Century Gothic"/>
              <a:ea typeface="Century Gothic"/>
              <a:cs typeface="Century Gothic"/>
              <a:sym typeface="Century Gothic"/>
            </a:endParaRPr>
          </a:p>
        </p:txBody>
      </p:sp>
      <p:sp>
        <p:nvSpPr>
          <p:cNvPr id="158" name="Google Shape;158;p17"/>
          <p:cNvSpPr txBox="1"/>
          <p:nvPr/>
        </p:nvSpPr>
        <p:spPr>
          <a:xfrm>
            <a:off x="5894625" y="1483700"/>
            <a:ext cx="2757000" cy="354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SzPts val="1100"/>
              <a:buFont typeface="Roboto"/>
              <a:buChar char="●"/>
            </a:pPr>
            <a:r>
              <a:rPr lang="es" sz="1100">
                <a:highlight>
                  <a:srgbClr val="FFFFFF"/>
                </a:highlight>
                <a:latin typeface="Roboto"/>
                <a:ea typeface="Roboto"/>
                <a:cs typeface="Roboto"/>
                <a:sym typeface="Roboto"/>
              </a:rPr>
              <a:t>Generación de informes y análisis</a:t>
            </a:r>
            <a:endParaRPr sz="1100">
              <a:highlight>
                <a:srgbClr val="FFFFFF"/>
              </a:highlight>
              <a:latin typeface="Roboto"/>
              <a:ea typeface="Roboto"/>
              <a:cs typeface="Roboto"/>
              <a:sym typeface="Roboto"/>
            </a:endParaRPr>
          </a:p>
        </p:txBody>
      </p:sp>
      <p:pic>
        <p:nvPicPr>
          <p:cNvPr id="159" name="Google Shape;159;p17"/>
          <p:cNvPicPr preferRelativeResize="0"/>
          <p:nvPr/>
        </p:nvPicPr>
        <p:blipFill>
          <a:blip r:embed="rId3">
            <a:alphaModFix/>
          </a:blip>
          <a:stretch>
            <a:fillRect/>
          </a:stretch>
        </p:blipFill>
        <p:spPr>
          <a:xfrm>
            <a:off x="677937" y="1164462"/>
            <a:ext cx="5216676" cy="3075624"/>
          </a:xfrm>
          <a:prstGeom prst="rect">
            <a:avLst/>
          </a:prstGeom>
          <a:noFill/>
          <a:ln>
            <a:noFill/>
          </a:ln>
        </p:spPr>
      </p:pic>
      <p:sp>
        <p:nvSpPr>
          <p:cNvPr id="160" name="Google Shape;160;p17"/>
          <p:cNvSpPr txBox="1"/>
          <p:nvPr/>
        </p:nvSpPr>
        <p:spPr>
          <a:xfrm>
            <a:off x="5894625" y="1826663"/>
            <a:ext cx="2324100" cy="354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SzPts val="1100"/>
              <a:buFont typeface="Roboto"/>
              <a:buChar char="●"/>
            </a:pPr>
            <a:r>
              <a:rPr lang="es" sz="1100">
                <a:highlight>
                  <a:srgbClr val="FFFFFF"/>
                </a:highlight>
                <a:latin typeface="Roboto"/>
                <a:ea typeface="Roboto"/>
                <a:cs typeface="Roboto"/>
                <a:sym typeface="Roboto"/>
              </a:rPr>
              <a:t>Pocas columnas</a:t>
            </a:r>
            <a:endParaRPr sz="1100">
              <a:highlight>
                <a:srgbClr val="FFFFFF"/>
              </a:highlight>
              <a:latin typeface="Roboto"/>
              <a:ea typeface="Roboto"/>
              <a:cs typeface="Roboto"/>
              <a:sym typeface="Roboto"/>
            </a:endParaRPr>
          </a:p>
        </p:txBody>
      </p:sp>
      <p:cxnSp>
        <p:nvCxnSpPr>
          <p:cNvPr id="161" name="Google Shape;161;p17"/>
          <p:cNvCxnSpPr>
            <a:stCxn id="162" idx="2"/>
            <a:endCxn id="163" idx="0"/>
          </p:cNvCxnSpPr>
          <p:nvPr/>
        </p:nvCxnSpPr>
        <p:spPr>
          <a:xfrm flipH="1">
            <a:off x="6741150" y="2640325"/>
            <a:ext cx="628800" cy="6201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7"/>
          <p:cNvCxnSpPr>
            <a:stCxn id="162" idx="2"/>
            <a:endCxn id="165" idx="0"/>
          </p:cNvCxnSpPr>
          <p:nvPr/>
        </p:nvCxnSpPr>
        <p:spPr>
          <a:xfrm>
            <a:off x="7369950" y="2640325"/>
            <a:ext cx="790200" cy="62010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17"/>
          <p:cNvSpPr/>
          <p:nvPr/>
        </p:nvSpPr>
        <p:spPr>
          <a:xfrm>
            <a:off x="6079251" y="3260425"/>
            <a:ext cx="1323900" cy="3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latin typeface="Roboto"/>
                <a:ea typeface="Roboto"/>
                <a:cs typeface="Roboto"/>
                <a:sym typeface="Roboto"/>
              </a:rPr>
              <a:t>Sistolic pressure</a:t>
            </a:r>
            <a:endParaRPr sz="1100">
              <a:latin typeface="Roboto"/>
              <a:ea typeface="Roboto"/>
              <a:cs typeface="Roboto"/>
              <a:sym typeface="Roboto"/>
            </a:endParaRPr>
          </a:p>
        </p:txBody>
      </p:sp>
      <p:sp>
        <p:nvSpPr>
          <p:cNvPr id="165" name="Google Shape;165;p17"/>
          <p:cNvSpPr/>
          <p:nvPr/>
        </p:nvSpPr>
        <p:spPr>
          <a:xfrm>
            <a:off x="7498100" y="3260425"/>
            <a:ext cx="1323900" cy="3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latin typeface="Roboto"/>
                <a:ea typeface="Roboto"/>
                <a:cs typeface="Roboto"/>
                <a:sym typeface="Roboto"/>
              </a:rPr>
              <a:t>Diastolic </a:t>
            </a:r>
            <a:r>
              <a:rPr lang="es" sz="1100">
                <a:latin typeface="Roboto"/>
                <a:ea typeface="Roboto"/>
                <a:cs typeface="Roboto"/>
                <a:sym typeface="Roboto"/>
              </a:rPr>
              <a:t>pressure</a:t>
            </a:r>
            <a:endParaRPr sz="1100">
              <a:latin typeface="Roboto"/>
              <a:ea typeface="Roboto"/>
              <a:cs typeface="Roboto"/>
              <a:sym typeface="Roboto"/>
            </a:endParaRPr>
          </a:p>
        </p:txBody>
      </p:sp>
      <p:sp>
        <p:nvSpPr>
          <p:cNvPr id="162" name="Google Shape;162;p17"/>
          <p:cNvSpPr/>
          <p:nvPr/>
        </p:nvSpPr>
        <p:spPr>
          <a:xfrm>
            <a:off x="6708000" y="2286325"/>
            <a:ext cx="1323900" cy="3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latin typeface="Roboto"/>
                <a:ea typeface="Roboto"/>
                <a:cs typeface="Roboto"/>
                <a:sym typeface="Roboto"/>
              </a:rPr>
              <a:t>Blood Pressure</a:t>
            </a:r>
            <a:endParaRPr sz="1100">
              <a:latin typeface="Roboto"/>
              <a:ea typeface="Roboto"/>
              <a:cs typeface="Roboto"/>
              <a:sym typeface="Roboto"/>
            </a:endParaRPr>
          </a:p>
        </p:txBody>
      </p:sp>
      <p:sp>
        <p:nvSpPr>
          <p:cNvPr id="166" name="Google Shape;166;p17"/>
          <p:cNvSpPr txBox="1"/>
          <p:nvPr/>
        </p:nvSpPr>
        <p:spPr>
          <a:xfrm>
            <a:off x="6079250" y="1053775"/>
            <a:ext cx="24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Modelo de estrella:</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Limpieza de datos</a:t>
            </a:r>
            <a:endParaRPr>
              <a:latin typeface="Century Gothic"/>
              <a:ea typeface="Century Gothic"/>
              <a:cs typeface="Century Gothic"/>
              <a:sym typeface="Century Gothic"/>
            </a:endParaRPr>
          </a:p>
        </p:txBody>
      </p:sp>
      <p:pic>
        <p:nvPicPr>
          <p:cNvPr id="172" name="Google Shape;172;p18"/>
          <p:cNvPicPr preferRelativeResize="0"/>
          <p:nvPr/>
        </p:nvPicPr>
        <p:blipFill>
          <a:blip r:embed="rId3">
            <a:alphaModFix/>
          </a:blip>
          <a:stretch>
            <a:fillRect/>
          </a:stretch>
        </p:blipFill>
        <p:spPr>
          <a:xfrm>
            <a:off x="1046988" y="1199425"/>
            <a:ext cx="6738187" cy="313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p:nvPr/>
        </p:nvSpPr>
        <p:spPr>
          <a:xfrm>
            <a:off x="5118325" y="3294125"/>
            <a:ext cx="3419700" cy="8433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845750" y="2791550"/>
            <a:ext cx="3419700" cy="8433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txBox="1"/>
          <p:nvPr>
            <p:ph type="title"/>
          </p:nvPr>
        </p:nvSpPr>
        <p:spPr>
          <a:xfrm>
            <a:off x="819150" y="53977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Limpieza de datos</a:t>
            </a:r>
            <a:endParaRPr>
              <a:latin typeface="Century Gothic"/>
              <a:ea typeface="Century Gothic"/>
              <a:cs typeface="Century Gothic"/>
              <a:sym typeface="Century Gothic"/>
            </a:endParaRPr>
          </a:p>
        </p:txBody>
      </p:sp>
      <p:sp>
        <p:nvSpPr>
          <p:cNvPr id="180" name="Google Shape;180;p19"/>
          <p:cNvSpPr txBox="1"/>
          <p:nvPr>
            <p:ph idx="1" type="body"/>
          </p:nvPr>
        </p:nvSpPr>
        <p:spPr>
          <a:xfrm>
            <a:off x="819150" y="1494375"/>
            <a:ext cx="7505700" cy="119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700">
                <a:solidFill>
                  <a:srgbClr val="000000"/>
                </a:solidFill>
                <a:latin typeface="Century Gothic"/>
                <a:ea typeface="Century Gothic"/>
                <a:cs typeface="Century Gothic"/>
                <a:sym typeface="Century Gothic"/>
              </a:rPr>
              <a:t>La columna </a:t>
            </a:r>
            <a:r>
              <a:rPr b="1" lang="es" sz="1700">
                <a:solidFill>
                  <a:srgbClr val="000000"/>
                </a:solidFill>
                <a:latin typeface="Century Gothic"/>
                <a:ea typeface="Century Gothic"/>
                <a:cs typeface="Century Gothic"/>
                <a:sym typeface="Century Gothic"/>
              </a:rPr>
              <a:t>‘BMI Category’</a:t>
            </a:r>
            <a:r>
              <a:rPr lang="es" sz="1700">
                <a:solidFill>
                  <a:srgbClr val="000000"/>
                </a:solidFill>
                <a:latin typeface="Century Gothic"/>
                <a:ea typeface="Century Gothic"/>
                <a:cs typeface="Century Gothic"/>
                <a:sym typeface="Century Gothic"/>
              </a:rPr>
              <a:t> tiene un </a:t>
            </a:r>
            <a:r>
              <a:rPr b="1" lang="es" sz="1700">
                <a:solidFill>
                  <a:srgbClr val="000000"/>
                </a:solidFill>
                <a:latin typeface="Century Gothic"/>
                <a:ea typeface="Century Gothic"/>
                <a:cs typeface="Century Gothic"/>
                <a:sym typeface="Century Gothic"/>
              </a:rPr>
              <a:t>valor duplicado</a:t>
            </a:r>
            <a:r>
              <a:rPr lang="es" sz="1700">
                <a:solidFill>
                  <a:srgbClr val="000000"/>
                </a:solidFill>
                <a:latin typeface="Century Gothic"/>
                <a:ea typeface="Century Gothic"/>
                <a:cs typeface="Century Gothic"/>
                <a:sym typeface="Century Gothic"/>
              </a:rPr>
              <a:t> que es Normal y Normal Weight por lo que los unimos en una sola variable ‘Normal weight’</a:t>
            </a:r>
            <a:endParaRPr sz="1700">
              <a:solidFill>
                <a:srgbClr val="000000"/>
              </a:solidFill>
              <a:latin typeface="Century Gothic"/>
              <a:ea typeface="Century Gothic"/>
              <a:cs typeface="Century Gothic"/>
              <a:sym typeface="Century Gothic"/>
            </a:endParaRPr>
          </a:p>
          <a:p>
            <a:pPr indent="0" lvl="0" marL="0" rtl="0" algn="ctr">
              <a:spcBef>
                <a:spcPts val="0"/>
              </a:spcBef>
              <a:spcAft>
                <a:spcPts val="0"/>
              </a:spcAft>
              <a:buNone/>
            </a:pPr>
            <a:r>
              <a:t/>
            </a:r>
            <a:endParaRPr sz="1200">
              <a:latin typeface="Courier New"/>
              <a:ea typeface="Courier New"/>
              <a:cs typeface="Courier New"/>
              <a:sym typeface="Courier New"/>
            </a:endParaRPr>
          </a:p>
        </p:txBody>
      </p:sp>
      <p:sp>
        <p:nvSpPr>
          <p:cNvPr id="181" name="Google Shape;181;p19"/>
          <p:cNvSpPr txBox="1"/>
          <p:nvPr>
            <p:ph idx="1" type="body"/>
          </p:nvPr>
        </p:nvSpPr>
        <p:spPr>
          <a:xfrm>
            <a:off x="633800" y="2877225"/>
            <a:ext cx="3843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['Overweight' 'Normal' 'Obese' 'Normal Weight']</a:t>
            </a:r>
            <a:endParaRPr>
              <a:latin typeface="Courier New"/>
              <a:ea typeface="Courier New"/>
              <a:cs typeface="Courier New"/>
              <a:sym typeface="Courier New"/>
            </a:endParaRPr>
          </a:p>
        </p:txBody>
      </p:sp>
      <p:sp>
        <p:nvSpPr>
          <p:cNvPr id="182" name="Google Shape;182;p19"/>
          <p:cNvSpPr txBox="1"/>
          <p:nvPr>
            <p:ph idx="1" type="body"/>
          </p:nvPr>
        </p:nvSpPr>
        <p:spPr>
          <a:xfrm>
            <a:off x="5233375" y="3447850"/>
            <a:ext cx="3189600" cy="47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212121"/>
                </a:solidFill>
                <a:latin typeface="Courier New"/>
                <a:ea typeface="Courier New"/>
                <a:cs typeface="Courier New"/>
                <a:sym typeface="Courier New"/>
              </a:rPr>
              <a:t>['Overweight' 'Normal Weight' 'Obese']</a:t>
            </a:r>
            <a:endParaRPr>
              <a:latin typeface="Courier New"/>
              <a:ea typeface="Courier New"/>
              <a:cs typeface="Courier New"/>
              <a:sym typeface="Courier New"/>
            </a:endParaRPr>
          </a:p>
        </p:txBody>
      </p:sp>
      <p:cxnSp>
        <p:nvCxnSpPr>
          <p:cNvPr id="183" name="Google Shape;183;p19"/>
          <p:cNvCxnSpPr/>
          <p:nvPr/>
        </p:nvCxnSpPr>
        <p:spPr>
          <a:xfrm>
            <a:off x="4386788" y="3447850"/>
            <a:ext cx="610200" cy="7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p:nvPr/>
        </p:nvSpPr>
        <p:spPr>
          <a:xfrm>
            <a:off x="5118325" y="3294125"/>
            <a:ext cx="3419700" cy="8433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845750" y="2791550"/>
            <a:ext cx="3419700" cy="843300"/>
          </a:xfrm>
          <a:prstGeom prst="roundRect">
            <a:avLst>
              <a:gd fmla="val 16667" name="adj"/>
            </a:avLst>
          </a:prstGeom>
          <a:solidFill>
            <a:srgbClr val="BF9D58"/>
          </a:solidFill>
          <a:ln cap="flat" cmpd="sng" w="9525">
            <a:solidFill>
              <a:srgbClr val="2238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txBox="1"/>
          <p:nvPr>
            <p:ph type="title"/>
          </p:nvPr>
        </p:nvSpPr>
        <p:spPr>
          <a:xfrm>
            <a:off x="819150" y="53977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Limpieza de datos</a:t>
            </a:r>
            <a:endParaRPr sz="4700">
              <a:latin typeface="Century Gothic"/>
              <a:ea typeface="Century Gothic"/>
              <a:cs typeface="Century Gothic"/>
              <a:sym typeface="Century Gothic"/>
            </a:endParaRPr>
          </a:p>
        </p:txBody>
      </p:sp>
      <p:sp>
        <p:nvSpPr>
          <p:cNvPr id="191" name="Google Shape;191;p20"/>
          <p:cNvSpPr txBox="1"/>
          <p:nvPr>
            <p:ph idx="1" type="body"/>
          </p:nvPr>
        </p:nvSpPr>
        <p:spPr>
          <a:xfrm>
            <a:off x="845750" y="1494375"/>
            <a:ext cx="7505700" cy="119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700">
                <a:solidFill>
                  <a:srgbClr val="000000"/>
                </a:solidFill>
                <a:latin typeface="Century Gothic"/>
                <a:ea typeface="Century Gothic"/>
                <a:cs typeface="Century Gothic"/>
                <a:sym typeface="Century Gothic"/>
              </a:rPr>
              <a:t>La columna</a:t>
            </a:r>
            <a:r>
              <a:rPr b="1" lang="es" sz="1700">
                <a:solidFill>
                  <a:srgbClr val="000000"/>
                </a:solidFill>
                <a:latin typeface="Century Gothic"/>
                <a:ea typeface="Century Gothic"/>
                <a:cs typeface="Century Gothic"/>
                <a:sym typeface="Century Gothic"/>
              </a:rPr>
              <a:t> ‘Blood Pressure’</a:t>
            </a:r>
            <a:r>
              <a:rPr lang="es" sz="1700">
                <a:solidFill>
                  <a:srgbClr val="000000"/>
                </a:solidFill>
                <a:latin typeface="Century Gothic"/>
                <a:ea typeface="Century Gothic"/>
                <a:cs typeface="Century Gothic"/>
                <a:sym typeface="Century Gothic"/>
              </a:rPr>
              <a:t> tiene 2 valores </a:t>
            </a:r>
            <a:r>
              <a:rPr b="1" lang="es" sz="1700">
                <a:solidFill>
                  <a:srgbClr val="000000"/>
                </a:solidFill>
                <a:latin typeface="Century Gothic"/>
                <a:ea typeface="Century Gothic"/>
                <a:cs typeface="Century Gothic"/>
                <a:sym typeface="Century Gothic"/>
              </a:rPr>
              <a:t>separados por ‘ / ’</a:t>
            </a:r>
            <a:r>
              <a:rPr lang="es" sz="1700">
                <a:solidFill>
                  <a:srgbClr val="000000"/>
                </a:solidFill>
                <a:latin typeface="Century Gothic"/>
                <a:ea typeface="Century Gothic"/>
                <a:cs typeface="Century Gothic"/>
                <a:sym typeface="Century Gothic"/>
              </a:rPr>
              <a:t> por lo que dividiremos esta columna en 2 columnas:  una con presión sistólica y otra con presión diastólica</a:t>
            </a:r>
            <a:endParaRPr sz="1700">
              <a:solidFill>
                <a:srgbClr val="000000"/>
              </a:solidFill>
              <a:latin typeface="Century Gothic"/>
              <a:ea typeface="Century Gothic"/>
              <a:cs typeface="Century Gothic"/>
              <a:sym typeface="Century Gothic"/>
            </a:endParaRPr>
          </a:p>
          <a:p>
            <a:pPr indent="0" lvl="0" marL="0" rtl="0" algn="ctr">
              <a:spcBef>
                <a:spcPts val="0"/>
              </a:spcBef>
              <a:spcAft>
                <a:spcPts val="0"/>
              </a:spcAft>
              <a:buNone/>
            </a:pPr>
            <a:r>
              <a:t/>
            </a:r>
            <a:endParaRPr sz="1700">
              <a:latin typeface="Century Gothic"/>
              <a:ea typeface="Century Gothic"/>
              <a:cs typeface="Century Gothic"/>
              <a:sym typeface="Century Gothic"/>
            </a:endParaRPr>
          </a:p>
        </p:txBody>
      </p:sp>
      <p:sp>
        <p:nvSpPr>
          <p:cNvPr id="192" name="Google Shape;192;p20"/>
          <p:cNvSpPr txBox="1"/>
          <p:nvPr>
            <p:ph idx="1" type="body"/>
          </p:nvPr>
        </p:nvSpPr>
        <p:spPr>
          <a:xfrm>
            <a:off x="748875" y="2746350"/>
            <a:ext cx="3516600" cy="104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050">
                <a:solidFill>
                  <a:srgbClr val="212121"/>
                </a:solidFill>
                <a:latin typeface="Courier New"/>
                <a:ea typeface="Courier New"/>
                <a:cs typeface="Courier New"/>
                <a:sym typeface="Courier New"/>
              </a:rPr>
              <a:t>['126/83' '125/80' '140/90' '120/80' '132/87' '130/86' '117/76' '118/76' '128/85' '131/86' '128/84' '115/75' '135/88' '129/84' '130/85']</a:t>
            </a:r>
            <a:endParaRPr>
              <a:solidFill>
                <a:srgbClr val="212121"/>
              </a:solidFill>
              <a:latin typeface="Courier New"/>
              <a:ea typeface="Courier New"/>
              <a:cs typeface="Courier New"/>
              <a:sym typeface="Courier New"/>
            </a:endParaRPr>
          </a:p>
        </p:txBody>
      </p:sp>
      <p:cxnSp>
        <p:nvCxnSpPr>
          <p:cNvPr id="193" name="Google Shape;193;p20"/>
          <p:cNvCxnSpPr/>
          <p:nvPr/>
        </p:nvCxnSpPr>
        <p:spPr>
          <a:xfrm>
            <a:off x="4386788" y="3447850"/>
            <a:ext cx="610200" cy="72000"/>
          </a:xfrm>
          <a:prstGeom prst="straightConnector1">
            <a:avLst/>
          </a:prstGeom>
          <a:noFill/>
          <a:ln cap="flat" cmpd="sng" w="9525">
            <a:solidFill>
              <a:schemeClr val="dk2"/>
            </a:solidFill>
            <a:prstDash val="solid"/>
            <a:round/>
            <a:headEnd len="med" w="med" type="none"/>
            <a:tailEnd len="med" w="med" type="triangle"/>
          </a:ln>
        </p:spPr>
      </p:cxnSp>
      <p:pic>
        <p:nvPicPr>
          <p:cNvPr id="194" name="Google Shape;194;p20"/>
          <p:cNvPicPr preferRelativeResize="0"/>
          <p:nvPr/>
        </p:nvPicPr>
        <p:blipFill>
          <a:blip r:embed="rId3">
            <a:alphaModFix/>
          </a:blip>
          <a:stretch>
            <a:fillRect/>
          </a:stretch>
        </p:blipFill>
        <p:spPr>
          <a:xfrm>
            <a:off x="5207000" y="3519850"/>
            <a:ext cx="3242325" cy="36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677925" y="373650"/>
            <a:ext cx="7476300" cy="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latin typeface="Century Gothic"/>
                <a:ea typeface="Century Gothic"/>
                <a:cs typeface="Century Gothic"/>
                <a:sym typeface="Century Gothic"/>
              </a:rPr>
              <a:t>Limpieza de datos</a:t>
            </a:r>
            <a:endParaRPr>
              <a:latin typeface="Century Gothic"/>
              <a:ea typeface="Century Gothic"/>
              <a:cs typeface="Century Gothic"/>
              <a:sym typeface="Century Gothic"/>
            </a:endParaRPr>
          </a:p>
        </p:txBody>
      </p:sp>
      <p:pic>
        <p:nvPicPr>
          <p:cNvPr id="200" name="Google Shape;200;p21"/>
          <p:cNvPicPr preferRelativeResize="0"/>
          <p:nvPr/>
        </p:nvPicPr>
        <p:blipFill>
          <a:blip r:embed="rId3">
            <a:alphaModFix/>
          </a:blip>
          <a:stretch>
            <a:fillRect/>
          </a:stretch>
        </p:blipFill>
        <p:spPr>
          <a:xfrm>
            <a:off x="772375" y="1451975"/>
            <a:ext cx="6934200" cy="247650"/>
          </a:xfrm>
          <a:prstGeom prst="rect">
            <a:avLst/>
          </a:prstGeom>
          <a:noFill/>
          <a:ln>
            <a:noFill/>
          </a:ln>
        </p:spPr>
      </p:pic>
      <p:sp>
        <p:nvSpPr>
          <p:cNvPr id="201" name="Google Shape;201;p21"/>
          <p:cNvSpPr txBox="1"/>
          <p:nvPr/>
        </p:nvSpPr>
        <p:spPr>
          <a:xfrm>
            <a:off x="619300" y="1037913"/>
            <a:ext cx="5136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Parseo a float de la columna ‘Sleep Duration’.</a:t>
            </a:r>
            <a:endParaRPr>
              <a:latin typeface="Calibri"/>
              <a:ea typeface="Calibri"/>
              <a:cs typeface="Calibri"/>
              <a:sym typeface="Calibri"/>
            </a:endParaRPr>
          </a:p>
        </p:txBody>
      </p:sp>
      <p:pic>
        <p:nvPicPr>
          <p:cNvPr id="202" name="Google Shape;202;p21"/>
          <p:cNvPicPr preferRelativeResize="0"/>
          <p:nvPr/>
        </p:nvPicPr>
        <p:blipFill>
          <a:blip r:embed="rId4">
            <a:alphaModFix/>
          </a:blip>
          <a:stretch>
            <a:fillRect/>
          </a:stretch>
        </p:blipFill>
        <p:spPr>
          <a:xfrm>
            <a:off x="772375" y="2187450"/>
            <a:ext cx="8008699" cy="364695"/>
          </a:xfrm>
          <a:prstGeom prst="rect">
            <a:avLst/>
          </a:prstGeom>
          <a:noFill/>
          <a:ln>
            <a:noFill/>
          </a:ln>
        </p:spPr>
      </p:pic>
      <p:sp>
        <p:nvSpPr>
          <p:cNvPr id="203" name="Google Shape;203;p21"/>
          <p:cNvSpPr txBox="1"/>
          <p:nvPr/>
        </p:nvSpPr>
        <p:spPr>
          <a:xfrm>
            <a:off x="619300" y="1787250"/>
            <a:ext cx="6568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Unión de los valores ‘Normal’ y ‘Normal Weight’ de la columna ‘BMI Category’.</a:t>
            </a:r>
            <a:endParaRPr>
              <a:latin typeface="Calibri"/>
              <a:ea typeface="Calibri"/>
              <a:cs typeface="Calibri"/>
              <a:sym typeface="Calibri"/>
            </a:endParaRPr>
          </a:p>
        </p:txBody>
      </p:sp>
      <p:pic>
        <p:nvPicPr>
          <p:cNvPr id="204" name="Google Shape;204;p21"/>
          <p:cNvPicPr preferRelativeResize="0"/>
          <p:nvPr/>
        </p:nvPicPr>
        <p:blipFill>
          <a:blip r:embed="rId5">
            <a:alphaModFix/>
          </a:blip>
          <a:stretch>
            <a:fillRect/>
          </a:stretch>
        </p:blipFill>
        <p:spPr>
          <a:xfrm>
            <a:off x="772383" y="3088224"/>
            <a:ext cx="7938618" cy="400200"/>
          </a:xfrm>
          <a:prstGeom prst="rect">
            <a:avLst/>
          </a:prstGeom>
          <a:noFill/>
          <a:ln>
            <a:noFill/>
          </a:ln>
        </p:spPr>
      </p:pic>
      <p:sp>
        <p:nvSpPr>
          <p:cNvPr id="205" name="Google Shape;205;p21"/>
          <p:cNvSpPr txBox="1"/>
          <p:nvPr/>
        </p:nvSpPr>
        <p:spPr>
          <a:xfrm>
            <a:off x="619300" y="2688025"/>
            <a:ext cx="8008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Separación de los valores de la columna ‘Blood  Pressure’ en dos nuevas columnas.</a:t>
            </a:r>
            <a:endParaRPr>
              <a:latin typeface="Calibri"/>
              <a:ea typeface="Calibri"/>
              <a:cs typeface="Calibri"/>
              <a:sym typeface="Calibri"/>
            </a:endParaRPr>
          </a:p>
        </p:txBody>
      </p:sp>
      <p:pic>
        <p:nvPicPr>
          <p:cNvPr id="206" name="Google Shape;206;p21"/>
          <p:cNvPicPr preferRelativeResize="0"/>
          <p:nvPr/>
        </p:nvPicPr>
        <p:blipFill>
          <a:blip r:embed="rId6">
            <a:alphaModFix/>
          </a:blip>
          <a:stretch>
            <a:fillRect/>
          </a:stretch>
        </p:blipFill>
        <p:spPr>
          <a:xfrm>
            <a:off x="772375" y="4024500"/>
            <a:ext cx="3482885" cy="364700"/>
          </a:xfrm>
          <a:prstGeom prst="rect">
            <a:avLst/>
          </a:prstGeom>
          <a:noFill/>
          <a:ln>
            <a:noFill/>
          </a:ln>
        </p:spPr>
      </p:pic>
      <p:pic>
        <p:nvPicPr>
          <p:cNvPr id="207" name="Google Shape;207;p21"/>
          <p:cNvPicPr preferRelativeResize="0"/>
          <p:nvPr/>
        </p:nvPicPr>
        <p:blipFill>
          <a:blip r:embed="rId7">
            <a:alphaModFix/>
          </a:blip>
          <a:stretch>
            <a:fillRect/>
          </a:stretch>
        </p:blipFill>
        <p:spPr>
          <a:xfrm>
            <a:off x="4381500" y="4024500"/>
            <a:ext cx="4329500" cy="513975"/>
          </a:xfrm>
          <a:prstGeom prst="rect">
            <a:avLst/>
          </a:prstGeom>
          <a:noFill/>
          <a:ln>
            <a:noFill/>
          </a:ln>
        </p:spPr>
      </p:pic>
      <p:sp>
        <p:nvSpPr>
          <p:cNvPr id="208" name="Google Shape;208;p21"/>
          <p:cNvSpPr txBox="1"/>
          <p:nvPr/>
        </p:nvSpPr>
        <p:spPr>
          <a:xfrm>
            <a:off x="619300" y="3556350"/>
            <a:ext cx="3636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Comprobación de duplicados.</a:t>
            </a:r>
            <a:endParaRPr>
              <a:latin typeface="Calibri"/>
              <a:ea typeface="Calibri"/>
              <a:cs typeface="Calibri"/>
              <a:sym typeface="Calibri"/>
            </a:endParaRPr>
          </a:p>
        </p:txBody>
      </p:sp>
      <p:sp>
        <p:nvSpPr>
          <p:cNvPr id="209" name="Google Shape;209;p21"/>
          <p:cNvSpPr txBox="1"/>
          <p:nvPr/>
        </p:nvSpPr>
        <p:spPr>
          <a:xfrm>
            <a:off x="4343225" y="3556363"/>
            <a:ext cx="3636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s">
                <a:latin typeface="Calibri"/>
                <a:ea typeface="Calibri"/>
                <a:cs typeface="Calibri"/>
                <a:sym typeface="Calibri"/>
              </a:rPr>
              <a:t>Generación de columnas numéricas (ID)</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