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76" r:id="rId4"/>
    <p:sldId id="277" r:id="rId5"/>
    <p:sldId id="258" r:id="rId6"/>
    <p:sldId id="259" r:id="rId7"/>
    <p:sldId id="260" r:id="rId8"/>
    <p:sldId id="261" r:id="rId9"/>
    <p:sldId id="269" r:id="rId10"/>
    <p:sldId id="262" r:id="rId11"/>
    <p:sldId id="263" r:id="rId12"/>
    <p:sldId id="270" r:id="rId13"/>
    <p:sldId id="272" r:id="rId14"/>
    <p:sldId id="271" r:id="rId15"/>
    <p:sldId id="273" r:id="rId16"/>
    <p:sldId id="264" r:id="rId17"/>
    <p:sldId id="274" r:id="rId18"/>
    <p:sldId id="275" r:id="rId19"/>
    <p:sldId id="265" r:id="rId20"/>
    <p:sldId id="266" r:id="rId21"/>
    <p:sldId id="267" r:id="rId22"/>
    <p:sldId id="268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2FBFAF4-E2A0-403D-B1F7-D40396436973}">
          <p14:sldIdLst>
            <p14:sldId id="256"/>
            <p14:sldId id="257"/>
            <p14:sldId id="276"/>
            <p14:sldId id="277"/>
            <p14:sldId id="258"/>
            <p14:sldId id="259"/>
            <p14:sldId id="260"/>
            <p14:sldId id="261"/>
            <p14:sldId id="269"/>
            <p14:sldId id="262"/>
            <p14:sldId id="263"/>
            <p14:sldId id="270"/>
            <p14:sldId id="272"/>
            <p14:sldId id="271"/>
            <p14:sldId id="273"/>
            <p14:sldId id="264"/>
            <p14:sldId id="274"/>
            <p14:sldId id="275"/>
            <p14:sldId id="265"/>
            <p14:sldId id="266"/>
            <p14:sldId id="267"/>
            <p14:sldId id="268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058" autoAdjust="0"/>
  </p:normalViewPr>
  <p:slideViewPr>
    <p:cSldViewPr snapToGrid="0">
      <p:cViewPr varScale="1">
        <p:scale>
          <a:sx n="82" d="100"/>
          <a:sy n="82" d="100"/>
        </p:scale>
        <p:origin x="8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152373-2CCC-444A-90E5-4E0BE7E1CEF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1406DEB-B909-4367-9633-EAC5D534C76C}">
      <dgm:prSet/>
      <dgm:spPr/>
      <dgm:t>
        <a:bodyPr/>
        <a:lstStyle/>
        <a:p>
          <a:pPr>
            <a:defRPr cap="all"/>
          </a:pPr>
          <a:r>
            <a:rPr lang="en-GB" b="0" i="0"/>
            <a:t>Time scale (October – April)</a:t>
          </a:r>
          <a:endParaRPr lang="en-US"/>
        </a:p>
      </dgm:t>
    </dgm:pt>
    <dgm:pt modelId="{E33DB582-68A9-49FF-A50F-D00B78A1891F}" type="parTrans" cxnId="{72B6AEDB-7FB4-4B9B-80FD-21E414275815}">
      <dgm:prSet/>
      <dgm:spPr/>
      <dgm:t>
        <a:bodyPr/>
        <a:lstStyle/>
        <a:p>
          <a:endParaRPr lang="en-US"/>
        </a:p>
      </dgm:t>
    </dgm:pt>
    <dgm:pt modelId="{E7BEA516-E165-4BF4-8C02-21968B316C41}" type="sibTrans" cxnId="{72B6AEDB-7FB4-4B9B-80FD-21E414275815}">
      <dgm:prSet/>
      <dgm:spPr/>
      <dgm:t>
        <a:bodyPr/>
        <a:lstStyle/>
        <a:p>
          <a:endParaRPr lang="en-US"/>
        </a:p>
      </dgm:t>
    </dgm:pt>
    <dgm:pt modelId="{B7419DEE-C059-430E-B539-7C97E3CDC0A9}">
      <dgm:prSet/>
      <dgm:spPr/>
      <dgm:t>
        <a:bodyPr/>
        <a:lstStyle/>
        <a:p>
          <a:pPr>
            <a:defRPr cap="all"/>
          </a:pPr>
          <a:r>
            <a:rPr lang="en-GB" b="0" i="0"/>
            <a:t>Gantt chart</a:t>
          </a:r>
          <a:endParaRPr lang="en-US"/>
        </a:p>
      </dgm:t>
    </dgm:pt>
    <dgm:pt modelId="{FA2F28F0-E16D-49EF-8AA0-D78D02159775}" type="parTrans" cxnId="{787A235E-0150-4563-95BF-79E9DFB6D0AC}">
      <dgm:prSet/>
      <dgm:spPr/>
      <dgm:t>
        <a:bodyPr/>
        <a:lstStyle/>
        <a:p>
          <a:endParaRPr lang="en-US"/>
        </a:p>
      </dgm:t>
    </dgm:pt>
    <dgm:pt modelId="{10BD85CB-6473-41EC-B573-F48173507850}" type="sibTrans" cxnId="{787A235E-0150-4563-95BF-79E9DFB6D0AC}">
      <dgm:prSet/>
      <dgm:spPr/>
      <dgm:t>
        <a:bodyPr/>
        <a:lstStyle/>
        <a:p>
          <a:endParaRPr lang="en-US"/>
        </a:p>
      </dgm:t>
    </dgm:pt>
    <dgm:pt modelId="{1EC4D382-DAEC-4A07-BA7A-547D58CA723A}" type="pres">
      <dgm:prSet presAssocID="{FE152373-2CCC-444A-90E5-4E0BE7E1CEF0}" presName="root" presStyleCnt="0">
        <dgm:presLayoutVars>
          <dgm:dir/>
          <dgm:resizeHandles val="exact"/>
        </dgm:presLayoutVars>
      </dgm:prSet>
      <dgm:spPr/>
    </dgm:pt>
    <dgm:pt modelId="{5AEC5A22-952E-4CFA-8064-547995D92D0F}" type="pres">
      <dgm:prSet presAssocID="{81406DEB-B909-4367-9633-EAC5D534C76C}" presName="compNode" presStyleCnt="0"/>
      <dgm:spPr/>
    </dgm:pt>
    <dgm:pt modelId="{2FD2E393-8505-4213-8199-106698E60EC4}" type="pres">
      <dgm:prSet presAssocID="{81406DEB-B909-4367-9633-EAC5D534C76C}" presName="iconBgRect" presStyleLbl="bgShp" presStyleIdx="0" presStyleCnt="2"/>
      <dgm:spPr/>
    </dgm:pt>
    <dgm:pt modelId="{B9F42EBB-5289-404B-88D3-05408F3AB150}" type="pres">
      <dgm:prSet presAssocID="{81406DEB-B909-4367-9633-EAC5D534C76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2C1E01BA-5F54-4BDC-9D33-A92F460DD833}" type="pres">
      <dgm:prSet presAssocID="{81406DEB-B909-4367-9633-EAC5D534C76C}" presName="spaceRect" presStyleCnt="0"/>
      <dgm:spPr/>
    </dgm:pt>
    <dgm:pt modelId="{98EA9976-0D07-4878-86DE-A73CC927CC14}" type="pres">
      <dgm:prSet presAssocID="{81406DEB-B909-4367-9633-EAC5D534C76C}" presName="textRect" presStyleLbl="revTx" presStyleIdx="0" presStyleCnt="2">
        <dgm:presLayoutVars>
          <dgm:chMax val="1"/>
          <dgm:chPref val="1"/>
        </dgm:presLayoutVars>
      </dgm:prSet>
      <dgm:spPr/>
    </dgm:pt>
    <dgm:pt modelId="{122BE434-675B-4D11-ABEA-20D15C50EF74}" type="pres">
      <dgm:prSet presAssocID="{E7BEA516-E165-4BF4-8C02-21968B316C41}" presName="sibTrans" presStyleCnt="0"/>
      <dgm:spPr/>
    </dgm:pt>
    <dgm:pt modelId="{9C5DA125-6471-4375-8E85-DAD2B648B493}" type="pres">
      <dgm:prSet presAssocID="{B7419DEE-C059-430E-B539-7C97E3CDC0A9}" presName="compNode" presStyleCnt="0"/>
      <dgm:spPr/>
    </dgm:pt>
    <dgm:pt modelId="{DC51ED89-5C8F-4E61-A35A-6665D6F60C74}" type="pres">
      <dgm:prSet presAssocID="{B7419DEE-C059-430E-B539-7C97E3CDC0A9}" presName="iconBgRect" presStyleLbl="bgShp" presStyleIdx="1" presStyleCnt="2"/>
      <dgm:spPr/>
    </dgm:pt>
    <dgm:pt modelId="{B7AE3D29-0521-49E8-AA58-FF4DD9362CB4}" type="pres">
      <dgm:prSet presAssocID="{B7419DEE-C059-430E-B539-7C97E3CDC0A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1EB6AE88-700C-479D-A3CB-ABE19B9A439A}" type="pres">
      <dgm:prSet presAssocID="{B7419DEE-C059-430E-B539-7C97E3CDC0A9}" presName="spaceRect" presStyleCnt="0"/>
      <dgm:spPr/>
    </dgm:pt>
    <dgm:pt modelId="{0970EE56-366F-4E59-AB6C-1644499DE703}" type="pres">
      <dgm:prSet presAssocID="{B7419DEE-C059-430E-B539-7C97E3CDC0A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A66BD25-A683-4CF8-A92A-DD299268DABC}" type="presOf" srcId="{B7419DEE-C059-430E-B539-7C97E3CDC0A9}" destId="{0970EE56-366F-4E59-AB6C-1644499DE703}" srcOrd="0" destOrd="0" presId="urn:microsoft.com/office/officeart/2018/5/layout/IconCircleLabelList"/>
    <dgm:cxn modelId="{787A235E-0150-4563-95BF-79E9DFB6D0AC}" srcId="{FE152373-2CCC-444A-90E5-4E0BE7E1CEF0}" destId="{B7419DEE-C059-430E-B539-7C97E3CDC0A9}" srcOrd="1" destOrd="0" parTransId="{FA2F28F0-E16D-49EF-8AA0-D78D02159775}" sibTransId="{10BD85CB-6473-41EC-B573-F48173507850}"/>
    <dgm:cxn modelId="{CD954092-3645-4181-BCDA-7B37FAFFB16A}" type="presOf" srcId="{FE152373-2CCC-444A-90E5-4E0BE7E1CEF0}" destId="{1EC4D382-DAEC-4A07-BA7A-547D58CA723A}" srcOrd="0" destOrd="0" presId="urn:microsoft.com/office/officeart/2018/5/layout/IconCircleLabelList"/>
    <dgm:cxn modelId="{E6BD6692-1363-4014-A2FE-C8CD3E611950}" type="presOf" srcId="{81406DEB-B909-4367-9633-EAC5D534C76C}" destId="{98EA9976-0D07-4878-86DE-A73CC927CC14}" srcOrd="0" destOrd="0" presId="urn:microsoft.com/office/officeart/2018/5/layout/IconCircleLabelList"/>
    <dgm:cxn modelId="{72B6AEDB-7FB4-4B9B-80FD-21E414275815}" srcId="{FE152373-2CCC-444A-90E5-4E0BE7E1CEF0}" destId="{81406DEB-B909-4367-9633-EAC5D534C76C}" srcOrd="0" destOrd="0" parTransId="{E33DB582-68A9-49FF-A50F-D00B78A1891F}" sibTransId="{E7BEA516-E165-4BF4-8C02-21968B316C41}"/>
    <dgm:cxn modelId="{B6A1996C-E324-4152-99C7-D7275370B64F}" type="presParOf" srcId="{1EC4D382-DAEC-4A07-BA7A-547D58CA723A}" destId="{5AEC5A22-952E-4CFA-8064-547995D92D0F}" srcOrd="0" destOrd="0" presId="urn:microsoft.com/office/officeart/2018/5/layout/IconCircleLabelList"/>
    <dgm:cxn modelId="{96CE85B6-750D-45A6-989C-BA7EDBA924E9}" type="presParOf" srcId="{5AEC5A22-952E-4CFA-8064-547995D92D0F}" destId="{2FD2E393-8505-4213-8199-106698E60EC4}" srcOrd="0" destOrd="0" presId="urn:microsoft.com/office/officeart/2018/5/layout/IconCircleLabelList"/>
    <dgm:cxn modelId="{F15C4ABF-74EE-4218-A983-1B5D1937B0FC}" type="presParOf" srcId="{5AEC5A22-952E-4CFA-8064-547995D92D0F}" destId="{B9F42EBB-5289-404B-88D3-05408F3AB150}" srcOrd="1" destOrd="0" presId="urn:microsoft.com/office/officeart/2018/5/layout/IconCircleLabelList"/>
    <dgm:cxn modelId="{42C54AD5-B3D2-46B1-BD6F-D14C2F0C70B1}" type="presParOf" srcId="{5AEC5A22-952E-4CFA-8064-547995D92D0F}" destId="{2C1E01BA-5F54-4BDC-9D33-A92F460DD833}" srcOrd="2" destOrd="0" presId="urn:microsoft.com/office/officeart/2018/5/layout/IconCircleLabelList"/>
    <dgm:cxn modelId="{3CC175AC-7714-4422-A92F-7F32FBC0BB3D}" type="presParOf" srcId="{5AEC5A22-952E-4CFA-8064-547995D92D0F}" destId="{98EA9976-0D07-4878-86DE-A73CC927CC14}" srcOrd="3" destOrd="0" presId="urn:microsoft.com/office/officeart/2018/5/layout/IconCircleLabelList"/>
    <dgm:cxn modelId="{3B5B9F6E-EB02-46E7-8A07-B17C63782F87}" type="presParOf" srcId="{1EC4D382-DAEC-4A07-BA7A-547D58CA723A}" destId="{122BE434-675B-4D11-ABEA-20D15C50EF74}" srcOrd="1" destOrd="0" presId="urn:microsoft.com/office/officeart/2018/5/layout/IconCircleLabelList"/>
    <dgm:cxn modelId="{711A6D28-0BC8-42D7-881A-10934D668B12}" type="presParOf" srcId="{1EC4D382-DAEC-4A07-BA7A-547D58CA723A}" destId="{9C5DA125-6471-4375-8E85-DAD2B648B493}" srcOrd="2" destOrd="0" presId="urn:microsoft.com/office/officeart/2018/5/layout/IconCircleLabelList"/>
    <dgm:cxn modelId="{AC8D4FE5-4A0A-4E49-B47B-F7A13D81C7E8}" type="presParOf" srcId="{9C5DA125-6471-4375-8E85-DAD2B648B493}" destId="{DC51ED89-5C8F-4E61-A35A-6665D6F60C74}" srcOrd="0" destOrd="0" presId="urn:microsoft.com/office/officeart/2018/5/layout/IconCircleLabelList"/>
    <dgm:cxn modelId="{A84707F4-D5C8-4FEC-A7F2-94DDC304A581}" type="presParOf" srcId="{9C5DA125-6471-4375-8E85-DAD2B648B493}" destId="{B7AE3D29-0521-49E8-AA58-FF4DD9362CB4}" srcOrd="1" destOrd="0" presId="urn:microsoft.com/office/officeart/2018/5/layout/IconCircleLabelList"/>
    <dgm:cxn modelId="{226A81BF-0746-4175-A93D-C48FCFF7375F}" type="presParOf" srcId="{9C5DA125-6471-4375-8E85-DAD2B648B493}" destId="{1EB6AE88-700C-479D-A3CB-ABE19B9A439A}" srcOrd="2" destOrd="0" presId="urn:microsoft.com/office/officeart/2018/5/layout/IconCircleLabelList"/>
    <dgm:cxn modelId="{0AE95676-E5A2-4671-97D4-068F9FB0E7FE}" type="presParOf" srcId="{9C5DA125-6471-4375-8E85-DAD2B648B493}" destId="{0970EE56-366F-4E59-AB6C-1644499DE70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DA59A9-6BC8-4420-99EB-E93C71ED1D3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1531588-F92A-4A55-9353-2F742D9CFC3B}">
      <dgm:prSet/>
      <dgm:spPr/>
      <dgm:t>
        <a:bodyPr/>
        <a:lstStyle/>
        <a:p>
          <a:r>
            <a:rPr lang="en-GB"/>
            <a:t>Narrative Scaffolding</a:t>
          </a:r>
          <a:endParaRPr lang="en-US"/>
        </a:p>
      </dgm:t>
    </dgm:pt>
    <dgm:pt modelId="{C90AA26E-5AAE-4EB5-B01E-CB91DB944214}" type="parTrans" cxnId="{3A3528BA-6177-4A15-9FAB-427233A3FA76}">
      <dgm:prSet/>
      <dgm:spPr/>
      <dgm:t>
        <a:bodyPr/>
        <a:lstStyle/>
        <a:p>
          <a:endParaRPr lang="en-US"/>
        </a:p>
      </dgm:t>
    </dgm:pt>
    <dgm:pt modelId="{19021E6F-279C-47EF-A06C-953E86F522B3}" type="sibTrans" cxnId="{3A3528BA-6177-4A15-9FAB-427233A3FA76}">
      <dgm:prSet/>
      <dgm:spPr/>
      <dgm:t>
        <a:bodyPr/>
        <a:lstStyle/>
        <a:p>
          <a:endParaRPr lang="en-US"/>
        </a:p>
      </dgm:t>
    </dgm:pt>
    <dgm:pt modelId="{9035A871-CFA7-4C16-A2CB-B6D108CE71BF}">
      <dgm:prSet/>
      <dgm:spPr/>
      <dgm:t>
        <a:bodyPr/>
        <a:lstStyle/>
        <a:p>
          <a:r>
            <a:rPr lang="en-GB"/>
            <a:t>Natural Language Processing</a:t>
          </a:r>
          <a:endParaRPr lang="en-US"/>
        </a:p>
      </dgm:t>
    </dgm:pt>
    <dgm:pt modelId="{1BB95991-2259-403C-B5A7-AD8F87FDAB2B}" type="parTrans" cxnId="{6C1402EE-7661-4666-97F1-2268A6573D84}">
      <dgm:prSet/>
      <dgm:spPr/>
      <dgm:t>
        <a:bodyPr/>
        <a:lstStyle/>
        <a:p>
          <a:endParaRPr lang="en-US"/>
        </a:p>
      </dgm:t>
    </dgm:pt>
    <dgm:pt modelId="{8E83D074-D94F-4FB3-B718-F2B04162BB39}" type="sibTrans" cxnId="{6C1402EE-7661-4666-97F1-2268A6573D84}">
      <dgm:prSet/>
      <dgm:spPr/>
      <dgm:t>
        <a:bodyPr/>
        <a:lstStyle/>
        <a:p>
          <a:endParaRPr lang="en-US"/>
        </a:p>
      </dgm:t>
    </dgm:pt>
    <dgm:pt modelId="{0A33D60F-9444-4DEA-8F44-5573C95324E8}">
      <dgm:prSet/>
      <dgm:spPr/>
      <dgm:t>
        <a:bodyPr/>
        <a:lstStyle/>
        <a:p>
          <a:r>
            <a:rPr lang="en-GB"/>
            <a:t>Emotional AI</a:t>
          </a:r>
          <a:endParaRPr lang="en-US"/>
        </a:p>
      </dgm:t>
    </dgm:pt>
    <dgm:pt modelId="{E1A0F54E-F2A7-48D5-A7E9-BDF92CFEE4F2}" type="parTrans" cxnId="{700D1F1D-0387-43BF-90FD-8B3EB0518AC8}">
      <dgm:prSet/>
      <dgm:spPr/>
      <dgm:t>
        <a:bodyPr/>
        <a:lstStyle/>
        <a:p>
          <a:endParaRPr lang="en-US"/>
        </a:p>
      </dgm:t>
    </dgm:pt>
    <dgm:pt modelId="{8CCC98E5-6536-4814-A23B-E5DEF4E05DC2}" type="sibTrans" cxnId="{700D1F1D-0387-43BF-90FD-8B3EB0518AC8}">
      <dgm:prSet/>
      <dgm:spPr/>
      <dgm:t>
        <a:bodyPr/>
        <a:lstStyle/>
        <a:p>
          <a:endParaRPr lang="en-US"/>
        </a:p>
      </dgm:t>
    </dgm:pt>
    <dgm:pt modelId="{D735E789-52CA-4B29-BBBF-D9B9F73049E4}">
      <dgm:prSet/>
      <dgm:spPr/>
      <dgm:t>
        <a:bodyPr/>
        <a:lstStyle/>
        <a:p>
          <a:r>
            <a:rPr lang="en-GB"/>
            <a:t>Personality System</a:t>
          </a:r>
          <a:endParaRPr lang="en-US"/>
        </a:p>
      </dgm:t>
    </dgm:pt>
    <dgm:pt modelId="{AF68C74E-79F5-4B8D-9343-FB686009740E}" type="parTrans" cxnId="{1F05D267-3FE4-44EB-ACF8-15452EDE019C}">
      <dgm:prSet/>
      <dgm:spPr/>
      <dgm:t>
        <a:bodyPr/>
        <a:lstStyle/>
        <a:p>
          <a:endParaRPr lang="en-US"/>
        </a:p>
      </dgm:t>
    </dgm:pt>
    <dgm:pt modelId="{7ED266BD-A339-4DCF-B318-FB1F4BD72E90}" type="sibTrans" cxnId="{1F05D267-3FE4-44EB-ACF8-15452EDE019C}">
      <dgm:prSet/>
      <dgm:spPr/>
      <dgm:t>
        <a:bodyPr/>
        <a:lstStyle/>
        <a:p>
          <a:endParaRPr lang="en-US"/>
        </a:p>
      </dgm:t>
    </dgm:pt>
    <dgm:pt modelId="{C74F03D4-8EEA-4499-B85E-1AAC93ED1FFF}" type="pres">
      <dgm:prSet presAssocID="{B1DA59A9-6BC8-4420-99EB-E93C71ED1D3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5D67E0B-8FBE-44BD-9637-708CE4B41D36}" type="pres">
      <dgm:prSet presAssocID="{61531588-F92A-4A55-9353-2F742D9CFC3B}" presName="hierRoot1" presStyleCnt="0"/>
      <dgm:spPr/>
    </dgm:pt>
    <dgm:pt modelId="{0E6CC9FD-7130-4FD1-A1D6-F9788784336F}" type="pres">
      <dgm:prSet presAssocID="{61531588-F92A-4A55-9353-2F742D9CFC3B}" presName="composite" presStyleCnt="0"/>
      <dgm:spPr/>
    </dgm:pt>
    <dgm:pt modelId="{98995069-7160-4F14-87CA-496C3C3E6DA4}" type="pres">
      <dgm:prSet presAssocID="{61531588-F92A-4A55-9353-2F742D9CFC3B}" presName="background" presStyleLbl="node0" presStyleIdx="0" presStyleCnt="4"/>
      <dgm:spPr/>
    </dgm:pt>
    <dgm:pt modelId="{3375FFD0-9D86-4F29-8664-7742167D1089}" type="pres">
      <dgm:prSet presAssocID="{61531588-F92A-4A55-9353-2F742D9CFC3B}" presName="text" presStyleLbl="fgAcc0" presStyleIdx="0" presStyleCnt="4">
        <dgm:presLayoutVars>
          <dgm:chPref val="3"/>
        </dgm:presLayoutVars>
      </dgm:prSet>
      <dgm:spPr/>
    </dgm:pt>
    <dgm:pt modelId="{99FA3818-0BAD-4760-AF0D-3B22E74D1AA5}" type="pres">
      <dgm:prSet presAssocID="{61531588-F92A-4A55-9353-2F742D9CFC3B}" presName="hierChild2" presStyleCnt="0"/>
      <dgm:spPr/>
    </dgm:pt>
    <dgm:pt modelId="{DC82FE21-34B7-4EE0-A33E-B5468835558D}" type="pres">
      <dgm:prSet presAssocID="{9035A871-CFA7-4C16-A2CB-B6D108CE71BF}" presName="hierRoot1" presStyleCnt="0"/>
      <dgm:spPr/>
    </dgm:pt>
    <dgm:pt modelId="{AC98CF0B-E96D-45F0-9ECA-2C568C9F562C}" type="pres">
      <dgm:prSet presAssocID="{9035A871-CFA7-4C16-A2CB-B6D108CE71BF}" presName="composite" presStyleCnt="0"/>
      <dgm:spPr/>
    </dgm:pt>
    <dgm:pt modelId="{AE94504C-7FE3-49EB-A47D-CFD5583AF3C5}" type="pres">
      <dgm:prSet presAssocID="{9035A871-CFA7-4C16-A2CB-B6D108CE71BF}" presName="background" presStyleLbl="node0" presStyleIdx="1" presStyleCnt="4"/>
      <dgm:spPr/>
    </dgm:pt>
    <dgm:pt modelId="{305C4958-E641-464C-835D-3791C05E5C01}" type="pres">
      <dgm:prSet presAssocID="{9035A871-CFA7-4C16-A2CB-B6D108CE71BF}" presName="text" presStyleLbl="fgAcc0" presStyleIdx="1" presStyleCnt="4">
        <dgm:presLayoutVars>
          <dgm:chPref val="3"/>
        </dgm:presLayoutVars>
      </dgm:prSet>
      <dgm:spPr/>
    </dgm:pt>
    <dgm:pt modelId="{2F5CE85A-8505-4CC3-B540-742F6B90FDB0}" type="pres">
      <dgm:prSet presAssocID="{9035A871-CFA7-4C16-A2CB-B6D108CE71BF}" presName="hierChild2" presStyleCnt="0"/>
      <dgm:spPr/>
    </dgm:pt>
    <dgm:pt modelId="{A3BD5CE7-62DF-48EA-8075-845685344EDB}" type="pres">
      <dgm:prSet presAssocID="{0A33D60F-9444-4DEA-8F44-5573C95324E8}" presName="hierRoot1" presStyleCnt="0"/>
      <dgm:spPr/>
    </dgm:pt>
    <dgm:pt modelId="{A595F056-5FE7-4749-A826-328287714622}" type="pres">
      <dgm:prSet presAssocID="{0A33D60F-9444-4DEA-8F44-5573C95324E8}" presName="composite" presStyleCnt="0"/>
      <dgm:spPr/>
    </dgm:pt>
    <dgm:pt modelId="{CB3F5A83-3CC9-4653-840F-64A197CD597A}" type="pres">
      <dgm:prSet presAssocID="{0A33D60F-9444-4DEA-8F44-5573C95324E8}" presName="background" presStyleLbl="node0" presStyleIdx="2" presStyleCnt="4"/>
      <dgm:spPr/>
    </dgm:pt>
    <dgm:pt modelId="{21ED7B4E-FDE3-4742-824E-6E00D1EABE5E}" type="pres">
      <dgm:prSet presAssocID="{0A33D60F-9444-4DEA-8F44-5573C95324E8}" presName="text" presStyleLbl="fgAcc0" presStyleIdx="2" presStyleCnt="4">
        <dgm:presLayoutVars>
          <dgm:chPref val="3"/>
        </dgm:presLayoutVars>
      </dgm:prSet>
      <dgm:spPr/>
    </dgm:pt>
    <dgm:pt modelId="{85849A67-2A3E-47EF-A293-E11F4AA012B9}" type="pres">
      <dgm:prSet presAssocID="{0A33D60F-9444-4DEA-8F44-5573C95324E8}" presName="hierChild2" presStyleCnt="0"/>
      <dgm:spPr/>
    </dgm:pt>
    <dgm:pt modelId="{41E1830F-DE29-4598-A37E-BC2A2DFF491D}" type="pres">
      <dgm:prSet presAssocID="{D735E789-52CA-4B29-BBBF-D9B9F73049E4}" presName="hierRoot1" presStyleCnt="0"/>
      <dgm:spPr/>
    </dgm:pt>
    <dgm:pt modelId="{AA42F9C1-4088-4D4C-8FA9-C55345528C9C}" type="pres">
      <dgm:prSet presAssocID="{D735E789-52CA-4B29-BBBF-D9B9F73049E4}" presName="composite" presStyleCnt="0"/>
      <dgm:spPr/>
    </dgm:pt>
    <dgm:pt modelId="{A600391F-1043-45FE-AB3F-C9A0397849A6}" type="pres">
      <dgm:prSet presAssocID="{D735E789-52CA-4B29-BBBF-D9B9F73049E4}" presName="background" presStyleLbl="node0" presStyleIdx="3" presStyleCnt="4"/>
      <dgm:spPr/>
    </dgm:pt>
    <dgm:pt modelId="{2931C315-5AAC-4B2C-B790-19A800C751B8}" type="pres">
      <dgm:prSet presAssocID="{D735E789-52CA-4B29-BBBF-D9B9F73049E4}" presName="text" presStyleLbl="fgAcc0" presStyleIdx="3" presStyleCnt="4">
        <dgm:presLayoutVars>
          <dgm:chPref val="3"/>
        </dgm:presLayoutVars>
      </dgm:prSet>
      <dgm:spPr/>
    </dgm:pt>
    <dgm:pt modelId="{42E344F1-D005-47FD-9CB7-76E9D0ADCCE1}" type="pres">
      <dgm:prSet presAssocID="{D735E789-52CA-4B29-BBBF-D9B9F73049E4}" presName="hierChild2" presStyleCnt="0"/>
      <dgm:spPr/>
    </dgm:pt>
  </dgm:ptLst>
  <dgm:cxnLst>
    <dgm:cxn modelId="{7237EA02-465C-4A05-ADA2-A6E07B4F1654}" type="presOf" srcId="{61531588-F92A-4A55-9353-2F742D9CFC3B}" destId="{3375FFD0-9D86-4F29-8664-7742167D1089}" srcOrd="0" destOrd="0" presId="urn:microsoft.com/office/officeart/2005/8/layout/hierarchy1"/>
    <dgm:cxn modelId="{4920BE1A-8B43-4C64-97DD-E82CC6EB7CFF}" type="presOf" srcId="{0A33D60F-9444-4DEA-8F44-5573C95324E8}" destId="{21ED7B4E-FDE3-4742-824E-6E00D1EABE5E}" srcOrd="0" destOrd="0" presId="urn:microsoft.com/office/officeart/2005/8/layout/hierarchy1"/>
    <dgm:cxn modelId="{700D1F1D-0387-43BF-90FD-8B3EB0518AC8}" srcId="{B1DA59A9-6BC8-4420-99EB-E93C71ED1D32}" destId="{0A33D60F-9444-4DEA-8F44-5573C95324E8}" srcOrd="2" destOrd="0" parTransId="{E1A0F54E-F2A7-48D5-A7E9-BDF92CFEE4F2}" sibTransId="{8CCC98E5-6536-4814-A23B-E5DEF4E05DC2}"/>
    <dgm:cxn modelId="{C58E6939-6493-49BE-8BCA-0C701CA4EAE4}" type="presOf" srcId="{9035A871-CFA7-4C16-A2CB-B6D108CE71BF}" destId="{305C4958-E641-464C-835D-3791C05E5C01}" srcOrd="0" destOrd="0" presId="urn:microsoft.com/office/officeart/2005/8/layout/hierarchy1"/>
    <dgm:cxn modelId="{BA1F035F-3B91-412E-8B4C-10AE0103F2B2}" type="presOf" srcId="{B1DA59A9-6BC8-4420-99EB-E93C71ED1D32}" destId="{C74F03D4-8EEA-4499-B85E-1AAC93ED1FFF}" srcOrd="0" destOrd="0" presId="urn:microsoft.com/office/officeart/2005/8/layout/hierarchy1"/>
    <dgm:cxn modelId="{1F05D267-3FE4-44EB-ACF8-15452EDE019C}" srcId="{B1DA59A9-6BC8-4420-99EB-E93C71ED1D32}" destId="{D735E789-52CA-4B29-BBBF-D9B9F73049E4}" srcOrd="3" destOrd="0" parTransId="{AF68C74E-79F5-4B8D-9343-FB686009740E}" sibTransId="{7ED266BD-A339-4DCF-B318-FB1F4BD72E90}"/>
    <dgm:cxn modelId="{8FC6556E-AAB2-40F5-B156-76A7C64EF489}" type="presOf" srcId="{D735E789-52CA-4B29-BBBF-D9B9F73049E4}" destId="{2931C315-5AAC-4B2C-B790-19A800C751B8}" srcOrd="0" destOrd="0" presId="urn:microsoft.com/office/officeart/2005/8/layout/hierarchy1"/>
    <dgm:cxn modelId="{3A3528BA-6177-4A15-9FAB-427233A3FA76}" srcId="{B1DA59A9-6BC8-4420-99EB-E93C71ED1D32}" destId="{61531588-F92A-4A55-9353-2F742D9CFC3B}" srcOrd="0" destOrd="0" parTransId="{C90AA26E-5AAE-4EB5-B01E-CB91DB944214}" sibTransId="{19021E6F-279C-47EF-A06C-953E86F522B3}"/>
    <dgm:cxn modelId="{6C1402EE-7661-4666-97F1-2268A6573D84}" srcId="{B1DA59A9-6BC8-4420-99EB-E93C71ED1D32}" destId="{9035A871-CFA7-4C16-A2CB-B6D108CE71BF}" srcOrd="1" destOrd="0" parTransId="{1BB95991-2259-403C-B5A7-AD8F87FDAB2B}" sibTransId="{8E83D074-D94F-4FB3-B718-F2B04162BB39}"/>
    <dgm:cxn modelId="{AE61A165-273C-48E8-9249-BDE42AE4963A}" type="presParOf" srcId="{C74F03D4-8EEA-4499-B85E-1AAC93ED1FFF}" destId="{B5D67E0B-8FBE-44BD-9637-708CE4B41D36}" srcOrd="0" destOrd="0" presId="urn:microsoft.com/office/officeart/2005/8/layout/hierarchy1"/>
    <dgm:cxn modelId="{BCB065D0-56AB-4243-9015-A2A8D8D568D3}" type="presParOf" srcId="{B5D67E0B-8FBE-44BD-9637-708CE4B41D36}" destId="{0E6CC9FD-7130-4FD1-A1D6-F9788784336F}" srcOrd="0" destOrd="0" presId="urn:microsoft.com/office/officeart/2005/8/layout/hierarchy1"/>
    <dgm:cxn modelId="{245B10C0-8684-498E-BC4D-E45B800A71A0}" type="presParOf" srcId="{0E6CC9FD-7130-4FD1-A1D6-F9788784336F}" destId="{98995069-7160-4F14-87CA-496C3C3E6DA4}" srcOrd="0" destOrd="0" presId="urn:microsoft.com/office/officeart/2005/8/layout/hierarchy1"/>
    <dgm:cxn modelId="{A4F6B9C8-7BE9-43E7-9DEB-E722D65950F9}" type="presParOf" srcId="{0E6CC9FD-7130-4FD1-A1D6-F9788784336F}" destId="{3375FFD0-9D86-4F29-8664-7742167D1089}" srcOrd="1" destOrd="0" presId="urn:microsoft.com/office/officeart/2005/8/layout/hierarchy1"/>
    <dgm:cxn modelId="{FB72D942-45DE-4001-8D3A-95A6F4858A58}" type="presParOf" srcId="{B5D67E0B-8FBE-44BD-9637-708CE4B41D36}" destId="{99FA3818-0BAD-4760-AF0D-3B22E74D1AA5}" srcOrd="1" destOrd="0" presId="urn:microsoft.com/office/officeart/2005/8/layout/hierarchy1"/>
    <dgm:cxn modelId="{FA1D959A-B9F3-4BC1-8361-9EB32EC19A7B}" type="presParOf" srcId="{C74F03D4-8EEA-4499-B85E-1AAC93ED1FFF}" destId="{DC82FE21-34B7-4EE0-A33E-B5468835558D}" srcOrd="1" destOrd="0" presId="urn:microsoft.com/office/officeart/2005/8/layout/hierarchy1"/>
    <dgm:cxn modelId="{49A0F2F4-AC17-428B-8E65-ABBE734A21B5}" type="presParOf" srcId="{DC82FE21-34B7-4EE0-A33E-B5468835558D}" destId="{AC98CF0B-E96D-45F0-9ECA-2C568C9F562C}" srcOrd="0" destOrd="0" presId="urn:microsoft.com/office/officeart/2005/8/layout/hierarchy1"/>
    <dgm:cxn modelId="{F554150D-AD33-42F9-BBA0-455DC08427BB}" type="presParOf" srcId="{AC98CF0B-E96D-45F0-9ECA-2C568C9F562C}" destId="{AE94504C-7FE3-49EB-A47D-CFD5583AF3C5}" srcOrd="0" destOrd="0" presId="urn:microsoft.com/office/officeart/2005/8/layout/hierarchy1"/>
    <dgm:cxn modelId="{D0417035-2B7A-4489-AACA-CD97326BA2B8}" type="presParOf" srcId="{AC98CF0B-E96D-45F0-9ECA-2C568C9F562C}" destId="{305C4958-E641-464C-835D-3791C05E5C01}" srcOrd="1" destOrd="0" presId="urn:microsoft.com/office/officeart/2005/8/layout/hierarchy1"/>
    <dgm:cxn modelId="{6DDB1580-B8A7-4777-82ED-FCBBDE6E1C30}" type="presParOf" srcId="{DC82FE21-34B7-4EE0-A33E-B5468835558D}" destId="{2F5CE85A-8505-4CC3-B540-742F6B90FDB0}" srcOrd="1" destOrd="0" presId="urn:microsoft.com/office/officeart/2005/8/layout/hierarchy1"/>
    <dgm:cxn modelId="{2A1C1BD7-5098-4A93-89FD-1B07AAB85189}" type="presParOf" srcId="{C74F03D4-8EEA-4499-B85E-1AAC93ED1FFF}" destId="{A3BD5CE7-62DF-48EA-8075-845685344EDB}" srcOrd="2" destOrd="0" presId="urn:microsoft.com/office/officeart/2005/8/layout/hierarchy1"/>
    <dgm:cxn modelId="{66088B32-8062-4D09-A8D4-CACEB00D17B9}" type="presParOf" srcId="{A3BD5CE7-62DF-48EA-8075-845685344EDB}" destId="{A595F056-5FE7-4749-A826-328287714622}" srcOrd="0" destOrd="0" presId="urn:microsoft.com/office/officeart/2005/8/layout/hierarchy1"/>
    <dgm:cxn modelId="{EDCC58E3-6677-43FB-BE95-F09DC0D4A18B}" type="presParOf" srcId="{A595F056-5FE7-4749-A826-328287714622}" destId="{CB3F5A83-3CC9-4653-840F-64A197CD597A}" srcOrd="0" destOrd="0" presId="urn:microsoft.com/office/officeart/2005/8/layout/hierarchy1"/>
    <dgm:cxn modelId="{CEEDFB46-3A8D-4752-9447-1403C762A395}" type="presParOf" srcId="{A595F056-5FE7-4749-A826-328287714622}" destId="{21ED7B4E-FDE3-4742-824E-6E00D1EABE5E}" srcOrd="1" destOrd="0" presId="urn:microsoft.com/office/officeart/2005/8/layout/hierarchy1"/>
    <dgm:cxn modelId="{B4A6AC23-C752-49CF-AA92-D896C05023AC}" type="presParOf" srcId="{A3BD5CE7-62DF-48EA-8075-845685344EDB}" destId="{85849A67-2A3E-47EF-A293-E11F4AA012B9}" srcOrd="1" destOrd="0" presId="urn:microsoft.com/office/officeart/2005/8/layout/hierarchy1"/>
    <dgm:cxn modelId="{BEECBFCB-7AC5-49FA-9FC4-BF5D5AECED43}" type="presParOf" srcId="{C74F03D4-8EEA-4499-B85E-1AAC93ED1FFF}" destId="{41E1830F-DE29-4598-A37E-BC2A2DFF491D}" srcOrd="3" destOrd="0" presId="urn:microsoft.com/office/officeart/2005/8/layout/hierarchy1"/>
    <dgm:cxn modelId="{2F0597AE-F2FC-429D-B307-69132CA25792}" type="presParOf" srcId="{41E1830F-DE29-4598-A37E-BC2A2DFF491D}" destId="{AA42F9C1-4088-4D4C-8FA9-C55345528C9C}" srcOrd="0" destOrd="0" presId="urn:microsoft.com/office/officeart/2005/8/layout/hierarchy1"/>
    <dgm:cxn modelId="{93CCFAB9-1E74-4275-B8C5-00C1F7C3A2C3}" type="presParOf" srcId="{AA42F9C1-4088-4D4C-8FA9-C55345528C9C}" destId="{A600391F-1043-45FE-AB3F-C9A0397849A6}" srcOrd="0" destOrd="0" presId="urn:microsoft.com/office/officeart/2005/8/layout/hierarchy1"/>
    <dgm:cxn modelId="{2BF4E0B6-D396-4FD9-8B1E-299731222EEA}" type="presParOf" srcId="{AA42F9C1-4088-4D4C-8FA9-C55345528C9C}" destId="{2931C315-5AAC-4B2C-B790-19A800C751B8}" srcOrd="1" destOrd="0" presId="urn:microsoft.com/office/officeart/2005/8/layout/hierarchy1"/>
    <dgm:cxn modelId="{893CCCED-46C3-4030-95D3-208528B826BC}" type="presParOf" srcId="{41E1830F-DE29-4598-A37E-BC2A2DFF491D}" destId="{42E344F1-D005-47FD-9CB7-76E9D0ADCCE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D2E393-8505-4213-8199-106698E60EC4}">
      <dsp:nvSpPr>
        <dsp:cNvPr id="0" name=""/>
        <dsp:cNvSpPr/>
      </dsp:nvSpPr>
      <dsp:spPr>
        <a:xfrm>
          <a:off x="2615623" y="18849"/>
          <a:ext cx="1852875" cy="18528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F42EBB-5289-404B-88D3-05408F3AB150}">
      <dsp:nvSpPr>
        <dsp:cNvPr id="0" name=""/>
        <dsp:cNvSpPr/>
      </dsp:nvSpPr>
      <dsp:spPr>
        <a:xfrm>
          <a:off x="3010498" y="413724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EA9976-0D07-4878-86DE-A73CC927CC14}">
      <dsp:nvSpPr>
        <dsp:cNvPr id="0" name=""/>
        <dsp:cNvSpPr/>
      </dsp:nvSpPr>
      <dsp:spPr>
        <a:xfrm>
          <a:off x="2023310" y="2448850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600" b="0" i="0" kern="1200"/>
            <a:t>Time scale (October – April)</a:t>
          </a:r>
          <a:endParaRPr lang="en-US" sz="2600" kern="1200"/>
        </a:p>
      </dsp:txBody>
      <dsp:txXfrm>
        <a:off x="2023310" y="2448850"/>
        <a:ext cx="3037500" cy="720000"/>
      </dsp:txXfrm>
    </dsp:sp>
    <dsp:sp modelId="{DC51ED89-5C8F-4E61-A35A-6665D6F60C74}">
      <dsp:nvSpPr>
        <dsp:cNvPr id="0" name=""/>
        <dsp:cNvSpPr/>
      </dsp:nvSpPr>
      <dsp:spPr>
        <a:xfrm>
          <a:off x="6184685" y="18849"/>
          <a:ext cx="1852875" cy="18528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AE3D29-0521-49E8-AA58-FF4DD9362CB4}">
      <dsp:nvSpPr>
        <dsp:cNvPr id="0" name=""/>
        <dsp:cNvSpPr/>
      </dsp:nvSpPr>
      <dsp:spPr>
        <a:xfrm>
          <a:off x="6579560" y="413724"/>
          <a:ext cx="1063125" cy="106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70EE56-366F-4E59-AB6C-1644499DE703}">
      <dsp:nvSpPr>
        <dsp:cNvPr id="0" name=""/>
        <dsp:cNvSpPr/>
      </dsp:nvSpPr>
      <dsp:spPr>
        <a:xfrm>
          <a:off x="5592373" y="2448850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600" b="0" i="0" kern="1200"/>
            <a:t>Gantt chart</a:t>
          </a:r>
          <a:endParaRPr lang="en-US" sz="2600" kern="1200"/>
        </a:p>
      </dsp:txBody>
      <dsp:txXfrm>
        <a:off x="5592373" y="2448850"/>
        <a:ext cx="3037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995069-7160-4F14-87CA-496C3C3E6DA4}">
      <dsp:nvSpPr>
        <dsp:cNvPr id="0" name=""/>
        <dsp:cNvSpPr/>
      </dsp:nvSpPr>
      <dsp:spPr>
        <a:xfrm>
          <a:off x="3121" y="768712"/>
          <a:ext cx="2228429" cy="14150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75FFD0-9D86-4F29-8664-7742167D1089}">
      <dsp:nvSpPr>
        <dsp:cNvPr id="0" name=""/>
        <dsp:cNvSpPr/>
      </dsp:nvSpPr>
      <dsp:spPr>
        <a:xfrm>
          <a:off x="250724" y="1003935"/>
          <a:ext cx="2228429" cy="14150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Narrative Scaffolding</a:t>
          </a:r>
          <a:endParaRPr lang="en-US" sz="2700" kern="1200"/>
        </a:p>
      </dsp:txBody>
      <dsp:txXfrm>
        <a:off x="292169" y="1045380"/>
        <a:ext cx="2145539" cy="1332162"/>
      </dsp:txXfrm>
    </dsp:sp>
    <dsp:sp modelId="{AE94504C-7FE3-49EB-A47D-CFD5583AF3C5}">
      <dsp:nvSpPr>
        <dsp:cNvPr id="0" name=""/>
        <dsp:cNvSpPr/>
      </dsp:nvSpPr>
      <dsp:spPr>
        <a:xfrm>
          <a:off x="2726757" y="768712"/>
          <a:ext cx="2228429" cy="14150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5C4958-E641-464C-835D-3791C05E5C01}">
      <dsp:nvSpPr>
        <dsp:cNvPr id="0" name=""/>
        <dsp:cNvSpPr/>
      </dsp:nvSpPr>
      <dsp:spPr>
        <a:xfrm>
          <a:off x="2974360" y="1003935"/>
          <a:ext cx="2228429" cy="14150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Natural Language Processing</a:t>
          </a:r>
          <a:endParaRPr lang="en-US" sz="2700" kern="1200"/>
        </a:p>
      </dsp:txBody>
      <dsp:txXfrm>
        <a:off x="3015805" y="1045380"/>
        <a:ext cx="2145539" cy="1332162"/>
      </dsp:txXfrm>
    </dsp:sp>
    <dsp:sp modelId="{CB3F5A83-3CC9-4653-840F-64A197CD597A}">
      <dsp:nvSpPr>
        <dsp:cNvPr id="0" name=""/>
        <dsp:cNvSpPr/>
      </dsp:nvSpPr>
      <dsp:spPr>
        <a:xfrm>
          <a:off x="5450393" y="768712"/>
          <a:ext cx="2228429" cy="14150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ED7B4E-FDE3-4742-824E-6E00D1EABE5E}">
      <dsp:nvSpPr>
        <dsp:cNvPr id="0" name=""/>
        <dsp:cNvSpPr/>
      </dsp:nvSpPr>
      <dsp:spPr>
        <a:xfrm>
          <a:off x="5697996" y="1003935"/>
          <a:ext cx="2228429" cy="14150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Emotional AI</a:t>
          </a:r>
          <a:endParaRPr lang="en-US" sz="2700" kern="1200"/>
        </a:p>
      </dsp:txBody>
      <dsp:txXfrm>
        <a:off x="5739441" y="1045380"/>
        <a:ext cx="2145539" cy="1332162"/>
      </dsp:txXfrm>
    </dsp:sp>
    <dsp:sp modelId="{A600391F-1043-45FE-AB3F-C9A0397849A6}">
      <dsp:nvSpPr>
        <dsp:cNvPr id="0" name=""/>
        <dsp:cNvSpPr/>
      </dsp:nvSpPr>
      <dsp:spPr>
        <a:xfrm>
          <a:off x="8174029" y="768712"/>
          <a:ext cx="2228429" cy="14150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31C315-5AAC-4B2C-B790-19A800C751B8}">
      <dsp:nvSpPr>
        <dsp:cNvPr id="0" name=""/>
        <dsp:cNvSpPr/>
      </dsp:nvSpPr>
      <dsp:spPr>
        <a:xfrm>
          <a:off x="8421633" y="1003935"/>
          <a:ext cx="2228429" cy="14150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Personality System</a:t>
          </a:r>
          <a:endParaRPr lang="en-US" sz="2700" kern="1200"/>
        </a:p>
      </dsp:txBody>
      <dsp:txXfrm>
        <a:off x="8463078" y="1045380"/>
        <a:ext cx="2145539" cy="13321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5/15/2022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4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53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04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56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46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8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15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99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7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6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5/15/2022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60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3D rendering of stacked polygons in different colors">
            <a:extLst>
              <a:ext uri="{FF2B5EF4-FFF2-40B4-BE49-F238E27FC236}">
                <a16:creationId xmlns:a16="http://schemas.microsoft.com/office/drawing/2014/main" id="{AE314E88-171A-0280-BBD1-D512F43886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66" b="29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53C4D10E-16D3-5D49-A995-1FD27619A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0549940" cy="6858000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1E97A5-F006-45E4-81CC-CC047D8E1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5" y="1625608"/>
            <a:ext cx="6696951" cy="2722164"/>
          </a:xfrm>
        </p:spPr>
        <p:txBody>
          <a:bodyPr>
            <a:normAutofit/>
          </a:bodyPr>
          <a:lstStyle/>
          <a:p>
            <a:r>
              <a:rPr lang="en-GB" dirty="0"/>
              <a:t>Narrative AI Generation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A3634-CF8A-4BF5-A08C-46B74C04A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5" y="4466845"/>
            <a:ext cx="6696951" cy="882904"/>
          </a:xfrm>
        </p:spPr>
        <p:txBody>
          <a:bodyPr>
            <a:normAutofit/>
          </a:bodyPr>
          <a:lstStyle/>
          <a:p>
            <a:r>
              <a:rPr lang="en-GB" dirty="0"/>
              <a:t>By Isaac Dunn</a:t>
            </a:r>
          </a:p>
        </p:txBody>
      </p:sp>
    </p:spTree>
    <p:extLst>
      <p:ext uri="{BB962C8B-B14F-4D97-AF65-F5344CB8AC3E}">
        <p14:creationId xmlns:p14="http://schemas.microsoft.com/office/powerpoint/2010/main" val="40374121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4DC97-8F66-4289-A94C-4D20663A5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3609983" cy="1446550"/>
          </a:xfrm>
        </p:spPr>
        <p:txBody>
          <a:bodyPr>
            <a:normAutofit/>
          </a:bodyPr>
          <a:lstStyle/>
          <a:p>
            <a:r>
              <a:rPr lang="en-GB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3F56C-3D53-4EE1-8F00-96C60BAB6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3609983" cy="3188586"/>
          </a:xfrm>
        </p:spPr>
        <p:txBody>
          <a:bodyPr>
            <a:normAutofit/>
          </a:bodyPr>
          <a:lstStyle/>
          <a:p>
            <a:r>
              <a:rPr lang="en-GB" dirty="0"/>
              <a:t>C#</a:t>
            </a:r>
          </a:p>
          <a:p>
            <a:r>
              <a:rPr lang="en-GB" dirty="0"/>
              <a:t>Unity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C83B52-7831-4DF7-8C3B-F542C65AE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688" y="2379330"/>
            <a:ext cx="6518645" cy="2363009"/>
          </a:xfrm>
          <a:prstGeom prst="rect">
            <a:avLst/>
          </a:prstGeom>
        </p:spPr>
      </p:pic>
      <p:sp>
        <p:nvSpPr>
          <p:cNvPr id="11" name="Cross 10">
            <a:extLst>
              <a:ext uri="{FF2B5EF4-FFF2-40B4-BE49-F238E27FC236}">
                <a16:creationId xmlns:a16="http://schemas.microsoft.com/office/drawing/2014/main" id="{BE50E7BE-734F-224D-B03E-074DE1D12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7667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76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C51C4-BBE5-4526-A590-2027CD7D6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</p:spPr>
        <p:txBody>
          <a:bodyPr>
            <a:normAutofit/>
          </a:bodyPr>
          <a:lstStyle/>
          <a:p>
            <a:r>
              <a:rPr lang="en-GB" dirty="0"/>
              <a:t>Implementation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1CD9BE-93F1-ED44-946B-8354D74B0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2E6E09-FCB0-5F41-8BAE-C0581D54B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D269DB01-9C3C-7841-B8E8-6FDFEF70C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2DD8B23-B75D-BFC7-CA5E-348298E7A3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0315204"/>
              </p:ext>
            </p:extLst>
          </p:nvPr>
        </p:nvGraphicFramePr>
        <p:xfrm>
          <a:off x="565149" y="2692400"/>
          <a:ext cx="10653184" cy="3187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9710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0">
            <a:extLst>
              <a:ext uri="{FF2B5EF4-FFF2-40B4-BE49-F238E27FC236}">
                <a16:creationId xmlns:a16="http://schemas.microsoft.com/office/drawing/2014/main" id="{BE50E7BE-734F-224D-B03E-074DE1D12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7667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C51C4-BBE5-4526-A590-2027CD7D6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4114799" cy="14465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400"/>
              <a:t>Implementation – Narrative Scaffolding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CAD7B-B1C5-471F-A119-CF40DF29F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4114799" cy="3188586"/>
          </a:xfrm>
        </p:spPr>
        <p:txBody>
          <a:bodyPr>
            <a:normAutofit/>
          </a:bodyPr>
          <a:lstStyle/>
          <a:p>
            <a:r>
              <a:rPr lang="en-GB" dirty="0"/>
              <a:t>Event/ memory system</a:t>
            </a:r>
          </a:p>
          <a:p>
            <a:r>
              <a:rPr lang="en-GB" dirty="0"/>
              <a:t>Time frame</a:t>
            </a:r>
          </a:p>
          <a:p>
            <a:r>
              <a:rPr lang="en-GB" dirty="0"/>
              <a:t>Precondition</a:t>
            </a:r>
          </a:p>
          <a:p>
            <a:r>
              <a:rPr lang="en-GB" dirty="0"/>
              <a:t>Interaction/ plot progression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BE0D2C-7234-4975-84FB-88E71ACE49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86709" y="1948816"/>
            <a:ext cx="5731624" cy="32240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95656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C51C4-BBE5-4526-A590-2027CD7D6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3609983" cy="1446550"/>
          </a:xfrm>
        </p:spPr>
        <p:txBody>
          <a:bodyPr>
            <a:normAutofit/>
          </a:bodyPr>
          <a:lstStyle/>
          <a:p>
            <a:r>
              <a:rPr lang="en-GB" sz="4100"/>
              <a:t>Implementation – Emotional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CAD7B-B1C5-471F-A119-CF40DF29F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3609983" cy="3188586"/>
          </a:xfrm>
        </p:spPr>
        <p:txBody>
          <a:bodyPr>
            <a:normAutofit/>
          </a:bodyPr>
          <a:lstStyle/>
          <a:p>
            <a:r>
              <a:rPr lang="en-GB" dirty="0"/>
              <a:t>Heuristic (anger, relation, happiness)</a:t>
            </a:r>
          </a:p>
          <a:p>
            <a:r>
              <a:rPr lang="en-GB" dirty="0"/>
              <a:t>Mental break system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02B0F5B0-B346-4E40-B093-EE897A52B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688" y="2143030"/>
            <a:ext cx="6518645" cy="2835610"/>
          </a:xfrm>
          <a:prstGeom prst="rect">
            <a:avLst/>
          </a:prstGeom>
        </p:spPr>
      </p:pic>
      <p:sp>
        <p:nvSpPr>
          <p:cNvPr id="11" name="Cross 10">
            <a:extLst>
              <a:ext uri="{FF2B5EF4-FFF2-40B4-BE49-F238E27FC236}">
                <a16:creationId xmlns:a16="http://schemas.microsoft.com/office/drawing/2014/main" id="{BE50E7BE-734F-224D-B03E-074DE1D12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7667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77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C51C4-BBE5-4526-A590-2027CD7D6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 - 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CAD7B-B1C5-471F-A119-CF40DF29F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Neural Networks (GTP-2)</a:t>
            </a:r>
          </a:p>
          <a:p>
            <a:r>
              <a:rPr lang="en-GB" dirty="0"/>
              <a:t>Neural Networks (sentiment analysis)</a:t>
            </a:r>
          </a:p>
          <a:p>
            <a:r>
              <a:rPr lang="en-GB" dirty="0"/>
              <a:t>Basic text manipulation with personality system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0971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C51C4-BBE5-4526-A590-2027CD7D6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 – Personality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CAD7B-B1C5-471F-A119-CF40DF29F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Traits</a:t>
            </a:r>
          </a:p>
          <a:p>
            <a:r>
              <a:rPr lang="en-GB" dirty="0"/>
              <a:t>Reactions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8959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69880-FBFE-4D7F-83F3-0A396BB6B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8A076-A5B0-467B-BB90-5318708AC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 Log</a:t>
            </a:r>
          </a:p>
          <a:p>
            <a:r>
              <a:rPr lang="en-GB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1698001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37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ross 39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41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43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B69880-FBFE-4D7F-83F3-0A396BB6B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2614" y="1625608"/>
            <a:ext cx="4655719" cy="27221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spc="-15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Testing – Test Log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60530D-5D93-4DD0-ACB3-DDE8864843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6"/>
          <a:stretch/>
        </p:blipFill>
        <p:spPr>
          <a:xfrm>
            <a:off x="20" y="10"/>
            <a:ext cx="6038037" cy="6857990"/>
          </a:xfrm>
          <a:prstGeom prst="rect">
            <a:avLst/>
          </a:prstGeom>
        </p:spPr>
      </p:pic>
      <p:sp>
        <p:nvSpPr>
          <p:cNvPr id="54" name="Cross 45">
            <a:extLst>
              <a:ext uri="{FF2B5EF4-FFF2-40B4-BE49-F238E27FC236}">
                <a16:creationId xmlns:a16="http://schemas.microsoft.com/office/drawing/2014/main" id="{12E8ED90-6D42-AE40-963A-3924EE207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30625" y="562356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47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93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69880-FBFE-4D7F-83F3-0A396BB6B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–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8A076-A5B0-467B-BB90-5318708AC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Comparison of system to other games</a:t>
            </a:r>
          </a:p>
          <a:p>
            <a:r>
              <a:rPr lang="en-GB" dirty="0"/>
              <a:t>Whether the system was able to create a whole story</a:t>
            </a:r>
          </a:p>
        </p:txBody>
      </p:sp>
    </p:spTree>
    <p:extLst>
      <p:ext uri="{BB962C8B-B14F-4D97-AF65-F5344CB8AC3E}">
        <p14:creationId xmlns:p14="http://schemas.microsoft.com/office/powerpoint/2010/main" val="366148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FD694-7F93-451A-AFE5-A3BA9303E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3E747-8F94-41AE-8790-6659E9BFB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Issues from test log</a:t>
            </a:r>
          </a:p>
          <a:p>
            <a:r>
              <a:rPr lang="en-GB" dirty="0"/>
              <a:t>Issues with the project</a:t>
            </a:r>
          </a:p>
        </p:txBody>
      </p:sp>
    </p:spTree>
    <p:extLst>
      <p:ext uri="{BB962C8B-B14F-4D97-AF65-F5344CB8AC3E}">
        <p14:creationId xmlns:p14="http://schemas.microsoft.com/office/powerpoint/2010/main" val="1744765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103B4-37FD-427B-97A8-8692D0A21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3A4E2-A6C2-49E6-B619-8E3F3DAF3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narrative AI</a:t>
            </a:r>
          </a:p>
          <a:p>
            <a:r>
              <a:rPr lang="en-GB" dirty="0"/>
              <a:t>Types of narrative AI</a:t>
            </a:r>
          </a:p>
          <a:p>
            <a:r>
              <a:rPr lang="en-GB" dirty="0"/>
              <a:t>How games use narrative AI</a:t>
            </a:r>
          </a:p>
        </p:txBody>
      </p:sp>
    </p:spTree>
    <p:extLst>
      <p:ext uri="{BB962C8B-B14F-4D97-AF65-F5344CB8AC3E}">
        <p14:creationId xmlns:p14="http://schemas.microsoft.com/office/powerpoint/2010/main" val="627776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D6A16-9AA3-4B9D-A81F-6616B917A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4EF2-7245-4D9E-88F8-96A8F7D40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Youtube</a:t>
            </a:r>
            <a:r>
              <a:rPr lang="en-GB" dirty="0"/>
              <a:t> link or game </a:t>
            </a:r>
          </a:p>
        </p:txBody>
      </p:sp>
    </p:spTree>
    <p:extLst>
      <p:ext uri="{BB962C8B-B14F-4D97-AF65-F5344CB8AC3E}">
        <p14:creationId xmlns:p14="http://schemas.microsoft.com/office/powerpoint/2010/main" val="264742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3B161-F879-4434-8053-EE71B8681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6FF5A-1DA8-41FD-ACC7-9BC9BD8DE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went well</a:t>
            </a:r>
          </a:p>
          <a:p>
            <a:r>
              <a:rPr lang="en-GB" dirty="0"/>
              <a:t>What did not </a:t>
            </a:r>
          </a:p>
          <a:p>
            <a:r>
              <a:rPr lang="en-GB" dirty="0"/>
              <a:t>What could be improved</a:t>
            </a:r>
          </a:p>
        </p:txBody>
      </p:sp>
    </p:spTree>
    <p:extLst>
      <p:ext uri="{BB962C8B-B14F-4D97-AF65-F5344CB8AC3E}">
        <p14:creationId xmlns:p14="http://schemas.microsoft.com/office/powerpoint/2010/main" val="28195755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B800C-5719-4A1D-A585-C1C2BDB68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Bibliography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B1344BF-6A26-4841-94C9-E6F444691B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65150" y="3254880"/>
            <a:ext cx="11505073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(n.d.). Retrieved from https://monkeylearn.com/sentiment-analysis/</a:t>
            </a:r>
            <a:endParaRPr kumimoji="0" lang="en-GB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Alec Radford, J. W. (2019, 2 14). </a:t>
            </a:r>
            <a:r>
              <a:rPr kumimoji="0" lang="en-GB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Better Language Models</a:t>
            </a: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Retrieved from </a:t>
            </a:r>
            <a:r>
              <a:rPr kumimoji="0" lang="en-GB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OpenAI</a:t>
            </a: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https://openai.com/blog/better-language-models/#sample3</a:t>
            </a:r>
            <a:endParaRPr kumimoji="0" lang="en-GB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Alvim</a:t>
            </a: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L. G., &amp; Cruz, A. J. (2008, 6 6). </a:t>
            </a:r>
            <a:r>
              <a:rPr kumimoji="0" lang="en-GB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Fuzzy State Machine applied to an emotion model for electronic game characters.</a:t>
            </a: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Retrieved from IEEE explore: https://ieeexplore.ieee.org/document/4630637</a:t>
            </a:r>
            <a:endParaRPr kumimoji="0" lang="en-GB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Anurag Sarkar, S. C. (2021, 10 8). </a:t>
            </a:r>
            <a:r>
              <a:rPr kumimoji="0" lang="en-GB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Procedural Content Generation using </a:t>
            </a:r>
            <a:r>
              <a:rPr kumimoji="0" lang="en-GB" altLang="en-US" sz="11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Behavior</a:t>
            </a:r>
            <a:r>
              <a:rPr kumimoji="0" lang="en-GB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Trees</a:t>
            </a: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Retrieved from </a:t>
            </a:r>
            <a:r>
              <a:rPr kumimoji="0" lang="en-GB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arxiv</a:t>
            </a: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https://arxiv.org/pdf/2107.06638.pdf</a:t>
            </a:r>
            <a:endParaRPr kumimoji="0" lang="en-GB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Bay12Games. (2021, 12 1). </a:t>
            </a:r>
            <a:r>
              <a:rPr kumimoji="0" lang="en-GB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Dwarf Fortress</a:t>
            </a: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Retrieved from Bay12Games: http://www.bay12games.com/dwarves/</a:t>
            </a:r>
            <a:endParaRPr kumimoji="0" lang="en-GB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Deutsch, M. (2016, 7 8). </a:t>
            </a:r>
            <a:r>
              <a:rPr kumimoji="0" lang="en-GB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Harry Potter: Written by Artificial Intelligence</a:t>
            </a: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Retrieved from Medium: https://medium.com/deep-writing/harry-potter-written-by-artificial-intelligence-8a9431803da6</a:t>
            </a:r>
            <a:endParaRPr kumimoji="0" lang="en-GB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Emily Sheng, K.-W. C. (2019, 10 23). </a:t>
            </a:r>
            <a:r>
              <a:rPr kumimoji="0" lang="en-GB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Woman Worked as a Babysitter: On Biases in Language Generation</a:t>
            </a: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Retrieved from </a:t>
            </a:r>
            <a:r>
              <a:rPr kumimoji="0" lang="en-GB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Arxiv</a:t>
            </a: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https://arxiv.org/pdf/1909.01326.pdf</a:t>
            </a:r>
            <a:endParaRPr kumimoji="0" lang="en-GB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Feldman, R. (2013, 04 1). </a:t>
            </a:r>
            <a:r>
              <a:rPr kumimoji="0" lang="en-GB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Techniques and Applications for Sentiment Analysis.</a:t>
            </a: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Retrieved from dl.acm.org: https://dl.acm.org/doi/pdf/10.1145/2436256.2436274</a:t>
            </a:r>
            <a:endParaRPr kumimoji="0" lang="en-GB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Francesco </a:t>
            </a:r>
            <a:r>
              <a:rPr kumimoji="0" lang="en-GB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Mondada</a:t>
            </a: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M. B.-A. (2017, 10 27). </a:t>
            </a:r>
            <a:r>
              <a:rPr kumimoji="0" lang="en-GB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Finite State Machines.</a:t>
            </a: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Retrieved from SpringerLink: https://link.springer.com/chapter/10.1007/978-3-319-62533-1_4 </a:t>
            </a:r>
            <a:endParaRPr kumimoji="0" lang="en-GB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Garbe</a:t>
            </a: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J. (2018, 2 18). </a:t>
            </a:r>
            <a:r>
              <a:rPr kumimoji="0" lang="en-GB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Simulation of History and Recursive Narrative Scaffolding</a:t>
            </a: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Retrieved from Delve: http://project.jacobgarbe.com/simulation-of-history-and-recursive-narrative-scaffolding/</a:t>
            </a:r>
            <a:endParaRPr kumimoji="0" lang="en-GB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3731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B800C-5719-4A1D-A585-C1C2BDB68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EA67C-3CA8-407E-8CAE-0EC4DE9A2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Hudson, L. (2016, 9 28). </a:t>
            </a:r>
            <a:r>
              <a:rPr kumimoji="0" lang="en-GB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Some Like It Bot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Retrieved from FiveThirtyEight: https://fivethirtyeight.com/features/some-like-it-bot/</a:t>
            </a:r>
            <a:endParaRPr kumimoji="0" lang="en-GB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Humphreys, T. (2021, 12 1). </a:t>
            </a:r>
            <a:r>
              <a:rPr kumimoji="0" lang="en-GB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Chapter 12 Exploring HTN Planners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Retrieved from </a:t>
            </a:r>
            <a:r>
              <a:rPr kumimoji="0" lang="en-GB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gameaipro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https://www.gameaipro.com/GameAIPro/GameAIPro_Chapter12_Exploring_HTN_Planners_through_Example.pdf</a:t>
            </a:r>
            <a:endParaRPr kumimoji="0" lang="en-GB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IBM. (2020, 7 2). </a:t>
            </a:r>
            <a:r>
              <a:rPr kumimoji="0" lang="en-GB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Natural Language Processing (NLP)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Retrieved from IBM: https://www.ibm.com/cloud/learn/natural-language-processing</a:t>
            </a:r>
            <a:endParaRPr kumimoji="0" lang="en-GB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Igor Ribeiro Lima, T. d. (2012, 1 1). </a:t>
            </a:r>
            <a:r>
              <a:rPr kumimoji="0" lang="en-GB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Adapting and Using Scrum in a Software .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Retrieved from fsma.edu.br: http://fsma.edu.br/si/edicao9/FSMA_SI_2012_1_Principal_2_en.pdf</a:t>
            </a:r>
            <a:endParaRPr kumimoji="0" lang="en-GB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Ilche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GB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Georgievski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M. A. (2014, 3 28). </a:t>
            </a:r>
            <a:r>
              <a:rPr kumimoji="0" lang="en-GB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Overview of Hierarchical Task Network Planning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Retrieved from </a:t>
            </a:r>
            <a:r>
              <a:rPr kumimoji="0" lang="en-GB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Arxiv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https://arxiv.org/pdf/1403.7426.pdf</a:t>
            </a:r>
            <a:endParaRPr kumimoji="0" lang="en-GB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Jason </a:t>
            </a:r>
            <a:r>
              <a:rPr kumimoji="0" lang="en-GB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Grinblat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C. B. (2017, 8 14). </a:t>
            </a:r>
            <a:r>
              <a:rPr kumimoji="0" lang="en-GB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Subverting historical cause &amp; effect: generation of mythic biographies in Caves of </a:t>
            </a:r>
            <a:r>
              <a:rPr kumimoji="0" lang="en-GB" altLang="en-US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Qud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Retrieved from ACM: https://dl.acm.org/doi/pdf/10.1145/3102071.3110574</a:t>
            </a:r>
            <a:endParaRPr kumimoji="0" lang="en-GB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JSON.org. (2022, 5 4). </a:t>
            </a:r>
            <a:r>
              <a:rPr kumimoji="0" lang="en-GB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Introducing JSON.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Retrieved from JSON.org: https://www.json.org/json-en.html</a:t>
            </a:r>
            <a:endParaRPr kumimoji="0" lang="en-GB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Kaushal Chari, M. A. (2017, 4 22). </a:t>
            </a:r>
            <a:r>
              <a:rPr kumimoji="0" lang="en-GB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Impact of incorrect and new requirements on waterfall software project outcomes.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Retrieved from Research Gate: https://www.researchgate.net/publication/316362583_Impact_of_incorrect_and_new_requirements_on_waterfall_software_project_outcomes</a:t>
            </a:r>
            <a:endParaRPr kumimoji="0" lang="en-GB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Khalil, M. A., &amp; </a:t>
            </a:r>
            <a:r>
              <a:rPr kumimoji="0" lang="en-GB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Kotaiah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B. (2017, 8 1). </a:t>
            </a:r>
            <a:r>
              <a:rPr kumimoji="0" lang="en-GB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Implementation of agile methodology based on SCRUM tool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Retrieved from IEEE Xplore: https://ieeexplore.ieee.org/abstract/document/8389872</a:t>
            </a:r>
            <a:endParaRPr kumimoji="0" lang="en-GB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Latitude. (2022, 1 1). </a:t>
            </a:r>
            <a:r>
              <a:rPr kumimoji="0" lang="en-GB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 Dungeon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Retrieved from AI Dungeon: https://play.aidungeon.io/</a:t>
            </a:r>
            <a:endParaRPr kumimoji="0" lang="en-GB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Li, L., &amp; Campbell, J. (2010, 1 1). </a:t>
            </a:r>
            <a:r>
              <a:rPr kumimoji="0" lang="en-GB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Emotion </a:t>
            </a:r>
            <a:r>
              <a:rPr kumimoji="0" lang="en-GB" altLang="en-US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Modeling</a:t>
            </a:r>
            <a:r>
              <a:rPr kumimoji="0" lang="en-GB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Interaction of NPCS in Virtual Simulation and Games.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Retrieved from International Journal of Virtual Reality: https://ijvr.eu/article/view/2784/8842</a:t>
            </a:r>
            <a:endParaRPr kumimoji="0" lang="en-GB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3977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B800C-5719-4A1D-A585-C1C2BDB68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EA67C-3CA8-407E-8CAE-0EC4DE9A2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7"/>
            <a:ext cx="8267296" cy="3719795"/>
          </a:xfrm>
        </p:spPr>
        <p:txBody>
          <a:bodyPr>
            <a:normAutofit fontScale="475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Ludeon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Studios. (2018, 10 17). </a:t>
            </a:r>
            <a:r>
              <a:rPr kumimoji="0" lang="en-GB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Rimworld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Retrieved from Steam: https://store.steampowered.com/app/294100/RimWorld/</a:t>
            </a:r>
            <a:endParaRPr kumimoji="0" lang="en-GB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M. Mahalakshmi, D. M. (2013, 6 6). </a:t>
            </a:r>
            <a:r>
              <a:rPr kumimoji="0" lang="en-GB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Traditional SDLC Vs Scrum Methodology – A Comparative 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Retrieved from </a:t>
            </a:r>
            <a:r>
              <a:rPr kumimoji="0" lang="en-GB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citeseerx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https://citeseerx.ist.psu.edu/viewdoc/download?doi=10.1.1.413.2992&amp;rep=rep1&amp;type=pdf</a:t>
            </a:r>
            <a:endParaRPr kumimoji="0" lang="en-GB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Marc </a:t>
            </a:r>
            <a:r>
              <a:rPr kumimoji="0" lang="en-GB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Cavazza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F. C. (2003, 1 1). </a:t>
            </a:r>
            <a:r>
              <a:rPr kumimoji="0" lang="en-GB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Interactive storytelling: from AI experiment to new media.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Retrieved from ResearchGate: https://www.researchgate.net/profile/Marc-Cavazza/publication/220851669_Interactive_storytelling_from_AI_experiment_to_new_media/links/580f3d0308aef2ef97afbf4b/Interactive-storytelling-from-AI-experiment-to-new-media.pdf</a:t>
            </a:r>
            <a:endParaRPr kumimoji="0" lang="en-GB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Marchesi, M., </a:t>
            </a:r>
            <a:r>
              <a:rPr kumimoji="0" lang="en-GB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Mannaro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K., </a:t>
            </a:r>
            <a:r>
              <a:rPr kumimoji="0" lang="en-GB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Uras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S., &amp; </a:t>
            </a:r>
            <a:r>
              <a:rPr kumimoji="0" lang="en-GB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Locci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M. F. (2007, 6 22). </a:t>
            </a:r>
            <a:r>
              <a:rPr kumimoji="0" lang="en-GB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Distributed Scrum in Research Project Management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Retrieved from ResearchGate: https://www.researchgate.net/publication/221592443_Distributed_Scrum_in_Research_Project_Management</a:t>
            </a:r>
            <a:endParaRPr kumimoji="0" lang="en-GB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 </a:t>
            </a:r>
            <a:r>
              <a:rPr kumimoji="0" lang="en-GB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Kreminski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M. D.-F. (2020, 1 1). </a:t>
            </a:r>
            <a:r>
              <a:rPr kumimoji="0" lang="en-GB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Why Are We Like This?: Exploring Writing Mechanics for an AI-Augmented Storytelling Game.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Retrieved from ucsc.edu: https://stars.library.ucf.edu/cgi/viewcontent.cgi?article=1160&amp;context=elo2020</a:t>
            </a:r>
            <a:endParaRPr kumimoji="0" lang="en-GB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Scrum.org. (2022, 5 4). </a:t>
            </a:r>
            <a:r>
              <a:rPr kumimoji="0" lang="en-GB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SCRUM?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Retrieved from scrum.org: https://www.scrum.org/resources/what-is-scrum</a:t>
            </a:r>
            <a:endParaRPr kumimoji="0" lang="en-GB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Sheetal Sharma, D. S. (2012, 5 5). </a:t>
            </a:r>
            <a:r>
              <a:rPr kumimoji="0" lang="en-GB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Agile Processes and Methodologies: A 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Retrieved from </a:t>
            </a:r>
            <a:r>
              <a:rPr kumimoji="0" lang="en-GB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yashada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Microsoft Word - IJCSE12-04-05-186.doc (yashada.org)</a:t>
            </a:r>
            <a:endParaRPr kumimoji="0" lang="en-GB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Short, T. X. (2021, 06 26). </a:t>
            </a:r>
            <a:r>
              <a:rPr kumimoji="0" lang="en-GB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Designing Stronger AI Personalities.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Retrieved from AAAI: https://ojs.aaai.org/index.php/AIIDE/article/view/12973</a:t>
            </a:r>
            <a:endParaRPr kumimoji="0" lang="en-GB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Simpson, C. (2014, 7 18). </a:t>
            </a:r>
            <a:r>
              <a:rPr kumimoji="0" lang="en-GB" altLang="en-US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Behavior</a:t>
            </a:r>
            <a:r>
              <a:rPr kumimoji="0" lang="en-GB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trees for AI: How they work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Retrieved from </a:t>
            </a:r>
            <a:r>
              <a:rPr kumimoji="0" lang="en-GB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GameDeveloper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https://www.gamedeveloper.com/programming/behavior-trees-for-ai-how-they-work</a:t>
            </a:r>
            <a:endParaRPr kumimoji="0" lang="en-GB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Sundin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O. (2019, 10 26). </a:t>
            </a:r>
            <a:r>
              <a:rPr kumimoji="0" lang="en-GB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Natural Language Content Generation for Computer.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Retrieved from diva portal.org: https://www.diva-portal.org/smash/get/diva2:1369106/FULLTEXT01.pdf</a:t>
            </a:r>
            <a:endParaRPr kumimoji="0" lang="en-GB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Swanstrom, R. (2015, 05 1). </a:t>
            </a:r>
            <a:r>
              <a:rPr kumimoji="0" lang="en-GB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Scoring a Software Development Organization with a single number.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Retrieved from Research Gate: https://www.researchgate.net/figure/Modern-Waterfall-Diagram-adapted-from-36_fig2_306446532</a:t>
            </a:r>
            <a:endParaRPr kumimoji="0" lang="en-GB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Vincent, J. (2020, 7 30). </a:t>
            </a:r>
            <a:r>
              <a:rPr kumimoji="0" lang="en-GB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OPENAI’S LATEST BREAKTHROUGH IS ASTONISHINGLY POWERFUL, BUT STILL FIGHTING ITS FLAWS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Retrieved from The Verge: https://www.theverge.com/21346343/gpt-3-explainer-openai-examples-errors-agi-potential</a:t>
            </a:r>
            <a:endParaRPr kumimoji="0" lang="en-GB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2675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63778-17AC-4EF8-BB1B-7AB0614DA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–Types of narrative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ACB8F-4721-4672-B488-BE6419925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Procedural generation</a:t>
            </a:r>
          </a:p>
          <a:p>
            <a:r>
              <a:rPr lang="en-GB" dirty="0"/>
              <a:t>Emergent generation</a:t>
            </a:r>
          </a:p>
        </p:txBody>
      </p:sp>
    </p:spTree>
    <p:extLst>
      <p:ext uri="{BB962C8B-B14F-4D97-AF65-F5344CB8AC3E}">
        <p14:creationId xmlns:p14="http://schemas.microsoft.com/office/powerpoint/2010/main" val="1081710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C63778-17AC-4EF8-BB1B-7AB0614DA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192" y="1204721"/>
            <a:ext cx="4133647" cy="1446550"/>
          </a:xfrm>
        </p:spPr>
        <p:txBody>
          <a:bodyPr>
            <a:normAutofit/>
          </a:bodyPr>
          <a:lstStyle/>
          <a:p>
            <a:r>
              <a:rPr lang="en-GB" dirty="0"/>
              <a:t>Introduction –How its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ACB8F-4721-4672-B488-BE6419925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193" y="2691638"/>
            <a:ext cx="4133647" cy="3188586"/>
          </a:xfrm>
        </p:spPr>
        <p:txBody>
          <a:bodyPr>
            <a:normAutofit/>
          </a:bodyPr>
          <a:lstStyle/>
          <a:p>
            <a:r>
              <a:rPr lang="en-GB" dirty="0"/>
              <a:t>Traits </a:t>
            </a:r>
          </a:p>
          <a:p>
            <a:r>
              <a:rPr lang="en-GB" dirty="0"/>
              <a:t>Dialog</a:t>
            </a:r>
          </a:p>
          <a:p>
            <a:r>
              <a:rPr lang="en-GB" dirty="0"/>
              <a:t>Responsive AI</a:t>
            </a:r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2C4A4733-4FF9-4AE9-AE92-80BD460893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5716"/>
          <a:stretch/>
        </p:blipFill>
        <p:spPr>
          <a:xfrm>
            <a:off x="20" y="2571496"/>
            <a:ext cx="6967737" cy="4286502"/>
          </a:xfrm>
          <a:prstGeom prst="rect">
            <a:avLst/>
          </a:prstGeom>
        </p:spPr>
      </p:pic>
      <p:pic>
        <p:nvPicPr>
          <p:cNvPr id="6" name="Picture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1A460042-E0C2-4D0A-808D-4BF2F69089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86" r="13945" b="1"/>
          <a:stretch/>
        </p:blipFill>
        <p:spPr>
          <a:xfrm>
            <a:off x="-1" y="-2"/>
            <a:ext cx="3483873" cy="2571500"/>
          </a:xfrm>
          <a:prstGeom prst="rect">
            <a:avLst/>
          </a:prstGeom>
        </p:spPr>
      </p:pic>
      <p:pic>
        <p:nvPicPr>
          <p:cNvPr id="5" name="Picture 4" descr="A picture containing indoor, furniture&#10;&#10;Description automatically generated">
            <a:extLst>
              <a:ext uri="{FF2B5EF4-FFF2-40B4-BE49-F238E27FC236}">
                <a16:creationId xmlns:a16="http://schemas.microsoft.com/office/drawing/2014/main" id="{7FB28D4B-D695-416E-A7F4-CB614EB3DA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743" r="12855"/>
          <a:stretch/>
        </p:blipFill>
        <p:spPr>
          <a:xfrm>
            <a:off x="3483877" y="10"/>
            <a:ext cx="3483879" cy="2571487"/>
          </a:xfrm>
          <a:prstGeom prst="rect">
            <a:avLst/>
          </a:prstGeom>
        </p:spPr>
      </p:pic>
      <p:sp>
        <p:nvSpPr>
          <p:cNvPr id="13" name="Cross 12">
            <a:extLst>
              <a:ext uri="{FF2B5EF4-FFF2-40B4-BE49-F238E27FC236}">
                <a16:creationId xmlns:a16="http://schemas.microsoft.com/office/drawing/2014/main" id="{A12C7CBA-A034-9548-BC45-D37C25C00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032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49ED22-D9F5-F848-A98A-7181D4EE7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3666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31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AA99-F2AE-4F9B-9CA9-6014E4B2D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Aims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74973-A1F9-4EA5-B1D6-B76AF77AF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Aim to create a narrative AI with a cast character</a:t>
            </a:r>
          </a:p>
          <a:p>
            <a:r>
              <a:rPr lang="en-GB" dirty="0"/>
              <a:t>Characters are able to talk to each other</a:t>
            </a:r>
          </a:p>
          <a:p>
            <a:r>
              <a:rPr lang="en-GB" dirty="0"/>
              <a:t>Have actions and goals</a:t>
            </a:r>
          </a:p>
          <a:p>
            <a:r>
              <a:rPr lang="en-GB" dirty="0"/>
              <a:t>Personality and emotion ai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6929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FD029-1F57-4510-A7A1-573119BDD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F0D37-19F2-4DC8-BBD8-AC74F2B3C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Why this project was chosen</a:t>
            </a:r>
          </a:p>
          <a:p>
            <a:r>
              <a:rPr lang="en-GB" dirty="0"/>
              <a:t>Why it is important in games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8552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BA664-BB07-437B-B9BE-A30C76CC4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B2E6E-ACD8-4832-9672-7CB8DCBA1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Consider Waterfall vs Scrum</a:t>
            </a:r>
          </a:p>
          <a:p>
            <a:r>
              <a:rPr lang="en-GB" dirty="0"/>
              <a:t>Scrum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885536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EC7009-A481-4B12-8E36-CFB364A7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</p:spPr>
        <p:txBody>
          <a:bodyPr>
            <a:normAutofit/>
          </a:bodyPr>
          <a:lstStyle/>
          <a:p>
            <a:r>
              <a:rPr lang="en-GB" dirty="0"/>
              <a:t>Project plan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1CD9BE-93F1-ED44-946B-8354D74B0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2E6E09-FCB0-5F41-8BAE-C0581D54B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D269DB01-9C3C-7841-B8E8-6FDFEF70C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CF2C1A-AABE-FE38-B079-E862055409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6497897"/>
              </p:ext>
            </p:extLst>
          </p:nvPr>
        </p:nvGraphicFramePr>
        <p:xfrm>
          <a:off x="565149" y="2692400"/>
          <a:ext cx="10653184" cy="3187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0375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ross 11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15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EC7009-A481-4B12-8E36-CFB364A7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7240" y="1625608"/>
            <a:ext cx="2976767" cy="272216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 kern="1200" spc="-15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plan – Gantt</a:t>
            </a:r>
            <a:br>
              <a:rPr lang="en-US" sz="4700" kern="1200" spc="-15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4700" kern="1200" spc="-15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73E69F-E4EF-4EF4-89B6-8D687E70D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946" y="1927770"/>
            <a:ext cx="6665571" cy="3266130"/>
          </a:xfrm>
          <a:prstGeom prst="rect">
            <a:avLst/>
          </a:prstGeom>
        </p:spPr>
      </p:pic>
      <p:sp>
        <p:nvSpPr>
          <p:cNvPr id="26" name="Cross 17">
            <a:extLst>
              <a:ext uri="{FF2B5EF4-FFF2-40B4-BE49-F238E27FC236}">
                <a16:creationId xmlns:a16="http://schemas.microsoft.com/office/drawing/2014/main" id="{56EC6756-249A-354D-B2C0-DA82BEEEC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8518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9">
            <a:extLst>
              <a:ext uri="{FF2B5EF4-FFF2-40B4-BE49-F238E27FC236}">
                <a16:creationId xmlns:a16="http://schemas.microsoft.com/office/drawing/2014/main" id="{99B14128-2D03-F14B-8681-9410A28F3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3666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71421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AnalogousFromLightSeedRightStep">
      <a:dk1>
        <a:srgbClr val="000000"/>
      </a:dk1>
      <a:lt1>
        <a:srgbClr val="FFFFFF"/>
      </a:lt1>
      <a:dk2>
        <a:srgbClr val="243541"/>
      </a:dk2>
      <a:lt2>
        <a:srgbClr val="E8E4E2"/>
      </a:lt2>
      <a:accent1>
        <a:srgbClr val="82A6BB"/>
      </a:accent1>
      <a:accent2>
        <a:srgbClr val="7F8CBA"/>
      </a:accent2>
      <a:accent3>
        <a:srgbClr val="9F96C6"/>
      </a:accent3>
      <a:accent4>
        <a:srgbClr val="A37FBA"/>
      </a:accent4>
      <a:accent5>
        <a:srgbClr val="C492C3"/>
      </a:accent5>
      <a:accent6>
        <a:srgbClr val="BA7FA0"/>
      </a:accent6>
      <a:hlink>
        <a:srgbClr val="A7775C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5760</TotalTime>
  <Words>1534</Words>
  <Application>Microsoft Office PowerPoint</Application>
  <PresentationFormat>Widescreen</PresentationFormat>
  <Paragraphs>104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Seaford Display</vt:lpstr>
      <vt:lpstr>System Font Regular</vt:lpstr>
      <vt:lpstr>Tenorite</vt:lpstr>
      <vt:lpstr>MadridVTI</vt:lpstr>
      <vt:lpstr>Narrative AI Generation</vt:lpstr>
      <vt:lpstr>Introduction</vt:lpstr>
      <vt:lpstr>Introduction –Types of narrative AI</vt:lpstr>
      <vt:lpstr>Introduction –How its used</vt:lpstr>
      <vt:lpstr>Aims and objectives</vt:lpstr>
      <vt:lpstr>Background</vt:lpstr>
      <vt:lpstr>Research methodology</vt:lpstr>
      <vt:lpstr>Project plan</vt:lpstr>
      <vt:lpstr>Project plan – Gantt </vt:lpstr>
      <vt:lpstr>Analysis</vt:lpstr>
      <vt:lpstr>Implementation </vt:lpstr>
      <vt:lpstr>Implementation – Narrative Scaffolding </vt:lpstr>
      <vt:lpstr>Implementation – Emotional AI</vt:lpstr>
      <vt:lpstr>Implementation - NLP</vt:lpstr>
      <vt:lpstr>Implementation – Personality system</vt:lpstr>
      <vt:lpstr>Testing</vt:lpstr>
      <vt:lpstr>Testing – Test Log</vt:lpstr>
      <vt:lpstr>Testing – Evaluation</vt:lpstr>
      <vt:lpstr>Results</vt:lpstr>
      <vt:lpstr>Demo</vt:lpstr>
      <vt:lpstr>Conclusion</vt:lpstr>
      <vt:lpstr>Bibliography</vt:lpstr>
      <vt:lpstr>Bibliography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Narrative AI Generation</dc:title>
  <dc:creator>DUNN Isaac</dc:creator>
  <cp:lastModifiedBy>DUNN Isaac</cp:lastModifiedBy>
  <cp:revision>12</cp:revision>
  <dcterms:created xsi:type="dcterms:W3CDTF">2022-05-11T13:10:20Z</dcterms:created>
  <dcterms:modified xsi:type="dcterms:W3CDTF">2022-05-15T15:21:27Z</dcterms:modified>
</cp:coreProperties>
</file>