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9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40" autoAdjust="0"/>
  </p:normalViewPr>
  <p:slideViewPr>
    <p:cSldViewPr snapToGrid="0" snapToObjects="1"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CEF040-88B0-48E2-BC39-0F47A24BC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F90E6-5942-40D6-B550-A40EB135D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C4A33-2FCD-45CB-AD4F-44F302D7D607}" type="datetime1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B5A7-F9B4-48E3-B791-39384EC0A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319F-2509-4016-8183-3771A6607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74CE-A828-4200-B441-94ED93B5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10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CDC1A-5161-41DC-A4F6-FB70C085CA5C}" type="datetime1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57D3-B8C5-4244-9114-458E5724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54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EC1D-F9FC-4765-9414-21B7DE3734F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CF727FD-07EA-4478-81C0-7907C6F33E11}" type="datetime1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22E1-45F2-4098-926C-F811F9AD2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</p:spTree>
    <p:extLst>
      <p:ext uri="{BB962C8B-B14F-4D97-AF65-F5344CB8AC3E}">
        <p14:creationId xmlns:p14="http://schemas.microsoft.com/office/powerpoint/2010/main" val="397045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write programs to do these tasks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C0CDC1A-5161-41DC-A4F6-FB70C085CA5C}" type="datetime1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4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01500"/>
            <a:ext cx="8229600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87450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5135" y="4019333"/>
            <a:ext cx="3823854" cy="19170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41940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62E30-4E1C-4A7B-9491-EC30C3ADD831}"/>
              </a:ext>
            </a:extLst>
          </p:cNvPr>
          <p:cNvSpPr/>
          <p:nvPr userDrawn="1"/>
        </p:nvSpPr>
        <p:spPr>
          <a:xfrm>
            <a:off x="2842953" y="3642369"/>
            <a:ext cx="322533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99E2F-CF7C-44CB-A7A9-F1652A6091F1}" type="datetime5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BE33-9935-4D8B-A6FC-3A1E6C4C61F4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C58A-7703-4045-BBB2-EB59DCF3C74B}" type="datetime5">
              <a:rPr lang="en-US" smtClean="0"/>
              <a:t>29-Mar-22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BF0B-62B1-4A74-9C98-53606F4CCF34}" type="datetime5">
              <a:rPr lang="en-US" smtClean="0"/>
              <a:t>29-Mar-22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770D-E68E-46E0-B881-3B763D42B9E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7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3984A8D4-969A-4C3F-A9A9-8B1B1AF70CAA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99B2CDF8-ED6E-4AFD-A745-6B41DD66A85D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C74F-6A4B-4E2B-A639-40990A025B4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CA91A3B3-B081-4CF1-B238-C3F7D0C775BD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7FD5ECE-DC7B-43DE-9197-AA61E084A927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8A64C7-E7A5-496F-AC15-73B06E95F108}" type="datetime5">
              <a:rPr lang="en-US" smtClean="0"/>
              <a:t>29-Mar-22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50310" y="159182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1640" y="4198273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442" y="274638"/>
            <a:ext cx="4193654" cy="20529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67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64442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932" y="4313728"/>
            <a:ext cx="2390995" cy="1589757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64442" y="649288"/>
            <a:ext cx="4193654" cy="3160712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48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7F52A-B5D3-46C8-98FA-1B78AEB6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3A66-D338-4BEB-AD33-F28477C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 dirty="0"/>
              <a:t>© Stephen Marz -- COSC 130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2DAB-F6C8-4A2D-9970-0D936C5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C14604-8D6E-4C43-BD78-6D7D044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BE49D-A48F-40C4-926F-28F2A102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7983C38A-DBBA-4764-9410-333782B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38525F7-7009-49A9-8C18-99CDB81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1F65CA-6608-4EBB-AD42-901000B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 dirty="0"/>
              <a:t>COSC 130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520BE50-03C5-4D0B-B74D-035763D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  <p:sldLayoutId id="2147483663" r:id="rId6"/>
    <p:sldLayoutId id="2147483696" r:id="rId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C94613B-E732-49B6-A6E9-E1A2075A64DC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  <p:sldLayoutId id="2147483703" r:id="rId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894E761-8B5A-4C1B-AA92-5774FDD3F7D1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6C06609D-06B2-4CC0-A269-DFE9130433C6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012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B9CCA-391B-47FE-A818-3E4B8B2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Logical RSHIFT (right shift) is a binary operator. Is signed agnostic.</a:t>
            </a:r>
          </a:p>
          <a:p>
            <a:endParaRPr lang="en-US" dirty="0"/>
          </a:p>
          <a:p>
            <a:r>
              <a:rPr lang="en-US" dirty="0" err="1"/>
              <a:t>unsigned_value</a:t>
            </a:r>
            <a:r>
              <a:rPr lang="en-US" dirty="0"/>
              <a:t> &gt;&gt; </a:t>
            </a:r>
            <a:r>
              <a:rPr lang="en-US" dirty="0" err="1"/>
              <a:t>number_of_shifts</a:t>
            </a:r>
            <a:endParaRPr lang="en-US" dirty="0"/>
          </a:p>
          <a:p>
            <a:pPr lvl="1"/>
            <a:r>
              <a:rPr lang="en-US" dirty="0"/>
              <a:t>Bits that fall off the right are discarded</a:t>
            </a:r>
          </a:p>
          <a:p>
            <a:pPr lvl="1"/>
            <a:r>
              <a:rPr lang="en-US" dirty="0"/>
              <a:t>0s are added from the left</a:t>
            </a:r>
          </a:p>
          <a:p>
            <a:pPr lvl="1"/>
            <a:r>
              <a:rPr lang="en-US" dirty="0"/>
              <a:t>Mathematically:  </a:t>
            </a:r>
            <a:r>
              <a:rPr lang="en-US" dirty="0" err="1"/>
              <a:t>unsigned_value</a:t>
            </a:r>
            <a:r>
              <a:rPr lang="en-US" dirty="0"/>
              <a:t> / 2</a:t>
            </a:r>
            <a:r>
              <a:rPr lang="en-US" baseline="30000" dirty="0"/>
              <a:t>number_of_shifts</a:t>
            </a:r>
          </a:p>
          <a:p>
            <a:pPr lvl="1"/>
            <a:endParaRPr lang="en-US" baseline="30000" dirty="0"/>
          </a:p>
          <a:p>
            <a:pPr marL="57150" indent="0">
              <a:buNone/>
            </a:pPr>
            <a:r>
              <a:rPr lang="en-US" dirty="0"/>
              <a:t>0b0100_1001 &gt;&gt; 2 = 0b0001_0010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BF68-9284-42D6-AB84-D02170D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EF5B-ED12-4906-A758-CCA264B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902B-89B3-462B-AFF9-B163387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06E8CA-E865-4617-8DFE-8E150B36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RSHIFT     &gt;&gt;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A03E6-D837-4734-B3AC-BFBAECB33D47}"/>
              </a:ext>
            </a:extLst>
          </p:cNvPr>
          <p:cNvSpPr txBox="1"/>
          <p:nvPr/>
        </p:nvSpPr>
        <p:spPr>
          <a:xfrm>
            <a:off x="3124200" y="5352070"/>
            <a:ext cx="117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Discarded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94AF479-2714-4AB0-88CA-776F8BF6B14F}"/>
              </a:ext>
            </a:extLst>
          </p:cNvPr>
          <p:cNvSpPr/>
          <p:nvPr/>
        </p:nvSpPr>
        <p:spPr>
          <a:xfrm>
            <a:off x="2769833" y="5063752"/>
            <a:ext cx="719091" cy="40131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9188D35-60A8-4375-9195-CA279F6E729B}"/>
              </a:ext>
            </a:extLst>
          </p:cNvPr>
          <p:cNvSpPr/>
          <p:nvPr/>
        </p:nvSpPr>
        <p:spPr>
          <a:xfrm>
            <a:off x="2103269" y="5071465"/>
            <a:ext cx="586666" cy="40131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9062620-A0AE-4EAF-9E63-0EEF49027C9C}"/>
              </a:ext>
            </a:extLst>
          </p:cNvPr>
          <p:cNvSpPr/>
          <p:nvPr/>
        </p:nvSpPr>
        <p:spPr>
          <a:xfrm>
            <a:off x="1284417" y="5062587"/>
            <a:ext cx="586666" cy="40131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2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B9CCA-391B-47FE-A818-3E4B8B2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Arithmetic RSHIFT (right shift) is a binary operator. The sign determines what bit value is added to the left.</a:t>
            </a:r>
          </a:p>
          <a:p>
            <a:endParaRPr lang="en-US" dirty="0"/>
          </a:p>
          <a:p>
            <a:r>
              <a:rPr lang="en-US" dirty="0" err="1"/>
              <a:t>signed_value</a:t>
            </a:r>
            <a:r>
              <a:rPr lang="en-US" dirty="0"/>
              <a:t> &gt;&gt; </a:t>
            </a:r>
            <a:r>
              <a:rPr lang="en-US" dirty="0" err="1"/>
              <a:t>number_of_shifts</a:t>
            </a:r>
            <a:endParaRPr lang="en-US" dirty="0"/>
          </a:p>
          <a:p>
            <a:pPr lvl="1"/>
            <a:r>
              <a:rPr lang="en-US" dirty="0"/>
              <a:t>Bits that fall off the right are discarded</a:t>
            </a:r>
          </a:p>
          <a:p>
            <a:pPr lvl="1"/>
            <a:r>
              <a:rPr lang="en-US" dirty="0"/>
              <a:t>The sign bit is added to the left</a:t>
            </a:r>
          </a:p>
          <a:p>
            <a:pPr lvl="1"/>
            <a:endParaRPr lang="en-US" dirty="0"/>
          </a:p>
          <a:p>
            <a:pPr lvl="1"/>
            <a:endParaRPr lang="en-US" baseline="30000" dirty="0"/>
          </a:p>
          <a:p>
            <a:pPr marL="57150" indent="0">
              <a:buNone/>
            </a:pPr>
            <a:r>
              <a:rPr lang="en-US" dirty="0"/>
              <a:t>0b1100_1001 &gt;&gt; 2 = 0b1111_0010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BF68-9284-42D6-AB84-D02170D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EF5B-ED12-4906-A758-CCA264B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902B-89B3-462B-AFF9-B163387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06E8CA-E865-4617-8DFE-8E150B36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RSHIFT     &gt;&gt;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A03E6-D837-4734-B3AC-BFBAECB33D47}"/>
              </a:ext>
            </a:extLst>
          </p:cNvPr>
          <p:cNvSpPr txBox="1"/>
          <p:nvPr/>
        </p:nvSpPr>
        <p:spPr>
          <a:xfrm>
            <a:off x="3124200" y="5352070"/>
            <a:ext cx="117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Discarded</a:t>
            </a: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94AF479-2714-4AB0-88CA-776F8BF6B14F}"/>
              </a:ext>
            </a:extLst>
          </p:cNvPr>
          <p:cNvSpPr/>
          <p:nvPr/>
        </p:nvSpPr>
        <p:spPr>
          <a:xfrm>
            <a:off x="2769833" y="5063752"/>
            <a:ext cx="719091" cy="40131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79188D35-60A8-4375-9195-CA279F6E729B}"/>
              </a:ext>
            </a:extLst>
          </p:cNvPr>
          <p:cNvSpPr/>
          <p:nvPr/>
        </p:nvSpPr>
        <p:spPr>
          <a:xfrm>
            <a:off x="2103269" y="5071465"/>
            <a:ext cx="586666" cy="40131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9062620-A0AE-4EAF-9E63-0EEF49027C9C}"/>
              </a:ext>
            </a:extLst>
          </p:cNvPr>
          <p:cNvSpPr/>
          <p:nvPr/>
        </p:nvSpPr>
        <p:spPr>
          <a:xfrm>
            <a:off x="1284417" y="5062587"/>
            <a:ext cx="586666" cy="401311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5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316B11-36B9-48A4-999F-4EC3753C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50206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31591-DED9-4E0E-980F-931AB01D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&gt;&gt; 1 is the same as a / 2</a:t>
            </a:r>
          </a:p>
          <a:p>
            <a:r>
              <a:rPr lang="en-US" dirty="0"/>
              <a:t>a &gt;&gt; 2 is the same as a / 4</a:t>
            </a:r>
          </a:p>
          <a:p>
            <a:r>
              <a:rPr lang="en-US" dirty="0"/>
              <a:t>a &gt;&gt; 3 is the same as a / 8</a:t>
            </a:r>
          </a:p>
          <a:p>
            <a:endParaRPr lang="en-US" dirty="0"/>
          </a:p>
          <a:p>
            <a:r>
              <a:rPr lang="en-US" dirty="0"/>
              <a:t>a &lt;&lt; 1 is the same as a * 2</a:t>
            </a:r>
          </a:p>
          <a:p>
            <a:r>
              <a:rPr lang="en-US" dirty="0"/>
              <a:t>a &lt;&lt; 2 is the same as a * 4</a:t>
            </a:r>
          </a:p>
          <a:p>
            <a:r>
              <a:rPr lang="en-US" dirty="0"/>
              <a:t>a &lt;&lt; 3 is the same as a * 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3D1EC0-99D8-485C-9300-41B76FDC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Multiplication / Division</a:t>
            </a:r>
          </a:p>
        </p:txBody>
      </p:sp>
    </p:spTree>
    <p:extLst>
      <p:ext uri="{BB962C8B-B14F-4D97-AF65-F5344CB8AC3E}">
        <p14:creationId xmlns:p14="http://schemas.microsoft.com/office/powerpoint/2010/main" val="15404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3BEF95-D8BC-4005-A94E-1AD14FBC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– Check to see if a single bit is 0 or 1</a:t>
            </a:r>
          </a:p>
          <a:p>
            <a:endParaRPr lang="en-US" dirty="0"/>
          </a:p>
          <a:p>
            <a:r>
              <a:rPr lang="en-US" dirty="0"/>
              <a:t>Set – Set a single bit to 1</a:t>
            </a:r>
          </a:p>
          <a:p>
            <a:endParaRPr lang="en-US" dirty="0"/>
          </a:p>
          <a:p>
            <a:r>
              <a:rPr lang="en-US" dirty="0"/>
              <a:t>Clear – Clear a single bit to 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C2CF-1CAB-43EA-93CA-08550EF1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687A-1B56-4D32-BFD3-27D92E7A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6360-EA9F-4616-9E18-F3B29678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1C1A03-5748-497A-B0C2-8DB7383F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Set, Clear</a:t>
            </a:r>
          </a:p>
        </p:txBody>
      </p:sp>
    </p:spTree>
    <p:extLst>
      <p:ext uri="{BB962C8B-B14F-4D97-AF65-F5344CB8AC3E}">
        <p14:creationId xmlns:p14="http://schemas.microsoft.com/office/powerpoint/2010/main" val="307416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7B5162-0DC7-429B-940E-1E4B83C8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XOR is an inversion of itself. Used in cryptography for “stream ciphers”.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0b0110_0011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^ </a:t>
            </a:r>
            <a:r>
              <a:rPr lang="en-US" u="sng" dirty="0">
                <a:latin typeface="Consolas" panose="020B0609020204030204" pitchFamily="49" charset="0"/>
              </a:rPr>
              <a:t>0b0111_0110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0b0001_0101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^ </a:t>
            </a:r>
            <a:r>
              <a:rPr lang="en-US" u="sng" dirty="0">
                <a:latin typeface="Consolas" panose="020B0609020204030204" pitchFamily="49" charset="0"/>
              </a:rPr>
              <a:t>0b0111_0110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0b0110_0011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59021-34A0-4129-8E35-E39485D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51825-D74B-462B-896F-6E5D8458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880F4-580C-447C-B60D-C86A3A52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359ED5-829C-4A44-82AE-55BCD207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Invertibility</a:t>
            </a:r>
          </a:p>
        </p:txBody>
      </p:sp>
    </p:spTree>
    <p:extLst>
      <p:ext uri="{BB962C8B-B14F-4D97-AF65-F5344CB8AC3E}">
        <p14:creationId xmlns:p14="http://schemas.microsoft.com/office/powerpoint/2010/main" val="22512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33C-9F6A-42C3-B05A-1389A25E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DE7-4196-424B-904A-AA3E0D4F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Logical AND</a:t>
            </a:r>
          </a:p>
          <a:p>
            <a:pPr lvl="1"/>
            <a:r>
              <a:rPr lang="en-US" dirty="0"/>
              <a:t>Logical OR</a:t>
            </a:r>
          </a:p>
          <a:p>
            <a:pPr lvl="1"/>
            <a:r>
              <a:rPr lang="en-US" dirty="0"/>
              <a:t>Logical NOT</a:t>
            </a:r>
          </a:p>
          <a:p>
            <a:pPr lvl="1"/>
            <a:r>
              <a:rPr lang="en-US" dirty="0"/>
              <a:t>Logical XOR</a:t>
            </a:r>
          </a:p>
          <a:p>
            <a:pPr lvl="1"/>
            <a:r>
              <a:rPr lang="en-US" dirty="0"/>
              <a:t>Logical Left Shift</a:t>
            </a:r>
          </a:p>
          <a:p>
            <a:pPr lvl="1"/>
            <a:r>
              <a:rPr lang="en-US" dirty="0"/>
              <a:t>Logical Right Shift</a:t>
            </a:r>
          </a:p>
          <a:p>
            <a:pPr lvl="1"/>
            <a:r>
              <a:rPr lang="en-US" dirty="0"/>
              <a:t>Arithmetic Right Shift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Quick Arithmetic</a:t>
            </a:r>
          </a:p>
          <a:p>
            <a:pPr lvl="1"/>
            <a:r>
              <a:rPr lang="en-US" dirty="0"/>
              <a:t>Test, Set, Clear</a:t>
            </a:r>
          </a:p>
          <a:p>
            <a:pPr lvl="1"/>
            <a:r>
              <a:rPr lang="en-US" dirty="0"/>
              <a:t>XOR Invertibility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4F46-B521-4D3B-8845-6EFFE9A6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2880-0420-412B-BE44-14CE3CC12033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60FB-FD96-4356-9562-FCF724B8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5F9C-18A1-432E-B6B7-308C62C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</p:spTree>
    <p:extLst>
      <p:ext uri="{BB962C8B-B14F-4D97-AF65-F5344CB8AC3E}">
        <p14:creationId xmlns:p14="http://schemas.microsoft.com/office/powerpoint/2010/main" val="248515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661CEA-4BC3-4E19-BD77-F9B1BEA5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  <a:br>
              <a:rPr lang="en-US" dirty="0"/>
            </a:br>
            <a:r>
              <a:rPr lang="en-US" sz="2400" dirty="0"/>
              <a:t>COSC 102</a:t>
            </a:r>
            <a:br>
              <a:rPr lang="en-US" sz="2400" dirty="0"/>
            </a:br>
            <a:r>
              <a:rPr lang="en-US" sz="2400" dirty="0"/>
              <a:t>Camille Crumpton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F33C-9F6A-42C3-B05A-1389A25E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DE7-4196-424B-904A-AA3E0D4F2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Logical AND</a:t>
            </a:r>
          </a:p>
          <a:p>
            <a:pPr lvl="1"/>
            <a:r>
              <a:rPr lang="en-US" dirty="0"/>
              <a:t>Logical OR</a:t>
            </a:r>
          </a:p>
          <a:p>
            <a:pPr lvl="1"/>
            <a:r>
              <a:rPr lang="en-US" dirty="0"/>
              <a:t>Logical NOT</a:t>
            </a:r>
          </a:p>
          <a:p>
            <a:pPr lvl="1"/>
            <a:r>
              <a:rPr lang="en-US" dirty="0"/>
              <a:t>Logical XOR</a:t>
            </a:r>
          </a:p>
          <a:p>
            <a:pPr lvl="1"/>
            <a:r>
              <a:rPr lang="en-US" dirty="0"/>
              <a:t>Logical Left Shift</a:t>
            </a:r>
          </a:p>
          <a:p>
            <a:pPr lvl="1"/>
            <a:r>
              <a:rPr lang="en-US" dirty="0"/>
              <a:t>Logical Right Shift</a:t>
            </a:r>
          </a:p>
          <a:p>
            <a:pPr lvl="1"/>
            <a:r>
              <a:rPr lang="en-US" dirty="0"/>
              <a:t>Arithmetic Right Shift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Quick Arithmetic</a:t>
            </a:r>
          </a:p>
          <a:p>
            <a:pPr lvl="1"/>
            <a:r>
              <a:rPr lang="en-US" dirty="0"/>
              <a:t>Test, Set, Clear</a:t>
            </a:r>
          </a:p>
          <a:p>
            <a:pPr lvl="1"/>
            <a:r>
              <a:rPr lang="en-US" dirty="0"/>
              <a:t>XOR Invertibility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04F46-B521-4D3B-8845-6EFFE9A6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B2880-0420-412B-BE44-14CE3CC12033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060FB-FD96-4356-9562-FCF724B8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5F9C-18A1-432E-B6B7-308C62C2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130</a:t>
            </a:r>
          </a:p>
        </p:txBody>
      </p:sp>
    </p:spTree>
    <p:extLst>
      <p:ext uri="{BB962C8B-B14F-4D97-AF65-F5344CB8AC3E}">
        <p14:creationId xmlns:p14="http://schemas.microsoft.com/office/powerpoint/2010/main" val="4904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316B11-36B9-48A4-999F-4EC3753C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2342B-B74A-47B3-8BAB-72A9291F45F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311275" cy="365125"/>
          </a:xfrm>
          <a:prstGeom prst="rect">
            <a:avLst/>
          </a:prstGeom>
        </p:spPr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2E0D2-37E4-4453-AC28-194FE7FD73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68824" y="634741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COSC 130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398A-FD0E-4E29-AA1C-1AFD4EA0EC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6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7A4D87-5A28-43C1-84F3-F4125A14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CPUs only allow us to manipulate BYTES, not BITS</a:t>
            </a:r>
          </a:p>
          <a:p>
            <a:endParaRPr lang="en-US" dirty="0"/>
          </a:p>
          <a:p>
            <a:r>
              <a:rPr lang="en-US" dirty="0"/>
              <a:t>Cannot directly manipulate bits</a:t>
            </a:r>
          </a:p>
          <a:p>
            <a:endParaRPr lang="en-US" dirty="0"/>
          </a:p>
          <a:p>
            <a:r>
              <a:rPr lang="en-US" dirty="0"/>
              <a:t>How do we manipulate bits?</a:t>
            </a:r>
          </a:p>
          <a:p>
            <a:pPr lvl="1"/>
            <a:r>
              <a:rPr lang="en-US" dirty="0"/>
              <a:t>Bitwise operators</a:t>
            </a:r>
          </a:p>
          <a:p>
            <a:pPr lvl="2"/>
            <a:r>
              <a:rPr lang="en-US" dirty="0"/>
              <a:t>Means “at-the-bit-level”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6F04-6E8A-4F20-9879-E5362EA3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E9E0-687E-4974-B44A-472B8B53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4C52-5B9D-4DBA-8369-CE27F970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745613-6EC2-4C88-9A3A-5121C8B8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119262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B9CCA-391B-47FE-A818-3E4B8B2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AND is a binary operator. Is signed agnostic.</a:t>
            </a:r>
          </a:p>
          <a:p>
            <a:endParaRPr lang="en-US" dirty="0"/>
          </a:p>
          <a:p>
            <a:r>
              <a:rPr lang="en-US" dirty="0"/>
              <a:t>Algorithm: line up bits. Where the column has two 1s, the result is 1. Otherwise, it is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0b0110_0110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u="sng" dirty="0">
                <a:latin typeface="Consolas" panose="020B0609020204030204" pitchFamily="49" charset="0"/>
              </a:rPr>
              <a:t>0b0100_0100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0b0100_0100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BF68-9284-42D6-AB84-D02170D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EF5B-ED12-4906-A758-CCA264B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902B-89B3-462B-AFF9-B163387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06E8CA-E865-4617-8DFE-8E150B36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   &amp; operator</a:t>
            </a:r>
          </a:p>
        </p:txBody>
      </p:sp>
    </p:spTree>
    <p:extLst>
      <p:ext uri="{BB962C8B-B14F-4D97-AF65-F5344CB8AC3E}">
        <p14:creationId xmlns:p14="http://schemas.microsoft.com/office/powerpoint/2010/main" val="191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B9CCA-391B-47FE-A818-3E4B8B2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OR is a binary operator. Is signed agnostic.</a:t>
            </a:r>
          </a:p>
          <a:p>
            <a:endParaRPr lang="en-US" dirty="0"/>
          </a:p>
          <a:p>
            <a:r>
              <a:rPr lang="en-US" dirty="0"/>
              <a:t>Algorithm: line up bits. Where a column has at least a 1, the result is 1. Otherwise, it is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0b0110_0110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| </a:t>
            </a:r>
            <a:r>
              <a:rPr lang="en-US" u="sng" dirty="0">
                <a:latin typeface="Consolas" panose="020B0609020204030204" pitchFamily="49" charset="0"/>
              </a:rPr>
              <a:t>0b0100_0101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0b0110_0111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BF68-9284-42D6-AB84-D02170D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EF5B-ED12-4906-A758-CCA264B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902B-89B3-462B-AFF9-B163387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06E8CA-E865-4617-8DFE-8E150B36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OR     | operator</a:t>
            </a:r>
          </a:p>
        </p:txBody>
      </p:sp>
    </p:spTree>
    <p:extLst>
      <p:ext uri="{BB962C8B-B14F-4D97-AF65-F5344CB8AC3E}">
        <p14:creationId xmlns:p14="http://schemas.microsoft.com/office/powerpoint/2010/main" val="221159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B9CCA-391B-47FE-A818-3E4B8B2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NOT is a unary operator. Is signed agnostic. Also called “one’s complement”</a:t>
            </a:r>
          </a:p>
          <a:p>
            <a:endParaRPr lang="en-US" dirty="0"/>
          </a:p>
          <a:p>
            <a:r>
              <a:rPr lang="en-US" dirty="0"/>
              <a:t>Algorithm: flip all 0s to 1s and all 1s to 0s.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~0b0110_0110 = 0b1001_1001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BF68-9284-42D6-AB84-D02170D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EF5B-ED12-4906-A758-CCA264B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902B-89B3-462B-AFF9-B163387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06E8CA-E865-4617-8DFE-8E150B36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NOT     ~ operator</a:t>
            </a:r>
          </a:p>
        </p:txBody>
      </p:sp>
    </p:spTree>
    <p:extLst>
      <p:ext uri="{BB962C8B-B14F-4D97-AF65-F5344CB8AC3E}">
        <p14:creationId xmlns:p14="http://schemas.microsoft.com/office/powerpoint/2010/main" val="21120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B9CCA-391B-47FE-A818-3E4B8B2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Logical XOR (exclusive OR) is a binary operator. Is signed agnostic.</a:t>
            </a:r>
          </a:p>
          <a:p>
            <a:endParaRPr lang="en-US" dirty="0"/>
          </a:p>
          <a:p>
            <a:r>
              <a:rPr lang="en-US" dirty="0"/>
              <a:t>Algorithm: line up bits. Where the column has exactly one 1, the result is 1. Otherwise, it is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0b0110_0110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^ </a:t>
            </a:r>
            <a:r>
              <a:rPr lang="en-US" u="sng" dirty="0">
                <a:latin typeface="Consolas" panose="020B0609020204030204" pitchFamily="49" charset="0"/>
              </a:rPr>
              <a:t>0b0100_0101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0b0010_0011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BF68-9284-42D6-AB84-D02170D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EF5B-ED12-4906-A758-CCA264B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902B-89B3-462B-AFF9-B163387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06E8CA-E865-4617-8DFE-8E150B36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XOR     ^ operator</a:t>
            </a:r>
          </a:p>
        </p:txBody>
      </p:sp>
    </p:spTree>
    <p:extLst>
      <p:ext uri="{BB962C8B-B14F-4D97-AF65-F5344CB8AC3E}">
        <p14:creationId xmlns:p14="http://schemas.microsoft.com/office/powerpoint/2010/main" val="106339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B9CCA-391B-47FE-A818-3E4B8B2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 LSHIFT (left shift) is a binary operator. Is signed agnostic.</a:t>
            </a:r>
          </a:p>
          <a:p>
            <a:endParaRPr lang="en-US" dirty="0"/>
          </a:p>
          <a:p>
            <a:r>
              <a:rPr lang="en-US" dirty="0"/>
              <a:t>value &lt;&lt; </a:t>
            </a:r>
            <a:r>
              <a:rPr lang="en-US" dirty="0" err="1"/>
              <a:t>number_of_shifts</a:t>
            </a:r>
            <a:endParaRPr lang="en-US" dirty="0"/>
          </a:p>
          <a:p>
            <a:pPr lvl="1"/>
            <a:r>
              <a:rPr lang="en-US" dirty="0"/>
              <a:t>Bits that fall off the left are discarded</a:t>
            </a:r>
          </a:p>
          <a:p>
            <a:pPr lvl="1"/>
            <a:r>
              <a:rPr lang="en-US" dirty="0"/>
              <a:t>0s are added from the right</a:t>
            </a:r>
          </a:p>
          <a:p>
            <a:pPr lvl="1"/>
            <a:r>
              <a:rPr lang="en-US" dirty="0"/>
              <a:t>Mathematically:  value * 2</a:t>
            </a:r>
            <a:r>
              <a:rPr lang="en-US" baseline="30000" dirty="0"/>
              <a:t>number_of_shifts</a:t>
            </a:r>
          </a:p>
          <a:p>
            <a:pPr lvl="1"/>
            <a:endParaRPr lang="en-US" baseline="30000" dirty="0"/>
          </a:p>
          <a:p>
            <a:pPr marL="57150" indent="0">
              <a:buNone/>
            </a:pPr>
            <a:r>
              <a:rPr lang="en-US" dirty="0"/>
              <a:t>0b0100_1001 &lt;&lt; 2 = 0b0010_0100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EBF68-9284-42D6-AB84-D02170DD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7F2F-5188-444F-AA5C-9228FEC4D3CB}" type="datetime5">
              <a:rPr lang="en-US" smtClean="0"/>
              <a:t>29-Mar-22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EF5B-ED12-4906-A758-CCA264BF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D902B-89B3-462B-AFF9-B163387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06E8CA-E865-4617-8DFE-8E150B36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LSHIFT     &lt;&lt; operator</a:t>
            </a: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6AC2CD8E-D5DB-436E-8FBE-185CA081B467}"/>
              </a:ext>
            </a:extLst>
          </p:cNvPr>
          <p:cNvSpPr/>
          <p:nvPr/>
        </p:nvSpPr>
        <p:spPr>
          <a:xfrm rot="5400000">
            <a:off x="2518504" y="4920982"/>
            <a:ext cx="408373" cy="544909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BA1D04A7-E089-4705-87BA-D34C3EC0D01E}"/>
              </a:ext>
            </a:extLst>
          </p:cNvPr>
          <p:cNvSpPr/>
          <p:nvPr/>
        </p:nvSpPr>
        <p:spPr>
          <a:xfrm rot="5400000">
            <a:off x="1729131" y="4795956"/>
            <a:ext cx="408373" cy="794962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9AACADE6-0471-475F-B882-6D7E4C82AEBC}"/>
              </a:ext>
            </a:extLst>
          </p:cNvPr>
          <p:cNvSpPr/>
          <p:nvPr/>
        </p:nvSpPr>
        <p:spPr>
          <a:xfrm rot="5400000">
            <a:off x="698109" y="4567829"/>
            <a:ext cx="408373" cy="1147644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A03E6-D837-4734-B3AC-BFBAECB33D47}"/>
              </a:ext>
            </a:extLst>
          </p:cNvPr>
          <p:cNvSpPr txBox="1"/>
          <p:nvPr/>
        </p:nvSpPr>
        <p:spPr>
          <a:xfrm>
            <a:off x="-53267" y="5212958"/>
            <a:ext cx="117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Discarded</a:t>
            </a:r>
          </a:p>
        </p:txBody>
      </p:sp>
    </p:spTree>
    <p:extLst>
      <p:ext uri="{BB962C8B-B14F-4D97-AF65-F5344CB8AC3E}">
        <p14:creationId xmlns:p14="http://schemas.microsoft.com/office/powerpoint/2010/main" val="221505627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</TotalTime>
  <Words>650</Words>
  <Application>Microsoft Macintosh PowerPoint</Application>
  <PresentationFormat>On-screen Show (4:3)</PresentationFormat>
  <Paragraphs>168</Paragraphs>
  <Slides>17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Title Screens</vt:lpstr>
      <vt:lpstr>Content: Meta Info</vt:lpstr>
      <vt:lpstr>Fancy Pictures</vt:lpstr>
      <vt:lpstr>Charts</vt:lpstr>
      <vt:lpstr>Bitwise Operators</vt:lpstr>
      <vt:lpstr>Topics</vt:lpstr>
      <vt:lpstr>Bitwise Operators</vt:lpstr>
      <vt:lpstr>Bitwise Operators</vt:lpstr>
      <vt:lpstr>Logical AND    &amp; operator</vt:lpstr>
      <vt:lpstr>Logical OR     | operator</vt:lpstr>
      <vt:lpstr>Logical NOT     ~ operator</vt:lpstr>
      <vt:lpstr>Logical XOR     ^ operator</vt:lpstr>
      <vt:lpstr>Logical LSHIFT     &lt;&lt; operator</vt:lpstr>
      <vt:lpstr>Logical RSHIFT     &gt;&gt; operator</vt:lpstr>
      <vt:lpstr>Arithmetic RSHIFT     &gt;&gt; operator</vt:lpstr>
      <vt:lpstr>Using Bitwise Operators</vt:lpstr>
      <vt:lpstr>Quick Multiplication / Division</vt:lpstr>
      <vt:lpstr>Test, Set, Clear</vt:lpstr>
      <vt:lpstr>XOR Invertibility</vt:lpstr>
      <vt:lpstr>Topics</vt:lpstr>
      <vt:lpstr>Bitwise Operators COSC 102 Camille Crumpton</vt:lpstr>
    </vt:vector>
  </TitlesOfParts>
  <Company>University of Tennessee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Marz, Stephen Gregory</dc:creator>
  <cp:lastModifiedBy>Camille Crumpton</cp:lastModifiedBy>
  <cp:revision>74</cp:revision>
  <dcterms:created xsi:type="dcterms:W3CDTF">2014-12-02T19:58:44Z</dcterms:created>
  <dcterms:modified xsi:type="dcterms:W3CDTF">2022-03-29T19:02:51Z</dcterms:modified>
</cp:coreProperties>
</file>