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9" r:id="rId7"/>
    <p:sldId id="260" r:id="rId8"/>
    <p:sldId id="277" r:id="rId9"/>
    <p:sldId id="263" r:id="rId10"/>
    <p:sldId id="261" r:id="rId11"/>
    <p:sldId id="278" r:id="rId12"/>
    <p:sldId id="268" r:id="rId13"/>
    <p:sldId id="264" r:id="rId14"/>
    <p:sldId id="270" r:id="rId15"/>
    <p:sldId id="266" r:id="rId16"/>
    <p:sldId id="262" r:id="rId17"/>
    <p:sldId id="269" r:id="rId18"/>
    <p:sldId id="265" r:id="rId19"/>
    <p:sldId id="279" r:id="rId20"/>
    <p:sldId id="280" r:id="rId21"/>
    <p:sldId id="267" r:id="rId22"/>
    <p:sldId id="271" r:id="rId23"/>
    <p:sldId id="272" r:id="rId24"/>
    <p:sldId id="275" r:id="rId25"/>
    <p:sldId id="273" r:id="rId26"/>
    <p:sldId id="274" r:id="rId27"/>
    <p:sldId id="276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20" autoAdjust="0"/>
  </p:normalViewPr>
  <p:slideViewPr>
    <p:cSldViewPr snapToGrid="0" snapToObjects="1"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CEF040-88B0-48E2-BC39-0F47A24BC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F90E6-5942-40D6-B550-A40EB135DC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C4A33-2FCD-45CB-AD4F-44F302D7D607}" type="datetime1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1B5A7-F9B4-48E3-B791-39384EC0A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0319F-2509-4016-8183-3771A6607C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74CE-A828-4200-B441-94ED93B5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310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CDC1A-5161-41DC-A4F6-FB70C085CA5C}" type="datetime1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130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157D3-B8C5-4244-9114-458E5724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54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EC1D-F9FC-4765-9414-21B7DE3734F1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F727FD-07EA-4478-81C0-7907C6F33E11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222E1-45F2-4098-926C-F811F9AD2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</p:spTree>
    <p:extLst>
      <p:ext uri="{BB962C8B-B14F-4D97-AF65-F5344CB8AC3E}">
        <p14:creationId xmlns:p14="http://schemas.microsoft.com/office/powerpoint/2010/main" val="397045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801500"/>
            <a:ext cx="8229600" cy="1143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087450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35" y="4019333"/>
            <a:ext cx="3823854" cy="191702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41940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62E30-4E1C-4A7B-9491-EC30C3ADD831}"/>
              </a:ext>
            </a:extLst>
          </p:cNvPr>
          <p:cNvSpPr/>
          <p:nvPr userDrawn="1"/>
        </p:nvSpPr>
        <p:spPr>
          <a:xfrm>
            <a:off x="2842953" y="3642369"/>
            <a:ext cx="322533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9E2F-CF7C-44CB-A7A9-F1652A6091F1}" type="datetime5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BE33-9935-4D8B-A6FC-3A1E6C4C61F4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C58A-7703-4045-BBB2-EB59DCF3C74B}" type="datetime5">
              <a:rPr lang="en-US" smtClean="0"/>
              <a:t>24-Mar-22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F0B-62B1-4A74-9C98-53606F4CCF34}" type="datetime5">
              <a:rPr lang="en-US" smtClean="0"/>
              <a:t>24-Mar-22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770D-E68E-46E0-B881-3B763D42B9EB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3984A8D4-969A-4C3F-A9A9-8B1B1AF70CAA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99B2CDF8-ED6E-4AFD-A745-6B41DD66A85D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79688"/>
            <a:ext cx="82296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C74F-6A4B-4E2B-A639-40990A025B4B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CA91A3B3-B081-4CF1-B238-C3F7D0C775BD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2340851"/>
            <a:ext cx="3799498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7FD5ECE-DC7B-43DE-9197-AA61E084A927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4" y="228600"/>
            <a:ext cx="4240119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4175911"/>
            <a:ext cx="20574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4175911"/>
            <a:ext cx="20574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8A64C7-E7A5-496F-AC15-73B06E95F108}" type="datetime5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1130300"/>
            <a:ext cx="77724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1676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0"/>
            <a:ext cx="10370676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74638"/>
            <a:ext cx="4193654" cy="205292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649288"/>
            <a:ext cx="4193654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7F52A-B5D3-46C8-98FA-1B78AEB6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03537F2F-5188-444F-AA5C-9228FEC4D3CB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63A66-D338-4BEB-AD33-F28477C9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 dirty="0"/>
              <a:t>© Stephen Marz -- COSC 130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12DAB-F6C8-4A2D-9970-0D936C55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C14604-8D6E-4C43-BD78-6D7D044F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EBE49D-A48F-40C4-926F-28F2A102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7983C38A-DBBA-4764-9410-333782B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238525F7-7009-49A9-8C18-99CDB81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03537F2F-5188-444F-AA5C-9228FEC4D3CB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11F65CA-6608-4EBB-AD42-901000B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 dirty="0"/>
              <a:t>COSC 130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1520BE50-03C5-4D0B-B74D-035763DF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C94613B-E732-49B6-A6E9-E1A2075A64D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894E761-8B5A-4C1B-AA92-5774FDD3F7D1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6C06609D-06B2-4CC0-A269-DFE9130433C6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  <a:p>
            <a:r>
              <a:rPr lang="en-US" dirty="0"/>
              <a:t>Camille Crumpton</a:t>
            </a:r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884E9-13D2-471B-A3E2-F8AAAE1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Descending place, its magnitude is divided by 2</a:t>
            </a:r>
          </a:p>
          <a:p>
            <a:r>
              <a:rPr lang="en-US" dirty="0"/>
              <a:t>10.110</a:t>
            </a:r>
            <a:r>
              <a:rPr lang="en-US" baseline="-25000" dirty="0"/>
              <a:t>2</a:t>
            </a:r>
            <a:r>
              <a:rPr lang="en-US" dirty="0"/>
              <a:t> = 2.75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1(2) + 0(1) + 1(2</a:t>
            </a:r>
            <a:r>
              <a:rPr lang="en-US" baseline="30000" dirty="0"/>
              <a:t>-1</a:t>
            </a:r>
            <a:r>
              <a:rPr lang="en-US" dirty="0"/>
              <a:t>) + 1(2</a:t>
            </a:r>
            <a:r>
              <a:rPr lang="en-US" baseline="30000" dirty="0"/>
              <a:t>-2</a:t>
            </a:r>
            <a:r>
              <a:rPr lang="en-US" dirty="0"/>
              <a:t>) + 0(2</a:t>
            </a:r>
            <a:r>
              <a:rPr lang="en-US" baseline="30000" dirty="0"/>
              <a:t>-3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1(2) + 0(1) + 1(.5) + 1(.25) + 0(.125)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Fractions (Base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9CC5F-2DF3-4E94-9173-33DCB9E51C74}"/>
              </a:ext>
            </a:extLst>
          </p:cNvPr>
          <p:cNvSpPr txBox="1"/>
          <p:nvPr/>
        </p:nvSpPr>
        <p:spPr>
          <a:xfrm>
            <a:off x="3320011" y="5585876"/>
            <a:ext cx="15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1/2ths Place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73BFAD-0C25-4EDC-AD09-A9B1DBBF550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003592" y="4383860"/>
            <a:ext cx="71260" cy="120201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213BF-889E-4871-8021-4F3371F25F24}"/>
              </a:ext>
            </a:extLst>
          </p:cNvPr>
          <p:cNvSpPr txBox="1"/>
          <p:nvPr/>
        </p:nvSpPr>
        <p:spPr>
          <a:xfrm>
            <a:off x="4564364" y="5585876"/>
            <a:ext cx="15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1/4ths Place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79765C-6C35-4377-B4EB-B9A08E81408A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247945" y="4383860"/>
            <a:ext cx="71260" cy="120201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C0DE60-42D5-430F-A28D-9AFC47EA52D5}"/>
              </a:ext>
            </a:extLst>
          </p:cNvPr>
          <p:cNvSpPr txBox="1"/>
          <p:nvPr/>
        </p:nvSpPr>
        <p:spPr>
          <a:xfrm>
            <a:off x="6002786" y="5585876"/>
            <a:ext cx="15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1/8ths Place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1F4CF2-16F2-42E6-B69F-DD2B7D4E874B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686367" y="4383860"/>
            <a:ext cx="71260" cy="120201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4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884E9-13D2-471B-A3E2-F8AAAE1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represents on (1) or off (0), true or false, yes or no.</a:t>
            </a:r>
          </a:p>
          <a:p>
            <a:pPr lvl="1"/>
            <a:r>
              <a:rPr lang="en-US" dirty="0"/>
              <a:t>1 = voltage on (typically)</a:t>
            </a:r>
          </a:p>
          <a:p>
            <a:pPr lvl="1"/>
            <a:r>
              <a:rPr lang="en-US" dirty="0"/>
              <a:t>0 = voltage off</a:t>
            </a:r>
          </a:p>
          <a:p>
            <a:r>
              <a:rPr lang="en-US" dirty="0"/>
              <a:t>Computers use a group of 8 binary digits (bits), which is called a “byte”.</a:t>
            </a:r>
          </a:p>
          <a:p>
            <a:pPr lvl="1"/>
            <a:r>
              <a:rPr lang="en-US" dirty="0"/>
              <a:t>0b0101_0011 = 1 byte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Binary?</a:t>
            </a:r>
          </a:p>
        </p:txBody>
      </p:sp>
    </p:spTree>
    <p:extLst>
      <p:ext uri="{BB962C8B-B14F-4D97-AF65-F5344CB8AC3E}">
        <p14:creationId xmlns:p14="http://schemas.microsoft.com/office/powerpoint/2010/main" val="200826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0F0691-2F94-4AC9-B08F-A026B556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Hexadecimal number system has a base of 16… so how do we represent any digit bigger than 9? 10 can’t work for ten – it’s two digits, and we need a single digit.</a:t>
            </a:r>
          </a:p>
          <a:p>
            <a:endParaRPr lang="en-US" dirty="0"/>
          </a:p>
          <a:p>
            <a:r>
              <a:rPr lang="en-US" dirty="0"/>
              <a:t>Digits &gt; 9 are represented by a letter A-F</a:t>
            </a:r>
          </a:p>
          <a:p>
            <a:pPr lvl="1"/>
            <a:r>
              <a:rPr lang="en-US" dirty="0"/>
              <a:t>A = 10</a:t>
            </a:r>
          </a:p>
          <a:p>
            <a:pPr lvl="1"/>
            <a:r>
              <a:rPr lang="en-US" dirty="0"/>
              <a:t>B = 11</a:t>
            </a:r>
          </a:p>
          <a:p>
            <a:pPr lvl="1"/>
            <a:r>
              <a:rPr lang="en-US" dirty="0"/>
              <a:t>C = 12</a:t>
            </a:r>
          </a:p>
          <a:p>
            <a:pPr lvl="1"/>
            <a:r>
              <a:rPr lang="en-US" dirty="0"/>
              <a:t>D = 13</a:t>
            </a:r>
          </a:p>
          <a:p>
            <a:pPr lvl="1"/>
            <a:r>
              <a:rPr lang="en-US" dirty="0"/>
              <a:t>E = 14</a:t>
            </a:r>
          </a:p>
          <a:p>
            <a:pPr lvl="1"/>
            <a:r>
              <a:rPr lang="en-US" dirty="0"/>
              <a:t>F = 15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AD867-7E5F-476C-8A60-790F0EA1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0D3F3-86BA-4033-AB19-6AA65CA6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3ADCF-5485-4786-9771-D804D047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A2B22FF-5934-49E8-9125-43EC8238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Digits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CF3A9-BBE2-49EC-B586-C816A40AF452}"/>
              </a:ext>
            </a:extLst>
          </p:cNvPr>
          <p:cNvSpPr txBox="1"/>
          <p:nvPr/>
        </p:nvSpPr>
        <p:spPr>
          <a:xfrm>
            <a:off x="3330584" y="3971086"/>
            <a:ext cx="356958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Case does not typically matter and in programming, we use lower-case letters.</a:t>
            </a:r>
          </a:p>
        </p:txBody>
      </p:sp>
    </p:spTree>
    <p:extLst>
      <p:ext uri="{BB962C8B-B14F-4D97-AF65-F5344CB8AC3E}">
        <p14:creationId xmlns:p14="http://schemas.microsoft.com/office/powerpoint/2010/main" val="245620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8B9444-EE93-4DFC-87F8-F9799915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2115"/>
          </a:xfrm>
        </p:spPr>
        <p:txBody>
          <a:bodyPr/>
          <a:lstStyle/>
          <a:p>
            <a:r>
              <a:rPr lang="en-US" dirty="0"/>
              <a:t>Hexadecimal</a:t>
            </a:r>
          </a:p>
          <a:p>
            <a:pPr lvl="1"/>
            <a:r>
              <a:rPr lang="en-US" dirty="0"/>
              <a:t>19AC</a:t>
            </a:r>
          </a:p>
          <a:p>
            <a:pPr lvl="2"/>
            <a:r>
              <a:rPr lang="en-US" dirty="0"/>
              <a:t>1(4096) + 9(256) + A(16) + C(1)</a:t>
            </a:r>
          </a:p>
          <a:p>
            <a:pPr lvl="1"/>
            <a:r>
              <a:rPr lang="en-US" dirty="0"/>
              <a:t>Hexadecimal consists of powers of 16</a:t>
            </a:r>
          </a:p>
          <a:p>
            <a:pPr lvl="2"/>
            <a:r>
              <a:rPr lang="en-US" dirty="0"/>
              <a:t>4096 (16</a:t>
            </a:r>
            <a:r>
              <a:rPr lang="en-US" baseline="30000" dirty="0"/>
              <a:t>3</a:t>
            </a:r>
            <a:r>
              <a:rPr lang="en-US" dirty="0"/>
              <a:t>), 256 (16</a:t>
            </a:r>
            <a:r>
              <a:rPr lang="en-US" baseline="30000" dirty="0"/>
              <a:t>2</a:t>
            </a:r>
            <a:r>
              <a:rPr lang="en-US" dirty="0"/>
              <a:t>), 16 (16</a:t>
            </a:r>
            <a:r>
              <a:rPr lang="en-US" baseline="30000" dirty="0"/>
              <a:t>1</a:t>
            </a:r>
            <a:r>
              <a:rPr lang="en-US" dirty="0"/>
              <a:t>), 1 (16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each place, its magnitude grows 16x</a:t>
            </a:r>
          </a:p>
          <a:p>
            <a:pPr marL="457200" lvl="1" indent="0">
              <a:buNone/>
            </a:pPr>
            <a:r>
              <a:rPr lang="en-US" dirty="0"/>
              <a:t>1   9   A   C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D3854-27F8-4FA5-ACDB-74880FA3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F8C33-955E-4A7B-A518-70391EE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6974D-5148-455D-8FDF-67F4DFB9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69661E-F31C-40DE-8A10-FC6A59B3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(Base 16)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2AD32-4C44-433B-8453-26BD22792EC8}"/>
              </a:ext>
            </a:extLst>
          </p:cNvPr>
          <p:cNvSpPr txBox="1"/>
          <p:nvPr/>
        </p:nvSpPr>
        <p:spPr>
          <a:xfrm>
            <a:off x="4750031" y="4832983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1s Place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43E42A-22E4-44A8-9485-67EF8F2D8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707689" y="4962617"/>
            <a:ext cx="2042342" cy="55032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865664-2B07-46C0-BD93-5E93D497F16A}"/>
              </a:ext>
            </a:extLst>
          </p:cNvPr>
          <p:cNvSpPr txBox="1"/>
          <p:nvPr/>
        </p:nvSpPr>
        <p:spPr>
          <a:xfrm>
            <a:off x="4750031" y="520231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16s Place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974D5-94A1-4252-9483-EE30C3E5F2F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166151" y="4990133"/>
            <a:ext cx="2583880" cy="396848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549021-A3AD-4270-AC36-DBF5EFC4E634}"/>
              </a:ext>
            </a:extLst>
          </p:cNvPr>
          <p:cNvSpPr txBox="1"/>
          <p:nvPr/>
        </p:nvSpPr>
        <p:spPr>
          <a:xfrm>
            <a:off x="4750031" y="5599163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256s Place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0C52E-08E6-47AE-B186-45703266DA5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42369" y="5017649"/>
            <a:ext cx="3107662" cy="76618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1BD53A-2DC9-4542-AA56-C9C6D63877F0}"/>
              </a:ext>
            </a:extLst>
          </p:cNvPr>
          <p:cNvSpPr txBox="1"/>
          <p:nvPr/>
        </p:nvSpPr>
        <p:spPr>
          <a:xfrm>
            <a:off x="4750031" y="5972208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4096s Place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21C63C-DCA1-4A8E-9889-839F30EC5ED1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154097" y="5017649"/>
            <a:ext cx="3595934" cy="1139225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6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884E9-13D2-471B-A3E2-F8AAAE1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16</a:t>
            </a:r>
          </a:p>
          <a:p>
            <a:pPr lvl="1"/>
            <a:r>
              <a:rPr lang="en-US" dirty="0"/>
              <a:t>Sixteen?           1(10) + 6(1)</a:t>
            </a:r>
          </a:p>
          <a:p>
            <a:pPr lvl="1"/>
            <a:r>
              <a:rPr lang="en-US" dirty="0"/>
              <a:t>Twenty-two?     1(16) + 6(1)</a:t>
            </a:r>
          </a:p>
          <a:p>
            <a:pPr lvl="1"/>
            <a:endParaRPr lang="en-US" dirty="0"/>
          </a:p>
          <a:p>
            <a:r>
              <a:rPr lang="en-US" dirty="0"/>
              <a:t>Distinguish from base 10 by prefix or suffix</a:t>
            </a:r>
          </a:p>
          <a:p>
            <a:pPr lvl="1"/>
            <a:r>
              <a:rPr lang="en-US" dirty="0"/>
              <a:t>0x16 = Hex 16 (0x means hex)</a:t>
            </a:r>
          </a:p>
          <a:p>
            <a:pPr lvl="2"/>
            <a:r>
              <a:rPr lang="en-US" dirty="0"/>
              <a:t>This is how you represent hex in C++ and assembly</a:t>
            </a:r>
          </a:p>
          <a:p>
            <a:pPr lvl="1"/>
            <a:r>
              <a:rPr lang="en-US" dirty="0"/>
              <a:t>16</a:t>
            </a:r>
            <a:r>
              <a:rPr lang="en-US" baseline="-25000" dirty="0"/>
              <a:t>16</a:t>
            </a:r>
            <a:r>
              <a:rPr lang="en-US" dirty="0"/>
              <a:t> = Hex 16 (subscript 16 means hex)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 Base 16</a:t>
            </a:r>
          </a:p>
        </p:txBody>
      </p:sp>
    </p:spTree>
    <p:extLst>
      <p:ext uri="{BB962C8B-B14F-4D97-AF65-F5344CB8AC3E}">
        <p14:creationId xmlns:p14="http://schemas.microsoft.com/office/powerpoint/2010/main" val="410547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884E9-13D2-471B-A3E2-F8AAAE1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Descending place, its magnitude is divided by 16</a:t>
            </a:r>
          </a:p>
          <a:p>
            <a:r>
              <a:rPr lang="en-US" dirty="0"/>
              <a:t>2E.1AA</a:t>
            </a:r>
            <a:r>
              <a:rPr lang="en-US" baseline="-25000" dirty="0"/>
              <a:t>16</a:t>
            </a:r>
            <a:r>
              <a:rPr lang="en-US" dirty="0"/>
              <a:t> = 46.10400390625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2(16) + E(1) + 1(.0625) + A(.00390625) + A(.000244140625)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Fractions (Base 16)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9CC5F-2DF3-4E94-9173-33DCB9E51C74}"/>
              </a:ext>
            </a:extLst>
          </p:cNvPr>
          <p:cNvSpPr txBox="1"/>
          <p:nvPr/>
        </p:nvSpPr>
        <p:spPr>
          <a:xfrm>
            <a:off x="3776115" y="4930637"/>
            <a:ext cx="15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1/16ths Place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73BFAD-0C25-4EDC-AD09-A9B1DBBF550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459696" y="3728621"/>
            <a:ext cx="71260" cy="120201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213BF-889E-4871-8021-4F3371F25F24}"/>
              </a:ext>
            </a:extLst>
          </p:cNvPr>
          <p:cNvSpPr txBox="1"/>
          <p:nvPr/>
        </p:nvSpPr>
        <p:spPr>
          <a:xfrm>
            <a:off x="1313895" y="5299969"/>
            <a:ext cx="183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1/4096ths Place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79765C-6C35-4377-B4EB-B9A08E81408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230205" y="4097953"/>
            <a:ext cx="90209" cy="120201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C0DE60-42D5-430F-A28D-9AFC47EA52D5}"/>
              </a:ext>
            </a:extLst>
          </p:cNvPr>
          <p:cNvSpPr txBox="1"/>
          <p:nvPr/>
        </p:nvSpPr>
        <p:spPr>
          <a:xfrm>
            <a:off x="6074046" y="4930637"/>
            <a:ext cx="172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1/256ths Place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1F4CF2-16F2-42E6-B69F-DD2B7D4E874B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757628" y="3728621"/>
            <a:ext cx="176692" cy="120201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0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9ADB7F-6FEF-724A-BC1A-11842EB27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87588"/>
            <a:ext cx="8229600" cy="19511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 Comparison</a:t>
            </a:r>
          </a:p>
        </p:txBody>
      </p:sp>
    </p:spTree>
    <p:extLst>
      <p:ext uri="{BB962C8B-B14F-4D97-AF65-F5344CB8AC3E}">
        <p14:creationId xmlns:p14="http://schemas.microsoft.com/office/powerpoint/2010/main" val="1290004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884E9-13D2-471B-A3E2-F8AAAE1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 Comparison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CD8682-85CF-E949-BE29-2A9CF51D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57" y="1265129"/>
            <a:ext cx="8688685" cy="48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6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E2778-9E87-4296-A629-A842635D1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Magnitude of</a:t>
            </a:r>
          </a:p>
          <a:p>
            <a:pPr lvl="1"/>
            <a:r>
              <a:rPr lang="en-US"/>
              <a:t>0xA5</a:t>
            </a:r>
          </a:p>
          <a:p>
            <a:pPr lvl="2"/>
            <a:r>
              <a:rPr lang="en-US"/>
              <a:t>A(16) + 5(1)</a:t>
            </a:r>
          </a:p>
          <a:p>
            <a:pPr lvl="3"/>
            <a:r>
              <a:rPr lang="en-US"/>
              <a:t>10(16) + 5 = 160 + 5 = 165</a:t>
            </a:r>
          </a:p>
          <a:p>
            <a:pPr lvl="1"/>
            <a:r>
              <a:rPr lang="en-US"/>
              <a:t>0x1C</a:t>
            </a:r>
          </a:p>
          <a:p>
            <a:pPr lvl="2"/>
            <a:r>
              <a:rPr lang="en-US"/>
              <a:t>1(16) + C(1)</a:t>
            </a:r>
          </a:p>
          <a:p>
            <a:pPr lvl="3"/>
            <a:r>
              <a:rPr lang="en-US"/>
              <a:t>16 + 12 = 28</a:t>
            </a:r>
          </a:p>
          <a:p>
            <a:pPr lvl="1"/>
            <a:r>
              <a:rPr lang="en-US"/>
              <a:t>0b0001_1001</a:t>
            </a:r>
          </a:p>
          <a:p>
            <a:pPr lvl="2"/>
            <a:r>
              <a:rPr lang="en-US"/>
              <a:t>1(16) + 1(8) + 0(4) + 0(2) + 1(1)</a:t>
            </a:r>
          </a:p>
          <a:p>
            <a:pPr lvl="3"/>
            <a:r>
              <a:rPr lang="en-US"/>
              <a:t>16 + 8 + 1 = 24 + 1 = 25</a:t>
            </a:r>
          </a:p>
          <a:p>
            <a:pPr lvl="1"/>
            <a:r>
              <a:rPr lang="en-US"/>
              <a:t>0b0000_1111</a:t>
            </a:r>
          </a:p>
          <a:p>
            <a:pPr lvl="2"/>
            <a:r>
              <a:rPr lang="en-US"/>
              <a:t>1(8) + 1(4) + 1(2) + 1(1)</a:t>
            </a:r>
          </a:p>
          <a:p>
            <a:pPr lvl="3"/>
            <a:r>
              <a:rPr lang="en-US"/>
              <a:t>8 + 4 + 2 + 1 = 15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A59C6B-5366-4A0C-B8B8-D975F2D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B0D6E-E12B-461B-A1D3-5A04E4D8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pPr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05E51-370F-44D3-990D-AED8E87A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CBC36-FFED-45F6-AEBA-57766B22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E2778-9E87-4296-A629-A842635D1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Magnitude of</a:t>
            </a:r>
          </a:p>
          <a:p>
            <a:pPr lvl="1"/>
            <a:r>
              <a:rPr lang="en-US" dirty="0"/>
              <a:t>0xA.2</a:t>
            </a:r>
          </a:p>
          <a:p>
            <a:pPr lvl="2"/>
            <a:r>
              <a:rPr lang="en-US" dirty="0"/>
              <a:t>A(1) + 2(1/16)</a:t>
            </a:r>
          </a:p>
          <a:p>
            <a:pPr lvl="3"/>
            <a:r>
              <a:rPr lang="en-US" dirty="0"/>
              <a:t>10(1) + 2/16 </a:t>
            </a:r>
            <a:r>
              <a:rPr lang="en-US"/>
              <a:t>= 10 </a:t>
            </a:r>
            <a:r>
              <a:rPr lang="en-US" dirty="0"/>
              <a:t>+ 1/8 </a:t>
            </a:r>
            <a:r>
              <a:rPr lang="en-US"/>
              <a:t>= 10 </a:t>
            </a:r>
            <a:r>
              <a:rPr lang="en-US" dirty="0"/>
              <a:t>+ 0.125 </a:t>
            </a:r>
            <a:r>
              <a:rPr lang="en-US"/>
              <a:t>= 10.125</a:t>
            </a:r>
            <a:endParaRPr lang="en-US" dirty="0"/>
          </a:p>
          <a:p>
            <a:pPr lvl="1"/>
            <a:r>
              <a:rPr lang="en-US" dirty="0"/>
              <a:t>0x1.0A</a:t>
            </a:r>
          </a:p>
          <a:p>
            <a:pPr lvl="2"/>
            <a:r>
              <a:rPr lang="en-US" dirty="0"/>
              <a:t>1(1) + 0(1/16) + A(1/256)</a:t>
            </a:r>
          </a:p>
          <a:p>
            <a:pPr lvl="3"/>
            <a:r>
              <a:rPr lang="en-US" dirty="0"/>
              <a:t>1 + 10/256 = 1.0390625</a:t>
            </a:r>
          </a:p>
          <a:p>
            <a:pPr lvl="1"/>
            <a:r>
              <a:rPr lang="en-US" dirty="0"/>
              <a:t>0b11.011</a:t>
            </a:r>
          </a:p>
          <a:p>
            <a:pPr lvl="2"/>
            <a:r>
              <a:rPr lang="en-US" dirty="0"/>
              <a:t>1(2) + 1(1) + 0(1/2) + 1(1/4) + 1(1/8)</a:t>
            </a:r>
          </a:p>
          <a:p>
            <a:pPr lvl="3"/>
            <a:r>
              <a:rPr lang="en-US" dirty="0"/>
              <a:t>2 + 1 + 0.25 + 0.125 = 3 + 0.375 = 3.375</a:t>
            </a:r>
          </a:p>
          <a:p>
            <a:pPr lvl="1"/>
            <a:r>
              <a:rPr lang="en-US" dirty="0"/>
              <a:t>0b1.1111</a:t>
            </a:r>
          </a:p>
          <a:p>
            <a:pPr lvl="2"/>
            <a:r>
              <a:rPr lang="en-US" dirty="0"/>
              <a:t>1(1) + 1(1/2) + 1(1/4) + 1(1/8) + 1(1/16)</a:t>
            </a:r>
          </a:p>
          <a:p>
            <a:pPr lvl="3"/>
            <a:r>
              <a:rPr lang="en-US" dirty="0"/>
              <a:t>1 + 0.5 + 0.25 + 0.125 + 0.0625</a:t>
            </a:r>
          </a:p>
          <a:p>
            <a:pPr lvl="4"/>
            <a:r>
              <a:rPr lang="en-US" dirty="0"/>
              <a:t>1.75 + 0.1875 = 1.9375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A59C6B-5366-4A0C-B8B8-D975F2D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B0D6E-E12B-461B-A1D3-5A04E4D8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pPr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05E51-370F-44D3-990D-AED8E87A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CBC36-FFED-45F6-AEBA-57766B22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6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33C-9F6A-42C3-B05A-1389A25E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0DE7-4196-424B-904A-AA3E0D4F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Hexadecimal</a:t>
            </a:r>
          </a:p>
          <a:p>
            <a:r>
              <a:rPr lang="en-US" dirty="0"/>
              <a:t>Converting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4F46-B521-4D3B-8845-6EFFE9A6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2880-0420-412B-BE44-14CE3CC12033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060FB-FD96-4356-9562-FCF724B8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C5F9C-18A1-432E-B6B7-308C62C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</p:spTree>
    <p:extLst>
      <p:ext uri="{BB962C8B-B14F-4D97-AF65-F5344CB8AC3E}">
        <p14:creationId xmlns:p14="http://schemas.microsoft.com/office/powerpoint/2010/main" val="490489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884E9-13D2-471B-A3E2-F8AAAE16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84</a:t>
            </a:r>
          </a:p>
          <a:p>
            <a:pPr lvl="1"/>
            <a:r>
              <a:rPr lang="en-US" dirty="0"/>
              <a:t>Need to find powers of two that add up to 84</a:t>
            </a:r>
          </a:p>
          <a:p>
            <a:r>
              <a:rPr lang="en-US" dirty="0"/>
              <a:t>Find largest power of 2 that comes closest to 84, but not over. Your first 1 will go here. Subtract 84 by the power, repeat.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 = 128 (too large)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</a:rPr>
              <a:t> = 64 (closest to 84) Index 6 gets    1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84 – 64 = 20 (still need to represent 20)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 = 32 (bigger than 20) Index 5 gets  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 = 16 (closest to 20) Index 4 gets    1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20 – 16 = 4 (still need to represent 4)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= 8 (too large) Index 3 gets        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= 4 (closest to 4) Index 2 gets      1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4 – 4 =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= 2 (too large) Index 1 gets        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 = 1 (too large) Index 0 gets         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Base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255C67-3A8E-4559-AD7B-01DEC67D26E7}"/>
              </a:ext>
            </a:extLst>
          </p:cNvPr>
          <p:cNvSpPr/>
          <p:nvPr/>
        </p:nvSpPr>
        <p:spPr>
          <a:xfrm>
            <a:off x="6711518" y="3009530"/>
            <a:ext cx="381740" cy="31166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EA05150-B1BA-421D-90DC-9CAF8362760D}"/>
              </a:ext>
            </a:extLst>
          </p:cNvPr>
          <p:cNvSpPr/>
          <p:nvPr/>
        </p:nvSpPr>
        <p:spPr>
          <a:xfrm>
            <a:off x="7235301" y="3009530"/>
            <a:ext cx="612559" cy="31166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7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884E9-13D2-471B-A3E2-F8AAAE1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0.6875</a:t>
            </a:r>
          </a:p>
          <a:p>
            <a:pPr lvl="1"/>
            <a:r>
              <a:rPr lang="en-US" dirty="0"/>
              <a:t>Start with 2</a:t>
            </a:r>
            <a:r>
              <a:rPr lang="en-US" baseline="30000" dirty="0"/>
              <a:t>-1</a:t>
            </a:r>
            <a:r>
              <a:rPr lang="en-US" dirty="0"/>
              <a:t> then move to 2</a:t>
            </a:r>
            <a:r>
              <a:rPr lang="en-US" baseline="30000" dirty="0"/>
              <a:t>-2</a:t>
            </a:r>
            <a:r>
              <a:rPr lang="en-US" dirty="0"/>
              <a:t> and if the magnitude is &lt;= the value, put a 1, otherwise put a 0.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 = 0.5      1    (.1875 remaining)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 = 0.25     0    (too big)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-3</a:t>
            </a:r>
            <a:r>
              <a:rPr lang="en-US" dirty="0">
                <a:latin typeface="Consolas" panose="020B0609020204030204" pitchFamily="49" charset="0"/>
              </a:rPr>
              <a:t> = 0.125    1    (.0625 remaining)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-4</a:t>
            </a:r>
            <a:r>
              <a:rPr lang="en-US" dirty="0">
                <a:latin typeface="Consolas" panose="020B0609020204030204" pitchFamily="49" charset="0"/>
              </a:rPr>
              <a:t> = 0.0625   1    (0 remaining)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0.6875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0.1011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 Converting Base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E268F-3A03-4ABF-9D89-876A50FC078E}"/>
              </a:ext>
            </a:extLst>
          </p:cNvPr>
          <p:cNvSpPr/>
          <p:nvPr/>
        </p:nvSpPr>
        <p:spPr>
          <a:xfrm>
            <a:off x="3897297" y="3222594"/>
            <a:ext cx="594804" cy="20418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884E9-13D2-471B-A3E2-F8AAAE1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124</a:t>
            </a:r>
          </a:p>
          <a:p>
            <a:pPr lvl="1"/>
            <a:r>
              <a:rPr lang="en-US" dirty="0"/>
              <a:t>First, convert to binary</a:t>
            </a:r>
          </a:p>
          <a:p>
            <a:pPr lvl="2"/>
            <a:r>
              <a:rPr lang="en-US" dirty="0"/>
              <a:t>0b</a:t>
            </a:r>
            <a:r>
              <a:rPr lang="en-US" dirty="0">
                <a:solidFill>
                  <a:srgbClr val="FF0000"/>
                </a:solidFill>
              </a:rPr>
              <a:t>0111</a:t>
            </a:r>
            <a:r>
              <a:rPr lang="en-US" dirty="0"/>
              <a:t>_</a:t>
            </a:r>
            <a:r>
              <a:rPr lang="en-US" dirty="0">
                <a:solidFill>
                  <a:srgbClr val="00B050"/>
                </a:solidFill>
              </a:rPr>
              <a:t>1100</a:t>
            </a:r>
          </a:p>
          <a:p>
            <a:r>
              <a:rPr lang="en-US" dirty="0"/>
              <a:t>Each 1 hex digit is 4 binary digits</a:t>
            </a:r>
          </a:p>
          <a:p>
            <a:pPr lvl="1"/>
            <a:r>
              <a:rPr lang="en-US" dirty="0"/>
              <a:t>Take groups of four at a time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0111</a:t>
            </a:r>
            <a:r>
              <a:rPr lang="en-US" dirty="0"/>
              <a:t> = 7 = 	0x7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1100</a:t>
            </a:r>
            <a:r>
              <a:rPr lang="en-US" dirty="0"/>
              <a:t> = 12 =	 0xc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					0x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Converting To Base 16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665141-C296-4B42-9DAC-FD717EB6FD33}"/>
              </a:ext>
            </a:extLst>
          </p:cNvPr>
          <p:cNvCxnSpPr>
            <a:cxnSpLocks/>
          </p:cNvCxnSpPr>
          <p:nvPr/>
        </p:nvCxnSpPr>
        <p:spPr>
          <a:xfrm>
            <a:off x="3604334" y="4645709"/>
            <a:ext cx="479394" cy="94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8B4BA2-32C6-4CFC-9DC8-1DDF0ADD714B}"/>
              </a:ext>
            </a:extLst>
          </p:cNvPr>
          <p:cNvCxnSpPr>
            <a:cxnSpLocks/>
          </p:cNvCxnSpPr>
          <p:nvPr/>
        </p:nvCxnSpPr>
        <p:spPr>
          <a:xfrm>
            <a:off x="4236128" y="5015883"/>
            <a:ext cx="87297" cy="5770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90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884E9-13D2-471B-A3E2-F8AAAE1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way!</a:t>
            </a:r>
          </a:p>
          <a:p>
            <a:r>
              <a:rPr lang="en-US" dirty="0"/>
              <a:t>0x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.</a:t>
            </a:r>
            <a:r>
              <a:rPr lang="en-US" dirty="0">
                <a:solidFill>
                  <a:srgbClr val="00B050"/>
                </a:solidFill>
              </a:rPr>
              <a:t>A4</a:t>
            </a:r>
          </a:p>
          <a:p>
            <a:pPr lvl="1"/>
            <a:r>
              <a:rPr lang="en-US" dirty="0"/>
              <a:t>0b</a:t>
            </a:r>
            <a:r>
              <a:rPr lang="en-US" dirty="0">
                <a:solidFill>
                  <a:srgbClr val="FF0000"/>
                </a:solidFill>
              </a:rPr>
              <a:t>0011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rgbClr val="00B050"/>
                </a:solidFill>
              </a:rPr>
              <a:t>1010_0100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1(2) + 1(1)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>
                <a:solidFill>
                  <a:srgbClr val="00B050"/>
                </a:solidFill>
              </a:rPr>
              <a:t>1(1/2) + 1(1/8) + 1(1/64)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rgbClr val="00B050"/>
                </a:solidFill>
              </a:rPr>
              <a:t>(0.5 + 0.125 + 0.015625)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rgbClr val="00B050"/>
                </a:solidFill>
              </a:rPr>
              <a:t>640625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 Converting Base 16</a:t>
            </a:r>
          </a:p>
        </p:txBody>
      </p:sp>
    </p:spTree>
    <p:extLst>
      <p:ext uri="{BB962C8B-B14F-4D97-AF65-F5344CB8AC3E}">
        <p14:creationId xmlns:p14="http://schemas.microsoft.com/office/powerpoint/2010/main" val="3802197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33C-9F6A-42C3-B05A-1389A25E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0DE7-4196-424B-904A-AA3E0D4F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Hexadecimal</a:t>
            </a:r>
          </a:p>
          <a:p>
            <a:r>
              <a:rPr lang="en-US" dirty="0"/>
              <a:t>Converting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4F46-B521-4D3B-8845-6EFFE9A6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2880-0420-412B-BE44-14CE3CC12033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060FB-FD96-4356-9562-FCF724B8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C5F9C-18A1-432E-B6B7-308C62C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130</a:t>
            </a:r>
          </a:p>
        </p:txBody>
      </p:sp>
    </p:spTree>
    <p:extLst>
      <p:ext uri="{BB962C8B-B14F-4D97-AF65-F5344CB8AC3E}">
        <p14:creationId xmlns:p14="http://schemas.microsoft.com/office/powerpoint/2010/main" val="793011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661CEA-4BC3-4E19-BD77-F9B1BEA5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Systems</a:t>
            </a:r>
            <a:br>
              <a:rPr lang="en-US" dirty="0"/>
            </a:br>
            <a:r>
              <a:rPr lang="en-US" sz="2400" dirty="0"/>
              <a:t>COSC 102</a:t>
            </a:r>
            <a:br>
              <a:rPr lang="en-US" sz="2400" dirty="0"/>
            </a:br>
            <a:r>
              <a:rPr lang="en-US" sz="2400" dirty="0"/>
              <a:t>Camille Crumpton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5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B1CCA7-51BC-4FC8-8685-B5982001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 way to represent a number and its magnitude using the “position” a digit is placed</a:t>
            </a:r>
          </a:p>
          <a:p>
            <a:endParaRPr lang="en-US" dirty="0"/>
          </a:p>
          <a:p>
            <a:r>
              <a:rPr lang="en-US" dirty="0"/>
              <a:t>Base determines the power base</a:t>
            </a:r>
          </a:p>
          <a:p>
            <a:pPr lvl="1"/>
            <a:r>
              <a:rPr lang="en-US" dirty="0"/>
              <a:t>Decimal 10</a:t>
            </a:r>
            <a:r>
              <a:rPr lang="en-US" baseline="30000" dirty="0"/>
              <a:t>p</a:t>
            </a:r>
          </a:p>
          <a:p>
            <a:pPr lvl="1"/>
            <a:r>
              <a:rPr lang="en-US" dirty="0"/>
              <a:t>Binary 2</a:t>
            </a:r>
            <a:r>
              <a:rPr lang="en-US" baseline="30000" dirty="0"/>
              <a:t>p</a:t>
            </a:r>
          </a:p>
          <a:p>
            <a:pPr lvl="1"/>
            <a:r>
              <a:rPr lang="en-US" dirty="0"/>
              <a:t>Hexadecimal 16</a:t>
            </a:r>
            <a:r>
              <a:rPr lang="en-US" baseline="30000" dirty="0"/>
              <a:t>p</a:t>
            </a:r>
          </a:p>
          <a:p>
            <a:pPr lvl="1"/>
            <a:r>
              <a:rPr lang="en-US" dirty="0"/>
              <a:t>Octal 8</a:t>
            </a:r>
            <a:r>
              <a:rPr lang="en-US" baseline="30000" dirty="0"/>
              <a:t>p</a:t>
            </a:r>
          </a:p>
          <a:p>
            <a:endParaRPr lang="en-US" dirty="0"/>
          </a:p>
          <a:p>
            <a:r>
              <a:rPr lang="en-US" dirty="0"/>
              <a:t>Place starts with power 0 (just like array index)</a:t>
            </a:r>
          </a:p>
          <a:p>
            <a:endParaRPr lang="en-US" dirty="0"/>
          </a:p>
          <a:p>
            <a:r>
              <a:rPr lang="en-US" dirty="0"/>
              <a:t>Base has digits 0 – (base – 1)</a:t>
            </a:r>
          </a:p>
          <a:p>
            <a:pPr lvl="1"/>
            <a:r>
              <a:rPr lang="en-US" dirty="0"/>
              <a:t>Decimal 0 – 9</a:t>
            </a:r>
          </a:p>
          <a:p>
            <a:pPr lvl="1"/>
            <a:r>
              <a:rPr lang="en-US" dirty="0"/>
              <a:t>Binary 0 – 1</a:t>
            </a:r>
          </a:p>
          <a:p>
            <a:pPr lvl="1"/>
            <a:r>
              <a:rPr lang="en-US" dirty="0"/>
              <a:t>Hexadecimal 0 – F</a:t>
            </a:r>
          </a:p>
          <a:p>
            <a:pPr lvl="1"/>
            <a:r>
              <a:rPr lang="en-US" dirty="0"/>
              <a:t>Octal 0 - 7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A4B87-3A12-4719-B861-88C8567E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988D1-03F1-489B-A345-47721B5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3EB11-F978-4E6A-896C-EE16F70C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FD54F3-6EC6-4B3F-B7EE-FB89ADDA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Positional Number System?</a:t>
            </a:r>
          </a:p>
        </p:txBody>
      </p:sp>
    </p:spTree>
    <p:extLst>
      <p:ext uri="{BB962C8B-B14F-4D97-AF65-F5344CB8AC3E}">
        <p14:creationId xmlns:p14="http://schemas.microsoft.com/office/powerpoint/2010/main" val="277274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8B9444-EE93-4DFC-87F8-F9799915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2115"/>
          </a:xfrm>
        </p:spPr>
        <p:txBody>
          <a:bodyPr>
            <a:normAutofit/>
          </a:bodyPr>
          <a:lstStyle/>
          <a:p>
            <a:r>
              <a:rPr lang="en-US" dirty="0"/>
              <a:t>The weight of each digit of a decimal number depends on its relative position within the number</a:t>
            </a:r>
          </a:p>
          <a:p>
            <a:r>
              <a:rPr lang="en-US" dirty="0"/>
              <a:t>ex. One thousand, two hundred twenty-four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D3854-27F8-4FA5-ACDB-74880FA3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F8C33-955E-4A7B-A518-70391EE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6974D-5148-455D-8FDF-67F4DFB9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69661E-F31C-40DE-8A10-FC6A59B3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(Base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2AD32-4C44-433B-8453-26BD22792EC8}"/>
              </a:ext>
            </a:extLst>
          </p:cNvPr>
          <p:cNvSpPr txBox="1"/>
          <p:nvPr/>
        </p:nvSpPr>
        <p:spPr>
          <a:xfrm>
            <a:off x="6470161" y="5384877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1s Place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43E42A-22E4-44A8-9485-67EF8F2D8EF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131548" y="4740238"/>
            <a:ext cx="0" cy="644639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865664-2B07-46C0-BD93-5E93D497F16A}"/>
              </a:ext>
            </a:extLst>
          </p:cNvPr>
          <p:cNvSpPr txBox="1"/>
          <p:nvPr/>
        </p:nvSpPr>
        <p:spPr>
          <a:xfrm>
            <a:off x="4747963" y="5384877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10s Place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974D5-94A1-4252-9483-EE30C3E5F2F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409350" y="4740238"/>
            <a:ext cx="0" cy="644639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549021-A3AD-4270-AC36-DBF5EFC4E634}"/>
              </a:ext>
            </a:extLst>
          </p:cNvPr>
          <p:cNvSpPr txBox="1"/>
          <p:nvPr/>
        </p:nvSpPr>
        <p:spPr>
          <a:xfrm>
            <a:off x="3249227" y="5345976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100s Place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0C52E-08E6-47AE-B186-45703266DA5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910614" y="4701337"/>
            <a:ext cx="0" cy="644639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1BD53A-2DC9-4542-AA56-C9C6D63877F0}"/>
              </a:ext>
            </a:extLst>
          </p:cNvPr>
          <p:cNvSpPr txBox="1"/>
          <p:nvPr/>
        </p:nvSpPr>
        <p:spPr>
          <a:xfrm>
            <a:off x="1527029" y="5345976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1000s Place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5F5C13-610B-314F-970F-F15A18AB0809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188415" y="4701337"/>
            <a:ext cx="1" cy="644639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28C8E4-BB05-9942-AE39-300B7A5E49BE}"/>
              </a:ext>
            </a:extLst>
          </p:cNvPr>
          <p:cNvSpPr txBox="1"/>
          <p:nvPr/>
        </p:nvSpPr>
        <p:spPr>
          <a:xfrm>
            <a:off x="2037572" y="4147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F1E7E-5774-2F4D-86A1-0CEFD0591314}"/>
              </a:ext>
            </a:extLst>
          </p:cNvPr>
          <p:cNvSpPr txBox="1"/>
          <p:nvPr/>
        </p:nvSpPr>
        <p:spPr>
          <a:xfrm>
            <a:off x="3759770" y="414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B93FAB-0D04-D74B-8AAC-C9250FCB0F48}"/>
              </a:ext>
            </a:extLst>
          </p:cNvPr>
          <p:cNvSpPr txBox="1"/>
          <p:nvPr/>
        </p:nvSpPr>
        <p:spPr>
          <a:xfrm>
            <a:off x="5297364" y="4144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5EC0DF-5254-E849-AFD9-E32C300D59CB}"/>
              </a:ext>
            </a:extLst>
          </p:cNvPr>
          <p:cNvSpPr txBox="1"/>
          <p:nvPr/>
        </p:nvSpPr>
        <p:spPr>
          <a:xfrm>
            <a:off x="6971267" y="4144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3367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8B9444-EE93-4DFC-87F8-F9799915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2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Decimal</a:t>
            </a:r>
          </a:p>
          <a:p>
            <a:pPr lvl="1"/>
            <a:r>
              <a:rPr lang="en-US" dirty="0"/>
              <a:t>1234:</a:t>
            </a:r>
          </a:p>
          <a:p>
            <a:pPr lvl="2"/>
            <a:r>
              <a:rPr lang="en-US" dirty="0"/>
              <a:t>1(1000) + 2(100) + 3(10) + 4(1)</a:t>
            </a:r>
          </a:p>
          <a:p>
            <a:pPr lvl="1"/>
            <a:r>
              <a:rPr lang="en-US" dirty="0"/>
              <a:t>Decimal consists of powers of 10</a:t>
            </a:r>
          </a:p>
          <a:p>
            <a:pPr lvl="2"/>
            <a:r>
              <a:rPr lang="en-US" dirty="0"/>
              <a:t>1000 (10</a:t>
            </a:r>
            <a:r>
              <a:rPr lang="en-US" baseline="30000" dirty="0"/>
              <a:t>3</a:t>
            </a:r>
            <a:r>
              <a:rPr lang="en-US" dirty="0"/>
              <a:t>), 100 (10</a:t>
            </a:r>
            <a:r>
              <a:rPr lang="en-US" baseline="30000" dirty="0"/>
              <a:t>2</a:t>
            </a:r>
            <a:r>
              <a:rPr lang="en-US" dirty="0"/>
              <a:t>), 10 (10</a:t>
            </a:r>
            <a:r>
              <a:rPr lang="en-US" baseline="30000" dirty="0"/>
              <a:t>1</a:t>
            </a:r>
            <a:r>
              <a:rPr lang="en-US" dirty="0"/>
              <a:t>), 1 (10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each ascending place, its magnitude grows 10x</a:t>
            </a:r>
          </a:p>
          <a:p>
            <a:pPr marL="457200" lvl="1" indent="0">
              <a:buNone/>
            </a:pPr>
            <a:r>
              <a:rPr lang="en-US" dirty="0"/>
              <a:t>1   2   3   4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D3854-27F8-4FA5-ACDB-74880FA3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F8C33-955E-4A7B-A518-70391EE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6974D-5148-455D-8FDF-67F4DFB9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69661E-F31C-40DE-8A10-FC6A59B3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(Base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2AD32-4C44-433B-8453-26BD22792EC8}"/>
              </a:ext>
            </a:extLst>
          </p:cNvPr>
          <p:cNvSpPr txBox="1"/>
          <p:nvPr/>
        </p:nvSpPr>
        <p:spPr>
          <a:xfrm>
            <a:off x="4750031" y="4832983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1s Place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43E42A-22E4-44A8-9485-67EF8F2D8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707689" y="4962617"/>
            <a:ext cx="2042342" cy="55032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865664-2B07-46C0-BD93-5E93D497F16A}"/>
              </a:ext>
            </a:extLst>
          </p:cNvPr>
          <p:cNvSpPr txBox="1"/>
          <p:nvPr/>
        </p:nvSpPr>
        <p:spPr>
          <a:xfrm>
            <a:off x="4750031" y="520231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10s Place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974D5-94A1-4252-9483-EE30C3E5F2F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166151" y="4990133"/>
            <a:ext cx="2583880" cy="396848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549021-A3AD-4270-AC36-DBF5EFC4E634}"/>
              </a:ext>
            </a:extLst>
          </p:cNvPr>
          <p:cNvSpPr txBox="1"/>
          <p:nvPr/>
        </p:nvSpPr>
        <p:spPr>
          <a:xfrm>
            <a:off x="4750031" y="5599163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100s Place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0C52E-08E6-47AE-B186-45703266DA5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42369" y="5017649"/>
            <a:ext cx="3107662" cy="76618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1BD53A-2DC9-4542-AA56-C9C6D63877F0}"/>
              </a:ext>
            </a:extLst>
          </p:cNvPr>
          <p:cNvSpPr txBox="1"/>
          <p:nvPr/>
        </p:nvSpPr>
        <p:spPr>
          <a:xfrm>
            <a:off x="4750031" y="5972208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1000s Place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21C63C-DCA1-4A8E-9889-839F30EC5ED1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154097" y="5017649"/>
            <a:ext cx="3595934" cy="1139225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4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884E9-13D2-471B-A3E2-F8AAAE1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Descending place, its magnitude is divided by 10</a:t>
            </a:r>
          </a:p>
          <a:p>
            <a:r>
              <a:rPr lang="en-US" dirty="0"/>
              <a:t>27.212</a:t>
            </a:r>
          </a:p>
          <a:p>
            <a:pPr lvl="1"/>
            <a:r>
              <a:rPr lang="en-US" dirty="0"/>
              <a:t>2(10) + 7(1) + 2(10</a:t>
            </a:r>
            <a:r>
              <a:rPr lang="en-US" baseline="30000" dirty="0"/>
              <a:t>-1</a:t>
            </a:r>
            <a:r>
              <a:rPr lang="en-US" dirty="0"/>
              <a:t>) + 1(10</a:t>
            </a:r>
            <a:r>
              <a:rPr lang="en-US" baseline="30000" dirty="0"/>
              <a:t>-2</a:t>
            </a:r>
            <a:r>
              <a:rPr lang="en-US" dirty="0"/>
              <a:t>) + 2(10</a:t>
            </a:r>
            <a:r>
              <a:rPr lang="en-US" baseline="30000" dirty="0"/>
              <a:t>-3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2(10) + 7(1) + 2(.1) + 1(.01) + 2(.001)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Fractions (Base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9CC5F-2DF3-4E94-9173-33DCB9E51C74}"/>
              </a:ext>
            </a:extLst>
          </p:cNvPr>
          <p:cNvSpPr txBox="1"/>
          <p:nvPr/>
        </p:nvSpPr>
        <p:spPr>
          <a:xfrm>
            <a:off x="3391271" y="5531645"/>
            <a:ext cx="15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10ths Place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73BFAD-0C25-4EDC-AD09-A9B1DBBF550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074852" y="4329629"/>
            <a:ext cx="71260" cy="120201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213BF-889E-4871-8021-4F3371F25F24}"/>
              </a:ext>
            </a:extLst>
          </p:cNvPr>
          <p:cNvSpPr txBox="1"/>
          <p:nvPr/>
        </p:nvSpPr>
        <p:spPr>
          <a:xfrm>
            <a:off x="4635624" y="5531645"/>
            <a:ext cx="15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100ths Place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79765C-6C35-4377-B4EB-B9A08E81408A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319205" y="4329629"/>
            <a:ext cx="71260" cy="120201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C0DE60-42D5-430F-A28D-9AFC47EA52D5}"/>
              </a:ext>
            </a:extLst>
          </p:cNvPr>
          <p:cNvSpPr txBox="1"/>
          <p:nvPr/>
        </p:nvSpPr>
        <p:spPr>
          <a:xfrm>
            <a:off x="6074046" y="5531645"/>
            <a:ext cx="15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1000ths Place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1F4CF2-16F2-42E6-B69F-DD2B7D4E874B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757627" y="4329629"/>
            <a:ext cx="71260" cy="120201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2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8B9444-EE93-4DFC-87F8-F9799915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2115"/>
          </a:xfrm>
        </p:spPr>
        <p:txBody>
          <a:bodyPr>
            <a:normAutofit/>
          </a:bodyPr>
          <a:lstStyle/>
          <a:p>
            <a:r>
              <a:rPr lang="en-US" dirty="0"/>
              <a:t>A digit in binary (0 or 1) is also called a bit. Only these two digits are used in binary.</a:t>
            </a:r>
          </a:p>
          <a:p>
            <a:r>
              <a:rPr lang="en-US" dirty="0"/>
              <a:t>Like a decimal number, the weight of each binary bit of a binary number depends on its relative position within the number</a:t>
            </a:r>
          </a:p>
          <a:p>
            <a:pPr lvl="1"/>
            <a:r>
              <a:rPr lang="en-US" dirty="0"/>
              <a:t>For each ascending place, its magnitude grows 2x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D3854-27F8-4FA5-ACDB-74880FA3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F8C33-955E-4A7B-A518-70391EE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6974D-5148-455D-8FDF-67F4DFB9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69661E-F31C-40DE-8A10-FC6A59B3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(Base 2)</a:t>
            </a:r>
          </a:p>
        </p:txBody>
      </p:sp>
    </p:spTree>
    <p:extLst>
      <p:ext uri="{BB962C8B-B14F-4D97-AF65-F5344CB8AC3E}">
        <p14:creationId xmlns:p14="http://schemas.microsoft.com/office/powerpoint/2010/main" val="80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8B9444-EE93-4DFC-87F8-F9799915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2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Binary (base 2)</a:t>
            </a:r>
          </a:p>
          <a:p>
            <a:pPr lvl="1"/>
            <a:r>
              <a:rPr lang="en-US" dirty="0"/>
              <a:t>1101</a:t>
            </a:r>
          </a:p>
          <a:p>
            <a:pPr lvl="2"/>
            <a:r>
              <a:rPr lang="en-US" dirty="0"/>
              <a:t>1(8) + 1(4) + 0(2) + 1(1)</a:t>
            </a:r>
          </a:p>
          <a:p>
            <a:pPr lvl="1"/>
            <a:r>
              <a:rPr lang="en-US" dirty="0"/>
              <a:t>Binary consists of powers of 2</a:t>
            </a:r>
          </a:p>
          <a:p>
            <a:pPr lvl="2"/>
            <a:r>
              <a:rPr lang="en-US" dirty="0"/>
              <a:t>8 (2</a:t>
            </a:r>
            <a:r>
              <a:rPr lang="en-US" baseline="30000" dirty="0"/>
              <a:t>3</a:t>
            </a:r>
            <a:r>
              <a:rPr lang="en-US" dirty="0"/>
              <a:t>), 4 (2</a:t>
            </a:r>
            <a:r>
              <a:rPr lang="en-US" baseline="30000" dirty="0"/>
              <a:t>2</a:t>
            </a:r>
            <a:r>
              <a:rPr lang="en-US" dirty="0"/>
              <a:t>), 2 (2</a:t>
            </a:r>
            <a:r>
              <a:rPr lang="en-US" baseline="30000" dirty="0"/>
              <a:t>1</a:t>
            </a:r>
            <a:r>
              <a:rPr lang="en-US" dirty="0"/>
              <a:t>), 1 (2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each ascending place, its magnitude grows 2x</a:t>
            </a:r>
          </a:p>
          <a:p>
            <a:pPr marL="457200" lvl="1" indent="0">
              <a:buNone/>
            </a:pPr>
            <a:r>
              <a:rPr lang="en-US" dirty="0"/>
              <a:t>1   1   0   1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D3854-27F8-4FA5-ACDB-74880FA3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F8C33-955E-4A7B-A518-70391EE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6974D-5148-455D-8FDF-67F4DFB9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69661E-F31C-40DE-8A10-FC6A59B3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(Base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2AD32-4C44-433B-8453-26BD22792EC8}"/>
              </a:ext>
            </a:extLst>
          </p:cNvPr>
          <p:cNvSpPr txBox="1"/>
          <p:nvPr/>
        </p:nvSpPr>
        <p:spPr>
          <a:xfrm>
            <a:off x="4750031" y="4832983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1s Place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43E42A-22E4-44A8-9485-67EF8F2D8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707689" y="4962617"/>
            <a:ext cx="2042342" cy="55032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865664-2B07-46C0-BD93-5E93D497F16A}"/>
              </a:ext>
            </a:extLst>
          </p:cNvPr>
          <p:cNvSpPr txBox="1"/>
          <p:nvPr/>
        </p:nvSpPr>
        <p:spPr>
          <a:xfrm>
            <a:off x="4750031" y="520231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2s Place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974D5-94A1-4252-9483-EE30C3E5F2F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166151" y="4990133"/>
            <a:ext cx="2583880" cy="396848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549021-A3AD-4270-AC36-DBF5EFC4E634}"/>
              </a:ext>
            </a:extLst>
          </p:cNvPr>
          <p:cNvSpPr txBox="1"/>
          <p:nvPr/>
        </p:nvSpPr>
        <p:spPr>
          <a:xfrm>
            <a:off x="4750031" y="5599163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4s Place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0C52E-08E6-47AE-B186-45703266DA5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42369" y="5017649"/>
            <a:ext cx="3107662" cy="76618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1BD53A-2DC9-4542-AA56-C9C6D63877F0}"/>
              </a:ext>
            </a:extLst>
          </p:cNvPr>
          <p:cNvSpPr txBox="1"/>
          <p:nvPr/>
        </p:nvSpPr>
        <p:spPr>
          <a:xfrm>
            <a:off x="4750031" y="5972208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8s Place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21C63C-DCA1-4A8E-9889-839F30EC5ED1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154097" y="5017649"/>
            <a:ext cx="3595934" cy="1139225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0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884E9-13D2-471B-A3E2-F8AAAE1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1101</a:t>
            </a:r>
          </a:p>
          <a:p>
            <a:pPr lvl="1"/>
            <a:r>
              <a:rPr lang="en-US" dirty="0"/>
              <a:t>One thousand, one hundred, one?</a:t>
            </a:r>
          </a:p>
          <a:p>
            <a:pPr lvl="2"/>
            <a:r>
              <a:rPr lang="en-US" dirty="0"/>
              <a:t>1(1000) + 1(100) + 0(10) + 1(1)</a:t>
            </a:r>
          </a:p>
          <a:p>
            <a:pPr lvl="1"/>
            <a:r>
              <a:rPr lang="en-US" dirty="0"/>
              <a:t>Thirteen?</a:t>
            </a:r>
          </a:p>
          <a:p>
            <a:pPr lvl="2"/>
            <a:r>
              <a:rPr lang="en-US" dirty="0"/>
              <a:t>1(8) + 1(4) + 0(2) + 1(1)</a:t>
            </a:r>
          </a:p>
          <a:p>
            <a:pPr lvl="1"/>
            <a:endParaRPr lang="en-US" dirty="0"/>
          </a:p>
          <a:p>
            <a:r>
              <a:rPr lang="en-US" dirty="0"/>
              <a:t>Distinguish from base 10 by prefix or suffix</a:t>
            </a:r>
          </a:p>
          <a:p>
            <a:pPr lvl="1"/>
            <a:r>
              <a:rPr lang="en-US" dirty="0"/>
              <a:t>0b1101 = Binary 1101 (0b means binary)</a:t>
            </a:r>
          </a:p>
          <a:p>
            <a:pPr lvl="2"/>
            <a:r>
              <a:rPr lang="en-US" dirty="0"/>
              <a:t>This is how you represent binary in C++ and assembly</a:t>
            </a:r>
          </a:p>
          <a:p>
            <a:pPr lvl="1"/>
            <a:r>
              <a:rPr lang="en-US" dirty="0"/>
              <a:t>1101</a:t>
            </a:r>
            <a:r>
              <a:rPr lang="en-US" baseline="-25000" dirty="0"/>
              <a:t>2</a:t>
            </a:r>
            <a:r>
              <a:rPr lang="en-US" dirty="0"/>
              <a:t> = Binary 1101 (subscript 2 means binary)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F672-B778-40FE-99B2-F829312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8AA-E4C2-4055-8128-AA552911BE3C}" type="datetime5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BBAC-DC35-4E8F-8A25-7D933FE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C5E0-AEF5-453D-8E8F-56CB268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9EE9D-C3A9-4A2D-BF7A-E6226C1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 Base 2</a:t>
            </a:r>
          </a:p>
        </p:txBody>
      </p:sp>
    </p:spTree>
    <p:extLst>
      <p:ext uri="{BB962C8B-B14F-4D97-AF65-F5344CB8AC3E}">
        <p14:creationId xmlns:p14="http://schemas.microsoft.com/office/powerpoint/2010/main" val="33992327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algn="l"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1413</Words>
  <Application>Microsoft Macintosh PowerPoint</Application>
  <PresentationFormat>On-screen Show (4:3)</PresentationFormat>
  <Paragraphs>284</Paragraphs>
  <Slides>25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Title Screens</vt:lpstr>
      <vt:lpstr>Content: Meta Info</vt:lpstr>
      <vt:lpstr>Fancy Pictures</vt:lpstr>
      <vt:lpstr>Charts</vt:lpstr>
      <vt:lpstr>Positional Number Systems</vt:lpstr>
      <vt:lpstr>Topics</vt:lpstr>
      <vt:lpstr>What is a Positional Number System?</vt:lpstr>
      <vt:lpstr>Decimal (Base 10)</vt:lpstr>
      <vt:lpstr>Decimal (Base 10)</vt:lpstr>
      <vt:lpstr>Fractions (Base 10)</vt:lpstr>
      <vt:lpstr>Binary (Base 2)</vt:lpstr>
      <vt:lpstr>Binary (Base 2)</vt:lpstr>
      <vt:lpstr>Distinguishing Base 2</vt:lpstr>
      <vt:lpstr>Fractions (Base 2)</vt:lpstr>
      <vt:lpstr>Why Binary?</vt:lpstr>
      <vt:lpstr>Hexadecimal Digits</vt:lpstr>
      <vt:lpstr>Hexadecimal (Base 16)</vt:lpstr>
      <vt:lpstr>Distinguishing Base 16</vt:lpstr>
      <vt:lpstr>Fractions (Base 16)</vt:lpstr>
      <vt:lpstr>Number System Comparison</vt:lpstr>
      <vt:lpstr>Number System Comparison</vt:lpstr>
      <vt:lpstr>Practice</vt:lpstr>
      <vt:lpstr>Practice</vt:lpstr>
      <vt:lpstr>Converting To Base 2</vt:lpstr>
      <vt:lpstr>Fraction Converting Base 2</vt:lpstr>
      <vt:lpstr>Easy Converting To Base 16</vt:lpstr>
      <vt:lpstr>Fraction Converting Base 16</vt:lpstr>
      <vt:lpstr>Topics</vt:lpstr>
      <vt:lpstr>Number Systems COSC 102 Camille Crumpton</vt:lpstr>
    </vt:vector>
  </TitlesOfParts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subject>COSC130</dc:subject>
  <dc:creator>Marz, Stephen Gregory</dc:creator>
  <cp:lastModifiedBy>Camille Crumpton</cp:lastModifiedBy>
  <cp:revision>74</cp:revision>
  <dcterms:created xsi:type="dcterms:W3CDTF">2014-12-02T19:58:44Z</dcterms:created>
  <dcterms:modified xsi:type="dcterms:W3CDTF">2022-03-24T18:52:35Z</dcterms:modified>
</cp:coreProperties>
</file>