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7" r:id="rId2"/>
    <p:sldMasterId id="2147483692" r:id="rId3"/>
    <p:sldMasterId id="2147483697" r:id="rId4"/>
  </p:sldMasterIdLst>
  <p:notesMasterIdLst>
    <p:notesMasterId r:id="rId38"/>
  </p:notesMasterIdLst>
  <p:handoutMasterIdLst>
    <p:handoutMasterId r:id="rId39"/>
  </p:handoutMasterIdLst>
  <p:sldIdLst>
    <p:sldId id="256" r:id="rId5"/>
    <p:sldId id="257" r:id="rId6"/>
    <p:sldId id="276" r:id="rId7"/>
    <p:sldId id="259" r:id="rId8"/>
    <p:sldId id="260" r:id="rId9"/>
    <p:sldId id="261" r:id="rId10"/>
    <p:sldId id="262" r:id="rId11"/>
    <p:sldId id="280" r:id="rId12"/>
    <p:sldId id="281" r:id="rId13"/>
    <p:sldId id="283" r:id="rId14"/>
    <p:sldId id="285" r:id="rId15"/>
    <p:sldId id="282" r:id="rId16"/>
    <p:sldId id="284" r:id="rId17"/>
    <p:sldId id="286" r:id="rId18"/>
    <p:sldId id="277" r:id="rId19"/>
    <p:sldId id="263" r:id="rId20"/>
    <p:sldId id="265" r:id="rId21"/>
    <p:sldId id="266" r:id="rId22"/>
    <p:sldId id="267" r:id="rId23"/>
    <p:sldId id="264" r:id="rId24"/>
    <p:sldId id="278" r:id="rId25"/>
    <p:sldId id="279" r:id="rId26"/>
    <p:sldId id="270" r:id="rId27"/>
    <p:sldId id="271" r:id="rId28"/>
    <p:sldId id="287" r:id="rId29"/>
    <p:sldId id="290" r:id="rId30"/>
    <p:sldId id="272" r:id="rId31"/>
    <p:sldId id="273" r:id="rId32"/>
    <p:sldId id="288" r:id="rId33"/>
    <p:sldId id="274" r:id="rId34"/>
    <p:sldId id="275" r:id="rId35"/>
    <p:sldId id="289" r:id="rId36"/>
    <p:sldId id="25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8200"/>
    <a:srgbClr val="3B3C3E"/>
    <a:srgbClr val="77797C"/>
    <a:srgbClr val="FD6D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97DD5-2A57-4E6A-8336-8838C2FA1793}" v="1" dt="2019-10-08T15:48:17.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83920" autoAdjust="0"/>
  </p:normalViewPr>
  <p:slideViewPr>
    <p:cSldViewPr snapToGrid="0" snapToObjects="1">
      <p:cViewPr varScale="1">
        <p:scale>
          <a:sx n="89" d="100"/>
          <a:sy n="89" d="100"/>
        </p:scale>
        <p:origin x="9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CEF040-88B0-48E2-BC39-0F47A24BC1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6F90E6-5942-40D6-B550-A40EB135DC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BF4704-B6BE-4545-A8E8-340F81B4CEB5}" type="datetime1">
              <a:rPr lang="en-US" smtClean="0"/>
              <a:t>4/28/22</a:t>
            </a:fld>
            <a:endParaRPr lang="en-US"/>
          </a:p>
        </p:txBody>
      </p:sp>
      <p:sp>
        <p:nvSpPr>
          <p:cNvPr id="4" name="Footer Placeholder 3">
            <a:extLst>
              <a:ext uri="{FF2B5EF4-FFF2-40B4-BE49-F238E27FC236}">
                <a16:creationId xmlns:a16="http://schemas.microsoft.com/office/drawing/2014/main" id="{3511B5A7-F9B4-48E3-B791-39384EC0A3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COSC 102</a:t>
            </a:r>
          </a:p>
        </p:txBody>
      </p:sp>
      <p:sp>
        <p:nvSpPr>
          <p:cNvPr id="5" name="Slide Number Placeholder 4">
            <a:extLst>
              <a:ext uri="{FF2B5EF4-FFF2-40B4-BE49-F238E27FC236}">
                <a16:creationId xmlns:a16="http://schemas.microsoft.com/office/drawing/2014/main" id="{7490319F-2509-4016-8183-3771A6607C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E774CE-A828-4200-B441-94ED93B54A9A}" type="slidenum">
              <a:rPr lang="en-US" smtClean="0"/>
              <a:t>‹#›</a:t>
            </a:fld>
            <a:endParaRPr lang="en-US"/>
          </a:p>
        </p:txBody>
      </p:sp>
    </p:spTree>
    <p:extLst>
      <p:ext uri="{BB962C8B-B14F-4D97-AF65-F5344CB8AC3E}">
        <p14:creationId xmlns:p14="http://schemas.microsoft.com/office/powerpoint/2010/main" val="14248310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80B8-66AA-43BE-9091-89937D7083A8}" type="datetime1">
              <a:rPr lang="en-US" smtClean="0"/>
              <a:t>4/28/22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COSC 102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157D3-B8C5-4244-9114-458E5724E653}" type="slidenum">
              <a:rPr lang="en-US" smtClean="0"/>
              <a:t>‹#›</a:t>
            </a:fld>
            <a:endParaRPr lang="en-US"/>
          </a:p>
        </p:txBody>
      </p:sp>
    </p:spTree>
    <p:extLst>
      <p:ext uri="{BB962C8B-B14F-4D97-AF65-F5344CB8AC3E}">
        <p14:creationId xmlns:p14="http://schemas.microsoft.com/office/powerpoint/2010/main" val="1951165450"/>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C157D3-B8C5-4244-9114-458E5724E653}" type="slidenum">
              <a:rPr lang="en-US" smtClean="0"/>
              <a:t>1</a:t>
            </a:fld>
            <a:endParaRPr lang="en-US"/>
          </a:p>
        </p:txBody>
      </p:sp>
      <p:sp>
        <p:nvSpPr>
          <p:cNvPr id="5" name="Date Placeholder 4">
            <a:extLst>
              <a:ext uri="{FF2B5EF4-FFF2-40B4-BE49-F238E27FC236}">
                <a16:creationId xmlns:a16="http://schemas.microsoft.com/office/drawing/2014/main" id="{AB0AEC1D-F9FC-4765-9414-21B7DE3734F1}"/>
              </a:ext>
            </a:extLst>
          </p:cNvPr>
          <p:cNvSpPr>
            <a:spLocks noGrp="1"/>
          </p:cNvSpPr>
          <p:nvPr>
            <p:ph type="dt" idx="11"/>
          </p:nvPr>
        </p:nvSpPr>
        <p:spPr/>
        <p:txBody>
          <a:bodyPr/>
          <a:lstStyle/>
          <a:p>
            <a:fld id="{8F3B62AD-1F5C-4645-A0EB-41D613A44E9D}" type="datetime1">
              <a:rPr lang="en-US" smtClean="0"/>
              <a:t>4/28/22</a:t>
            </a:fld>
            <a:endParaRPr lang="en-US"/>
          </a:p>
        </p:txBody>
      </p:sp>
      <p:sp>
        <p:nvSpPr>
          <p:cNvPr id="6" name="Footer Placeholder 5">
            <a:extLst>
              <a:ext uri="{FF2B5EF4-FFF2-40B4-BE49-F238E27FC236}">
                <a16:creationId xmlns:a16="http://schemas.microsoft.com/office/drawing/2014/main" id="{75B222E1-45F2-4098-926C-F811F9AD2AB0}"/>
              </a:ext>
            </a:extLst>
          </p:cNvPr>
          <p:cNvSpPr>
            <a:spLocks noGrp="1"/>
          </p:cNvSpPr>
          <p:nvPr>
            <p:ph type="ftr" sz="quarter" idx="12"/>
          </p:nvPr>
        </p:nvSpPr>
        <p:spPr/>
        <p:txBody>
          <a:bodyPr/>
          <a:lstStyle/>
          <a:p>
            <a:r>
              <a:rPr lang="en-US"/>
              <a:t>COSC 102</a:t>
            </a:r>
          </a:p>
        </p:txBody>
      </p:sp>
    </p:spTree>
    <p:extLst>
      <p:ext uri="{BB962C8B-B14F-4D97-AF65-F5344CB8AC3E}">
        <p14:creationId xmlns:p14="http://schemas.microsoft.com/office/powerpoint/2010/main" val="397045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size of an integer is 4 bytes</a:t>
            </a:r>
          </a:p>
        </p:txBody>
      </p:sp>
      <p:sp>
        <p:nvSpPr>
          <p:cNvPr id="4" name="Date Placeholder 3"/>
          <p:cNvSpPr>
            <a:spLocks noGrp="1"/>
          </p:cNvSpPr>
          <p:nvPr>
            <p:ph type="dt" idx="1"/>
          </p:nvPr>
        </p:nvSpPr>
        <p:spPr/>
        <p:txBody>
          <a:bodyPr/>
          <a:lstStyle/>
          <a:p>
            <a:fld id="{29EF80B8-66AA-43BE-9091-89937D7083A8}" type="datetime1">
              <a:rPr lang="en-US" smtClean="0"/>
              <a:t>4/29/22</a:t>
            </a:fld>
            <a:endParaRPr lang="en-US"/>
          </a:p>
        </p:txBody>
      </p:sp>
      <p:sp>
        <p:nvSpPr>
          <p:cNvPr id="5" name="Footer Placeholder 4"/>
          <p:cNvSpPr>
            <a:spLocks noGrp="1"/>
          </p:cNvSpPr>
          <p:nvPr>
            <p:ph type="ftr" sz="quarter" idx="4"/>
          </p:nvPr>
        </p:nvSpPr>
        <p:spPr/>
        <p:txBody>
          <a:bodyPr/>
          <a:lstStyle/>
          <a:p>
            <a:r>
              <a:rPr lang="en-US"/>
              <a:t>COSC 102</a:t>
            </a:r>
          </a:p>
        </p:txBody>
      </p:sp>
      <p:sp>
        <p:nvSpPr>
          <p:cNvPr id="6" name="Slide Number Placeholder 5"/>
          <p:cNvSpPr>
            <a:spLocks noGrp="1"/>
          </p:cNvSpPr>
          <p:nvPr>
            <p:ph type="sldNum" sz="quarter" idx="5"/>
          </p:nvPr>
        </p:nvSpPr>
        <p:spPr/>
        <p:txBody>
          <a:bodyPr/>
          <a:lstStyle/>
          <a:p>
            <a:fld id="{B4C157D3-B8C5-4244-9114-458E5724E653}" type="slidenum">
              <a:rPr lang="en-US" smtClean="0"/>
              <a:t>17</a:t>
            </a:fld>
            <a:endParaRPr lang="en-US"/>
          </a:p>
        </p:txBody>
      </p:sp>
    </p:spTree>
    <p:extLst>
      <p:ext uri="{BB962C8B-B14F-4D97-AF65-F5344CB8AC3E}">
        <p14:creationId xmlns:p14="http://schemas.microsoft.com/office/powerpoint/2010/main" val="48004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main program, we are calling the function “</a:t>
            </a:r>
            <a:r>
              <a:rPr lang="en-US" dirty="0" err="1"/>
              <a:t>func</a:t>
            </a:r>
            <a:r>
              <a:rPr lang="en-US" dirty="0"/>
              <a:t>” with the address of ”j”. Since </a:t>
            </a:r>
            <a:r>
              <a:rPr lang="en-US" dirty="0" err="1"/>
              <a:t>func</a:t>
            </a:r>
            <a:r>
              <a:rPr lang="en-US" dirty="0"/>
              <a:t> takes a single address as a parameter, this works just fine.</a:t>
            </a:r>
          </a:p>
          <a:p>
            <a:endParaRPr lang="en-US" dirty="0"/>
          </a:p>
          <a:p>
            <a:r>
              <a:rPr lang="en-US" dirty="0"/>
              <a:t>The function “</a:t>
            </a:r>
            <a:r>
              <a:rPr lang="en-US" dirty="0" err="1"/>
              <a:t>func</a:t>
            </a:r>
            <a:r>
              <a:rPr lang="en-US" dirty="0"/>
              <a:t>” will deference the parameter and change its value to 22. The is changing the value at the ADDRESS OF J.</a:t>
            </a:r>
          </a:p>
          <a:p>
            <a:endParaRPr lang="en-US" dirty="0"/>
          </a:p>
          <a:p>
            <a:r>
              <a:rPr lang="en-US" dirty="0"/>
              <a:t>When we come back to main, j is now 22. Run this slide in presentation mode to see the animation.</a:t>
            </a:r>
          </a:p>
          <a:p>
            <a:endParaRPr lang="en-US" dirty="0"/>
          </a:p>
          <a:p>
            <a:endParaRPr lang="en-US" dirty="0"/>
          </a:p>
          <a:p>
            <a:r>
              <a:rPr lang="en-US" dirty="0"/>
              <a:t>Pass-by-reference is a way to avoid using pointer syntax, but getting the same result. To change this to a pass-by-reference integer parameter, we would code everything up as so:</a:t>
            </a:r>
          </a:p>
          <a:p>
            <a:endParaRPr lang="en-US" dirty="0"/>
          </a:p>
          <a:p>
            <a:pPr marL="0" indent="0">
              <a:buNone/>
            </a:pPr>
            <a:r>
              <a:rPr lang="en-US" dirty="0">
                <a:latin typeface="Consolas" panose="020B0609020204030204" pitchFamily="49" charset="0"/>
              </a:rPr>
              <a:t>void </a:t>
            </a:r>
            <a:r>
              <a:rPr lang="en-US" dirty="0" err="1">
                <a:solidFill>
                  <a:srgbClr val="FF0000"/>
                </a:solidFill>
                <a:latin typeface="Consolas" panose="020B0609020204030204" pitchFamily="49" charset="0"/>
              </a:rPr>
              <a:t>func</a:t>
            </a:r>
            <a:r>
              <a:rPr lang="en-US" dirty="0">
                <a:latin typeface="Consolas" panose="020B0609020204030204" pitchFamily="49" charset="0"/>
              </a:rPr>
              <a:t>(</a:t>
            </a:r>
            <a:r>
              <a:rPr lang="en-US" dirty="0">
                <a:solidFill>
                  <a:srgbClr val="00B050"/>
                </a:solidFill>
                <a:latin typeface="Consolas" panose="020B0609020204030204" pitchFamily="49" charset="0"/>
              </a:rPr>
              <a:t>int &amp;</a:t>
            </a:r>
            <a:r>
              <a:rPr lang="en-US" dirty="0" err="1">
                <a:solidFill>
                  <a:srgbClr val="00B050"/>
                </a:solidFill>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22;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int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int j = 55;</a:t>
            </a:r>
          </a:p>
          <a:p>
            <a:pPr marL="0" indent="0">
              <a:buNone/>
            </a:pPr>
            <a:r>
              <a:rPr lang="en-US" dirty="0">
                <a:latin typeface="Consolas" panose="020B0609020204030204" pitchFamily="49" charset="0"/>
              </a:rPr>
              <a:t>	</a:t>
            </a:r>
            <a:r>
              <a:rPr lang="en-US" dirty="0" err="1">
                <a:solidFill>
                  <a:srgbClr val="FF0000"/>
                </a:solidFill>
                <a:latin typeface="Consolas" panose="020B0609020204030204" pitchFamily="49" charset="0"/>
              </a:rPr>
              <a:t>func</a:t>
            </a:r>
            <a:r>
              <a:rPr lang="en-US" dirty="0">
                <a:latin typeface="Consolas" panose="020B0609020204030204" pitchFamily="49" charset="0"/>
              </a:rPr>
              <a:t>(</a:t>
            </a:r>
            <a:r>
              <a:rPr lang="en-US" dirty="0">
                <a:solidFill>
                  <a:srgbClr val="00B050"/>
                </a:solidFill>
                <a:latin typeface="Consolas" panose="020B0609020204030204" pitchFamily="49" charset="0"/>
              </a:rPr>
              <a:t>j</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j;</a:t>
            </a:r>
          </a:p>
          <a:p>
            <a:pPr marL="0" indent="0">
              <a:buNone/>
            </a:pPr>
            <a:r>
              <a:rPr lang="en-US" dirty="0">
                <a:latin typeface="Consolas" panose="020B0609020204030204" pitchFamily="49" charset="0"/>
              </a:rPr>
              <a:t>}</a:t>
            </a:r>
          </a:p>
          <a:p>
            <a:endParaRPr lang="en-US" dirty="0"/>
          </a:p>
          <a:p>
            <a:endParaRPr lang="en-US" dirty="0"/>
          </a:p>
        </p:txBody>
      </p:sp>
      <p:sp>
        <p:nvSpPr>
          <p:cNvPr id="4" name="Date Placeholder 3"/>
          <p:cNvSpPr>
            <a:spLocks noGrp="1"/>
          </p:cNvSpPr>
          <p:nvPr>
            <p:ph type="dt" idx="1"/>
          </p:nvPr>
        </p:nvSpPr>
        <p:spPr/>
        <p:txBody>
          <a:bodyPr/>
          <a:lstStyle/>
          <a:p>
            <a:fld id="{29EF80B8-66AA-43BE-9091-89937D7083A8}" type="datetime1">
              <a:rPr lang="en-US" smtClean="0"/>
              <a:t>4/29/22</a:t>
            </a:fld>
            <a:endParaRPr lang="en-US"/>
          </a:p>
        </p:txBody>
      </p:sp>
      <p:sp>
        <p:nvSpPr>
          <p:cNvPr id="5" name="Footer Placeholder 4"/>
          <p:cNvSpPr>
            <a:spLocks noGrp="1"/>
          </p:cNvSpPr>
          <p:nvPr>
            <p:ph type="ftr" sz="quarter" idx="4"/>
          </p:nvPr>
        </p:nvSpPr>
        <p:spPr/>
        <p:txBody>
          <a:bodyPr/>
          <a:lstStyle/>
          <a:p>
            <a:r>
              <a:rPr lang="en-US"/>
              <a:t>COSC 102</a:t>
            </a:r>
          </a:p>
        </p:txBody>
      </p:sp>
      <p:sp>
        <p:nvSpPr>
          <p:cNvPr id="6" name="Slide Number Placeholder 5"/>
          <p:cNvSpPr>
            <a:spLocks noGrp="1"/>
          </p:cNvSpPr>
          <p:nvPr>
            <p:ph type="sldNum" sz="quarter" idx="5"/>
          </p:nvPr>
        </p:nvSpPr>
        <p:spPr/>
        <p:txBody>
          <a:bodyPr/>
          <a:lstStyle/>
          <a:p>
            <a:fld id="{B4C157D3-B8C5-4244-9114-458E5724E653}" type="slidenum">
              <a:rPr lang="en-US" smtClean="0"/>
              <a:t>27</a:t>
            </a:fld>
            <a:endParaRPr lang="en-US"/>
          </a:p>
        </p:txBody>
      </p:sp>
    </p:spTree>
    <p:extLst>
      <p:ext uri="{BB962C8B-B14F-4D97-AF65-F5344CB8AC3E}">
        <p14:creationId xmlns:p14="http://schemas.microsoft.com/office/powerpoint/2010/main" val="55733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tricky one, in my opinion.</a:t>
            </a:r>
            <a:br>
              <a:rPr lang="en-US" dirty="0"/>
            </a:br>
            <a:r>
              <a:rPr lang="en-US" dirty="0"/>
              <a:t>The difference between this program and the slide previous is that the one-liner body is changing the DE-REFERNCED address, and the one-liner body in this slide is changing the ADDRESS ITSELF. </a:t>
            </a:r>
          </a:p>
          <a:p>
            <a:r>
              <a:rPr lang="en-US" dirty="0"/>
              <a:t>Since C++ is pass-by-value by default, this will pass a copy of j (think </a:t>
            </a:r>
            <a:r>
              <a:rPr lang="en-US" dirty="0" err="1"/>
              <a:t>j_copy</a:t>
            </a:r>
            <a:r>
              <a:rPr lang="en-US" dirty="0"/>
              <a:t> = 0x200) to the function “</a:t>
            </a:r>
            <a:r>
              <a:rPr lang="en-US" dirty="0" err="1"/>
              <a:t>func</a:t>
            </a:r>
            <a:r>
              <a:rPr lang="en-US" dirty="0"/>
              <a:t>”. </a:t>
            </a:r>
            <a:r>
              <a:rPr lang="en-US" dirty="0" err="1"/>
              <a:t>J_copy</a:t>
            </a:r>
            <a:r>
              <a:rPr lang="en-US" dirty="0"/>
              <a:t> is ”plugged in” for the parameter </a:t>
            </a:r>
            <a:r>
              <a:rPr lang="en-US" dirty="0" err="1"/>
              <a:t>i</a:t>
            </a:r>
            <a:r>
              <a:rPr lang="en-US" dirty="0"/>
              <a:t>, we change </a:t>
            </a:r>
            <a:r>
              <a:rPr lang="en-US" dirty="0" err="1"/>
              <a:t>i</a:t>
            </a:r>
            <a:r>
              <a:rPr lang="en-US" dirty="0"/>
              <a:t> to 0x100, then </a:t>
            </a:r>
            <a:r>
              <a:rPr lang="en-US" dirty="0" err="1"/>
              <a:t>j_copy</a:t>
            </a:r>
            <a:r>
              <a:rPr lang="en-US" dirty="0"/>
              <a:t> gets destroyed after the function is over.</a:t>
            </a:r>
          </a:p>
          <a:p>
            <a:r>
              <a:rPr lang="en-US" dirty="0"/>
              <a:t>When we come back to main, we are using OG j again, and it’s still 0x200.</a:t>
            </a:r>
          </a:p>
        </p:txBody>
      </p:sp>
      <p:sp>
        <p:nvSpPr>
          <p:cNvPr id="4" name="Date Placeholder 3"/>
          <p:cNvSpPr>
            <a:spLocks noGrp="1"/>
          </p:cNvSpPr>
          <p:nvPr>
            <p:ph type="dt" idx="1"/>
          </p:nvPr>
        </p:nvSpPr>
        <p:spPr/>
        <p:txBody>
          <a:bodyPr/>
          <a:lstStyle/>
          <a:p>
            <a:fld id="{29EF80B8-66AA-43BE-9091-89937D7083A8}" type="datetime1">
              <a:rPr lang="en-US" smtClean="0"/>
              <a:t>4/29/22</a:t>
            </a:fld>
            <a:endParaRPr lang="en-US"/>
          </a:p>
        </p:txBody>
      </p:sp>
      <p:sp>
        <p:nvSpPr>
          <p:cNvPr id="5" name="Footer Placeholder 4"/>
          <p:cNvSpPr>
            <a:spLocks noGrp="1"/>
          </p:cNvSpPr>
          <p:nvPr>
            <p:ph type="ftr" sz="quarter" idx="4"/>
          </p:nvPr>
        </p:nvSpPr>
        <p:spPr/>
        <p:txBody>
          <a:bodyPr/>
          <a:lstStyle/>
          <a:p>
            <a:r>
              <a:rPr lang="en-US"/>
              <a:t>COSC 102</a:t>
            </a:r>
          </a:p>
        </p:txBody>
      </p:sp>
      <p:sp>
        <p:nvSpPr>
          <p:cNvPr id="6" name="Slide Number Placeholder 5"/>
          <p:cNvSpPr>
            <a:spLocks noGrp="1"/>
          </p:cNvSpPr>
          <p:nvPr>
            <p:ph type="sldNum" sz="quarter" idx="5"/>
          </p:nvPr>
        </p:nvSpPr>
        <p:spPr/>
        <p:txBody>
          <a:bodyPr/>
          <a:lstStyle/>
          <a:p>
            <a:fld id="{B4C157D3-B8C5-4244-9114-458E5724E653}" type="slidenum">
              <a:rPr lang="en-US" smtClean="0"/>
              <a:t>28</a:t>
            </a:fld>
            <a:endParaRPr lang="en-US"/>
          </a:p>
        </p:txBody>
      </p:sp>
    </p:spTree>
    <p:extLst>
      <p:ext uri="{BB962C8B-B14F-4D97-AF65-F5344CB8AC3E}">
        <p14:creationId xmlns:p14="http://schemas.microsoft.com/office/powerpoint/2010/main" val="3149357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a:xfrm>
            <a:off x="4302329" y="4021295"/>
            <a:ext cx="576292" cy="576105"/>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457200" y="801500"/>
            <a:ext cx="8229600" cy="1143000"/>
          </a:xfrm>
        </p:spPr>
        <p:txBody>
          <a:bodyPr>
            <a:normAutofit/>
          </a:bodyPr>
          <a:lstStyle>
            <a:lvl1pPr algn="ctr">
              <a:defRPr sz="4800">
                <a:solidFill>
                  <a:srgbClr val="3B3C3E"/>
                </a:solidFill>
              </a:defRPr>
            </a:lvl1pPr>
          </a:lstStyle>
          <a:p>
            <a:r>
              <a:rPr lang="en-US" dirty="0"/>
              <a:t>Click to edit Master title style</a:t>
            </a:r>
          </a:p>
        </p:txBody>
      </p:sp>
      <p:sp>
        <p:nvSpPr>
          <p:cNvPr id="5" name="Subtitle 2"/>
          <p:cNvSpPr>
            <a:spLocks noGrp="1"/>
          </p:cNvSpPr>
          <p:nvPr>
            <p:ph type="subTitle" idx="1"/>
          </p:nvPr>
        </p:nvSpPr>
        <p:spPr>
          <a:xfrm>
            <a:off x="1371600" y="2087450"/>
            <a:ext cx="6400800" cy="1223675"/>
          </a:xfrm>
        </p:spPr>
        <p:txBody>
          <a:bodyPr/>
          <a:lstStyle>
            <a:lvl1pPr marL="0" indent="0" algn="ctr">
              <a:buNone/>
              <a:defRPr>
                <a:solidFill>
                  <a:srgbClr val="3B3C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35135" y="4019333"/>
            <a:ext cx="3823854" cy="1917025"/>
          </a:xfrm>
          <a:prstGeom prst="rect">
            <a:avLst/>
          </a:prstGeom>
        </p:spPr>
      </p:pic>
      <p:sp>
        <p:nvSpPr>
          <p:cNvPr id="7" name="Rectangle 6"/>
          <p:cNvSpPr/>
          <p:nvPr userDrawn="1"/>
        </p:nvSpPr>
        <p:spPr>
          <a:xfrm>
            <a:off x="0" y="6341940"/>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2362E30-4E1C-4A7B-9491-EC30C3ADD831}"/>
              </a:ext>
            </a:extLst>
          </p:cNvPr>
          <p:cNvSpPr/>
          <p:nvPr userDrawn="1"/>
        </p:nvSpPr>
        <p:spPr>
          <a:xfrm>
            <a:off x="2842953" y="3642369"/>
            <a:ext cx="3225338"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1905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82C58A-7703-4045-BBB2-EB59DCF3C74B}" type="datetime5">
              <a:rPr lang="en-US" smtClean="0"/>
              <a:t>28-Apr-22</a:t>
            </a:fld>
            <a:endParaRPr lang="en-US"/>
          </a:p>
        </p:txBody>
      </p:sp>
      <p:sp>
        <p:nvSpPr>
          <p:cNvPr id="6" name="Footer Placeholder 5"/>
          <p:cNvSpPr>
            <a:spLocks noGrp="1"/>
          </p:cNvSpPr>
          <p:nvPr>
            <p:ph type="ftr" sz="quarter" idx="11"/>
          </p:nvPr>
        </p:nvSpPr>
        <p:spPr/>
        <p:txBody>
          <a:bodyPr/>
          <a:lstStyle/>
          <a:p>
            <a:r>
              <a:rPr lang="en-US"/>
              <a:t>COSC 130</a:t>
            </a:r>
          </a:p>
        </p:txBody>
      </p:sp>
      <p:sp>
        <p:nvSpPr>
          <p:cNvPr id="7" name="Slide Number Placeholder 6"/>
          <p:cNvSpPr>
            <a:spLocks noGrp="1"/>
          </p:cNvSpPr>
          <p:nvPr>
            <p:ph type="sldNum" sz="quarter" idx="12"/>
          </p:nvPr>
        </p:nvSpPr>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315355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86BF0B-62B1-4A74-9C98-53606F4CCF34}" type="datetime5">
              <a:rPr lang="en-US" smtClean="0"/>
              <a:t>28-Apr-22</a:t>
            </a:fld>
            <a:endParaRPr lang="en-US"/>
          </a:p>
        </p:txBody>
      </p:sp>
      <p:sp>
        <p:nvSpPr>
          <p:cNvPr id="8" name="Footer Placeholder 7"/>
          <p:cNvSpPr>
            <a:spLocks noGrp="1"/>
          </p:cNvSpPr>
          <p:nvPr>
            <p:ph type="ftr" sz="quarter" idx="11"/>
          </p:nvPr>
        </p:nvSpPr>
        <p:spPr/>
        <p:txBody>
          <a:bodyPr/>
          <a:lstStyle/>
          <a:p>
            <a:r>
              <a:rPr lang="en-US"/>
              <a:t>COSC 130</a:t>
            </a:r>
          </a:p>
        </p:txBody>
      </p:sp>
      <p:sp>
        <p:nvSpPr>
          <p:cNvPr id="9" name="Slide Number Placeholder 8"/>
          <p:cNvSpPr>
            <a:spLocks noGrp="1"/>
          </p:cNvSpPr>
          <p:nvPr>
            <p:ph type="sldNum" sz="quarter" idx="12"/>
          </p:nvPr>
        </p:nvSpPr>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422415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3770D-E68E-46E0-B881-3B763D42B9EB}" type="datetime5">
              <a:rPr lang="en-US" smtClean="0"/>
              <a:t>28-Apr-22</a:t>
            </a:fld>
            <a:endParaRPr lang="en-US" dirty="0"/>
          </a:p>
        </p:txBody>
      </p:sp>
      <p:sp>
        <p:nvSpPr>
          <p:cNvPr id="3" name="Footer Placeholder 2"/>
          <p:cNvSpPr>
            <a:spLocks noGrp="1"/>
          </p:cNvSpPr>
          <p:nvPr>
            <p:ph type="ftr" sz="quarter" idx="11"/>
          </p:nvPr>
        </p:nvSpPr>
        <p:spPr/>
        <p:txBody>
          <a:bodyPr/>
          <a:lstStyle/>
          <a:p>
            <a:r>
              <a:rPr lang="en-US"/>
              <a:t>COSC 130</a:t>
            </a:r>
            <a:endParaRPr lang="en-US" dirty="0"/>
          </a:p>
        </p:txBody>
      </p:sp>
      <p:sp>
        <p:nvSpPr>
          <p:cNvPr id="4" name="Slide Number Placeholder 3"/>
          <p:cNvSpPr>
            <a:spLocks noGrp="1"/>
          </p:cNvSpPr>
          <p:nvPr>
            <p:ph type="sldNum" sz="quarter" idx="12"/>
          </p:nvPr>
        </p:nvSpPr>
        <p:spPr/>
        <p:txBody>
          <a:bodyPr/>
          <a:lstStyle/>
          <a:p>
            <a:fld id="{051C7006-7120-F341-A188-F97DDD913081}" type="slidenum">
              <a:rPr lang="en-US" smtClean="0"/>
              <a:t>‹#›</a:t>
            </a:fld>
            <a:endParaRPr lang="en-US" dirty="0"/>
          </a:p>
        </p:txBody>
      </p:sp>
    </p:spTree>
    <p:extLst>
      <p:ext uri="{BB962C8B-B14F-4D97-AF65-F5344CB8AC3E}">
        <p14:creationId xmlns:p14="http://schemas.microsoft.com/office/powerpoint/2010/main" val="3604657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1">
                <a:solidFill>
                  <a:srgbClr val="3B3C3E"/>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lgn="ctr">
              <a:buNone/>
              <a:defRPr sz="1400">
                <a:solidFill>
                  <a:srgbClr val="3B3C3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6356350"/>
            <a:ext cx="1009650" cy="365125"/>
          </a:xfrm>
          <a:prstGeom prst="rect">
            <a:avLst/>
          </a:prstGeom>
        </p:spPr>
        <p:txBody>
          <a:bodyPr/>
          <a:lstStyle/>
          <a:p>
            <a:fld id="{3984A8D4-969A-4C3F-A9A9-8B1B1AF70CAA}" type="datetime5">
              <a:rPr lang="en-US" smtClean="0"/>
              <a:t>28-Apr-22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COSC 130</a:t>
            </a:r>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1603973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Lar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99B2CDF8-ED6E-4AFD-A745-6B41DD66A85D}" type="datetime5">
              <a:rPr lang="en-US" smtClean="0"/>
              <a:t>28-Apr-22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COSC 130</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dirty="0"/>
          </a:p>
        </p:txBody>
      </p:sp>
      <p:sp>
        <p:nvSpPr>
          <p:cNvPr id="6" name="Picture Placeholder 2"/>
          <p:cNvSpPr>
            <a:spLocks noGrp="1"/>
          </p:cNvSpPr>
          <p:nvPr>
            <p:ph type="pic" idx="1"/>
          </p:nvPr>
        </p:nvSpPr>
        <p:spPr>
          <a:xfrm>
            <a:off x="0" y="0"/>
            <a:ext cx="914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3288411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Photo with Overlaid Title">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0" y="0"/>
            <a:ext cx="914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457200" y="2579688"/>
            <a:ext cx="8229600" cy="1143000"/>
          </a:xfrm>
        </p:spPr>
        <p:txBody>
          <a:bodyPr>
            <a:normAutofit/>
          </a:bodyPr>
          <a:lstStyle>
            <a:lvl1pPr algn="ctr">
              <a:defRPr sz="4000" b="1" spc="0">
                <a:solidFill>
                  <a:schemeClr val="bg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B4B3C74F-6A4B-4E2B-A639-40990A025B4B}" type="datetime5">
              <a:rPr lang="en-US" smtClean="0"/>
              <a:t>28-Apr-22</a:t>
            </a:fld>
            <a:endParaRPr lang="en-US" dirty="0"/>
          </a:p>
        </p:txBody>
      </p:sp>
      <p:sp>
        <p:nvSpPr>
          <p:cNvPr id="4" name="Footer Placeholder 3"/>
          <p:cNvSpPr>
            <a:spLocks noGrp="1"/>
          </p:cNvSpPr>
          <p:nvPr>
            <p:ph type="ftr" sz="quarter" idx="11"/>
          </p:nvPr>
        </p:nvSpPr>
        <p:spPr/>
        <p:txBody>
          <a:bodyPr/>
          <a:lstStyle/>
          <a:p>
            <a:r>
              <a:rPr lang="en-US"/>
              <a:t>COSC 130</a:t>
            </a:r>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Tree>
    <p:extLst>
      <p:ext uri="{BB962C8B-B14F-4D97-AF65-F5344CB8AC3E}">
        <p14:creationId xmlns:p14="http://schemas.microsoft.com/office/powerpoint/2010/main" val="320517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CA91A3B3-B081-4CF1-B238-C3F7D0C775BD}" type="datetime5">
              <a:rPr lang="en-US" smtClean="0"/>
              <a:t>28-Apr-22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COSC 130</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dirty="0"/>
          </a:p>
        </p:txBody>
      </p:sp>
      <p:sp>
        <p:nvSpPr>
          <p:cNvPr id="6" name="Picture Placeholder 4"/>
          <p:cNvSpPr>
            <a:spLocks noGrp="1"/>
          </p:cNvSpPr>
          <p:nvPr>
            <p:ph type="pic" idx="1"/>
          </p:nvPr>
        </p:nvSpPr>
        <p:spPr>
          <a:xfrm>
            <a:off x="277905" y="2365248"/>
            <a:ext cx="4240119" cy="3845269"/>
          </a:xfrm>
        </p:spPr>
      </p:sp>
      <p:sp>
        <p:nvSpPr>
          <p:cNvPr id="7" name="Picture Placeholder 6"/>
          <p:cNvSpPr>
            <a:spLocks noGrp="1"/>
          </p:cNvSpPr>
          <p:nvPr>
            <p:ph type="pic" sz="quarter" idx="13"/>
          </p:nvPr>
        </p:nvSpPr>
        <p:spPr>
          <a:xfrm>
            <a:off x="277905" y="228600"/>
            <a:ext cx="2057400" cy="2039112"/>
          </a:xfrm>
        </p:spPr>
      </p:sp>
      <p:sp>
        <p:nvSpPr>
          <p:cNvPr id="8" name="Picture Placeholder 7"/>
          <p:cNvSpPr>
            <a:spLocks noGrp="1"/>
          </p:cNvSpPr>
          <p:nvPr>
            <p:ph type="pic" sz="quarter" idx="14"/>
          </p:nvPr>
        </p:nvSpPr>
        <p:spPr>
          <a:xfrm>
            <a:off x="2460625" y="228600"/>
            <a:ext cx="2057400" cy="2039112"/>
          </a:xfrm>
        </p:spPr>
      </p:sp>
      <p:sp>
        <p:nvSpPr>
          <p:cNvPr id="10" name="Title 1"/>
          <p:cNvSpPr>
            <a:spLocks noGrp="1"/>
          </p:cNvSpPr>
          <p:nvPr>
            <p:ph type="title"/>
          </p:nvPr>
        </p:nvSpPr>
        <p:spPr>
          <a:xfrm>
            <a:off x="4990444" y="751925"/>
            <a:ext cx="3799498" cy="1588926"/>
          </a:xfrm>
        </p:spPr>
        <p:txBody>
          <a:bodyPr anchor="b"/>
          <a:lstStyle>
            <a:lvl1pPr algn="ctr">
              <a:defRPr sz="2000" b="1">
                <a:solidFill>
                  <a:schemeClr val="tx1"/>
                </a:solidFill>
              </a:defRPr>
            </a:lvl1pPr>
          </a:lstStyle>
          <a:p>
            <a:r>
              <a:rPr lang="en-US" dirty="0"/>
              <a:t>Click to edit Master title style</a:t>
            </a:r>
          </a:p>
        </p:txBody>
      </p:sp>
      <p:sp>
        <p:nvSpPr>
          <p:cNvPr id="11" name="Text Placeholder 3"/>
          <p:cNvSpPr>
            <a:spLocks noGrp="1"/>
          </p:cNvSpPr>
          <p:nvPr>
            <p:ph type="body" sz="half" idx="2"/>
          </p:nvPr>
        </p:nvSpPr>
        <p:spPr>
          <a:xfrm>
            <a:off x="4990444" y="2340851"/>
            <a:ext cx="3799498" cy="3869666"/>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080753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x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F7FD5ECE-DC7B-43DE-9197-AA61E084A927}" type="datetime5">
              <a:rPr lang="en-US" smtClean="0"/>
              <a:t>28-Apr-22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COSC 130</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dirty="0"/>
          </a:p>
        </p:txBody>
      </p:sp>
      <p:sp>
        <p:nvSpPr>
          <p:cNvPr id="6" name="Picture Placeholder 4"/>
          <p:cNvSpPr>
            <a:spLocks noGrp="1"/>
          </p:cNvSpPr>
          <p:nvPr>
            <p:ph type="pic" idx="1"/>
          </p:nvPr>
        </p:nvSpPr>
        <p:spPr>
          <a:xfrm>
            <a:off x="277905" y="2365248"/>
            <a:ext cx="4240119" cy="3845269"/>
          </a:xfrm>
        </p:spPr>
      </p:sp>
      <p:sp>
        <p:nvSpPr>
          <p:cNvPr id="7" name="Picture Placeholder 6"/>
          <p:cNvSpPr>
            <a:spLocks noGrp="1"/>
          </p:cNvSpPr>
          <p:nvPr>
            <p:ph type="pic" sz="quarter" idx="13"/>
          </p:nvPr>
        </p:nvSpPr>
        <p:spPr>
          <a:xfrm>
            <a:off x="277905" y="228600"/>
            <a:ext cx="2057400" cy="2039112"/>
          </a:xfrm>
        </p:spPr>
      </p:sp>
      <p:sp>
        <p:nvSpPr>
          <p:cNvPr id="8" name="Picture Placeholder 7"/>
          <p:cNvSpPr>
            <a:spLocks noGrp="1"/>
          </p:cNvSpPr>
          <p:nvPr>
            <p:ph type="pic" sz="quarter" idx="14"/>
          </p:nvPr>
        </p:nvSpPr>
        <p:spPr>
          <a:xfrm>
            <a:off x="2460625" y="228600"/>
            <a:ext cx="2057400" cy="2039112"/>
          </a:xfrm>
        </p:spPr>
      </p:sp>
      <p:sp>
        <p:nvSpPr>
          <p:cNvPr id="9" name="Picture Placeholder 4"/>
          <p:cNvSpPr>
            <a:spLocks noGrp="1"/>
          </p:cNvSpPr>
          <p:nvPr>
            <p:ph type="pic" idx="15"/>
          </p:nvPr>
        </p:nvSpPr>
        <p:spPr>
          <a:xfrm>
            <a:off x="4670424" y="228600"/>
            <a:ext cx="4240119" cy="3845269"/>
          </a:xfrm>
        </p:spPr>
      </p:sp>
      <p:sp>
        <p:nvSpPr>
          <p:cNvPr id="10" name="Picture Placeholder 6"/>
          <p:cNvSpPr>
            <a:spLocks noGrp="1"/>
          </p:cNvSpPr>
          <p:nvPr>
            <p:ph type="pic" sz="quarter" idx="16"/>
          </p:nvPr>
        </p:nvSpPr>
        <p:spPr>
          <a:xfrm>
            <a:off x="4670424" y="4175911"/>
            <a:ext cx="2057400" cy="2039112"/>
          </a:xfrm>
        </p:spPr>
      </p:sp>
      <p:sp>
        <p:nvSpPr>
          <p:cNvPr id="11" name="Picture Placeholder 7"/>
          <p:cNvSpPr>
            <a:spLocks noGrp="1"/>
          </p:cNvSpPr>
          <p:nvPr>
            <p:ph type="pic" sz="quarter" idx="17"/>
          </p:nvPr>
        </p:nvSpPr>
        <p:spPr>
          <a:xfrm>
            <a:off x="6853144" y="4175911"/>
            <a:ext cx="2057400" cy="2039112"/>
          </a:xfrm>
        </p:spPr>
      </p:sp>
    </p:spTree>
    <p:extLst>
      <p:ext uri="{BB962C8B-B14F-4D97-AF65-F5344CB8AC3E}">
        <p14:creationId xmlns:p14="http://schemas.microsoft.com/office/powerpoint/2010/main" val="158947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95350"/>
          </a:xfrm>
        </p:spPr>
        <p:txBody>
          <a:bodyPr>
            <a:normAutofit/>
          </a:bodyPr>
          <a:lstStyle>
            <a:lvl1pPr>
              <a:defRPr sz="2400"/>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8A64C7-E7A5-496F-AC15-73B06E95F108}" type="datetime5">
              <a:rPr lang="en-US" smtClean="0"/>
              <a:t>28-Apr-22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COSC 130</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246A90C-EDD6-534A-836B-F35EA6B6A503}" type="slidenum">
              <a:rPr lang="en-US" smtClean="0"/>
              <a:t>‹#›</a:t>
            </a:fld>
            <a:endParaRPr lang="en-US"/>
          </a:p>
        </p:txBody>
      </p:sp>
      <p:sp>
        <p:nvSpPr>
          <p:cNvPr id="10" name="Chart Placeholder 9"/>
          <p:cNvSpPr>
            <a:spLocks noGrp="1"/>
          </p:cNvSpPr>
          <p:nvPr>
            <p:ph type="chart" sz="quarter" idx="13"/>
          </p:nvPr>
        </p:nvSpPr>
        <p:spPr>
          <a:xfrm>
            <a:off x="685800" y="1130300"/>
            <a:ext cx="7772400" cy="5035550"/>
          </a:xfrm>
        </p:spPr>
        <p:txBody>
          <a:bodyPr/>
          <a:lstStyle>
            <a:lvl1pPr>
              <a:defRPr>
                <a:solidFill>
                  <a:schemeClr val="tx1"/>
                </a:solidFill>
              </a:defRPr>
            </a:lvl1pPr>
          </a:lstStyle>
          <a:p>
            <a:endParaRPr lang="en-US" dirty="0"/>
          </a:p>
        </p:txBody>
      </p:sp>
    </p:spTree>
    <p:extLst>
      <p:ext uri="{BB962C8B-B14F-4D97-AF65-F5344CB8AC3E}">
        <p14:creationId xmlns:p14="http://schemas.microsoft.com/office/powerpoint/2010/main" val="331519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ig Orange">
    <p:bg>
      <p:bgPr>
        <a:solidFill>
          <a:srgbClr val="FF82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449892"/>
            <a:ext cx="8229600" cy="1143000"/>
          </a:xfrm>
        </p:spPr>
        <p:txBody>
          <a:bodyPr/>
          <a:lstStyle>
            <a:lvl1pPr algn="ctr">
              <a:defRPr>
                <a:solidFill>
                  <a:schemeClr val="bg1"/>
                </a:solidFill>
              </a:defRPr>
            </a:lvl1pPr>
          </a:lstStyle>
          <a:p>
            <a:r>
              <a:rPr lang="en-US" dirty="0"/>
              <a:t>Click to edit Master title style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78810" y="4021295"/>
            <a:ext cx="1986380" cy="1327108"/>
          </a:xfrm>
          <a:prstGeom prst="rect">
            <a:avLst/>
          </a:prstGeom>
        </p:spPr>
      </p:pic>
      <p:sp>
        <p:nvSpPr>
          <p:cNvPr id="4" name="Subtitle 2"/>
          <p:cNvSpPr>
            <a:spLocks noGrp="1"/>
          </p:cNvSpPr>
          <p:nvPr>
            <p:ph type="subTitle" idx="1"/>
          </p:nvPr>
        </p:nvSpPr>
        <p:spPr>
          <a:xfrm>
            <a:off x="1371600" y="2694275"/>
            <a:ext cx="6400800" cy="1223675"/>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7057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ig Logo">
    <p:spTree>
      <p:nvGrpSpPr>
        <p:cNvPr id="1" name=""/>
        <p:cNvGrpSpPr/>
        <p:nvPr/>
      </p:nvGrpSpPr>
      <p:grpSpPr>
        <a:xfrm>
          <a:off x="0" y="0"/>
          <a:ext cx="0" cy="0"/>
          <a:chOff x="0" y="0"/>
          <a:chExt cx="0" cy="0"/>
        </a:xfrm>
      </p:grpSpPr>
      <p:sp>
        <p:nvSpPr>
          <p:cNvPr id="6" name="Rectangle 5"/>
          <p:cNvSpPr/>
          <p:nvPr userDrawn="1"/>
        </p:nvSpPr>
        <p:spPr>
          <a:xfrm>
            <a:off x="0" y="4661212"/>
            <a:ext cx="9144000" cy="2196788"/>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2"/>
          <p:cNvSpPr>
            <a:spLocks noGrp="1"/>
          </p:cNvSpPr>
          <p:nvPr>
            <p:ph type="subTitle" idx="1"/>
          </p:nvPr>
        </p:nvSpPr>
        <p:spPr>
          <a:xfrm>
            <a:off x="1371600" y="215736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78810" y="5072195"/>
            <a:ext cx="1986380" cy="1327108"/>
          </a:xfrm>
          <a:prstGeom prst="rect">
            <a:avLst/>
          </a:prstGeom>
        </p:spPr>
      </p:pic>
      <p:sp>
        <p:nvSpPr>
          <p:cNvPr id="11" name="Title 1"/>
          <p:cNvSpPr>
            <a:spLocks noGrp="1"/>
          </p:cNvSpPr>
          <p:nvPr>
            <p:ph type="ctrTitle"/>
          </p:nvPr>
        </p:nvSpPr>
        <p:spPr>
          <a:xfrm>
            <a:off x="685800" y="396710"/>
            <a:ext cx="7772400" cy="1470025"/>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418779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Minimal Identit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25850"/>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08162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UT_logo_RIGHT_KNOCKOUT.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7955" y="6441967"/>
            <a:ext cx="1410369" cy="314711"/>
          </a:xfrm>
          <a:prstGeom prst="rect">
            <a:avLst/>
          </a:prstGeom>
        </p:spPr>
      </p:pic>
    </p:spTree>
    <p:extLst>
      <p:ext uri="{BB962C8B-B14F-4D97-AF65-F5344CB8AC3E}">
        <p14:creationId xmlns:p14="http://schemas.microsoft.com/office/powerpoint/2010/main" val="135044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Your Custom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4950346"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Rectangle 3"/>
          <p:cNvSpPr/>
          <p:nvPr userDrawn="1"/>
        </p:nvSpPr>
        <p:spPr>
          <a:xfrm>
            <a:off x="4950346" y="0"/>
            <a:ext cx="4193654"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4950346" y="274637"/>
            <a:ext cx="4193654" cy="3546463"/>
          </a:xfrm>
        </p:spPr>
        <p:txBody>
          <a:bodyPr>
            <a:normAutofit/>
          </a:bodyPr>
          <a:lstStyle>
            <a:lvl1pPr algn="ctr">
              <a:defRPr sz="4000">
                <a:solidFill>
                  <a:schemeClr val="bg1"/>
                </a:solidFill>
              </a:defRPr>
            </a:lvl1pPr>
          </a:lstStyle>
          <a:p>
            <a:r>
              <a:rPr lang="en-US" dirty="0"/>
              <a:t>Click to edit Master title style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51676" y="4313728"/>
            <a:ext cx="2390995" cy="1589757"/>
          </a:xfrm>
          <a:prstGeom prst="rect">
            <a:avLst/>
          </a:prstGeom>
        </p:spPr>
      </p:pic>
    </p:spTree>
    <p:extLst>
      <p:ext uri="{BB962C8B-B14F-4D97-AF65-F5344CB8AC3E}">
        <p14:creationId xmlns:p14="http://schemas.microsoft.com/office/powerpoint/2010/main" val="244603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3B3C3E"/>
                </a:solidFill>
              </a:defRPr>
            </a:lvl1pPr>
            <a:lvl2pPr>
              <a:defRPr>
                <a:solidFill>
                  <a:srgbClr val="3B3C3E"/>
                </a:solidFill>
              </a:defRPr>
            </a:lvl2pPr>
            <a:lvl3pPr>
              <a:defRPr>
                <a:solidFill>
                  <a:srgbClr val="3B3C3E"/>
                </a:solidFill>
              </a:defRPr>
            </a:lvl3pPr>
            <a:lvl4pPr>
              <a:defRPr>
                <a:solidFill>
                  <a:srgbClr val="3B3C3E"/>
                </a:solidFill>
              </a:defRPr>
            </a:lvl4pPr>
            <a:lvl5pPr>
              <a:defRPr>
                <a:solidFill>
                  <a:srgbClr val="3B3C3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87F52A-B5D3-46C8-98FA-1B78AEB669A8}"/>
              </a:ext>
            </a:extLst>
          </p:cNvPr>
          <p:cNvSpPr>
            <a:spLocks noGrp="1"/>
          </p:cNvSpPr>
          <p:nvPr>
            <p:ph type="dt" sz="half" idx="10"/>
          </p:nvPr>
        </p:nvSpPr>
        <p:spPr>
          <a:xfrm>
            <a:off x="610339" y="6414480"/>
            <a:ext cx="1310609" cy="365125"/>
          </a:xfrm>
        </p:spPr>
        <p:txBody>
          <a:bodyPr/>
          <a:lstStyle/>
          <a:p>
            <a:fld id="{03537F2F-5188-444F-AA5C-9228FEC4D3CB}" type="datetime5">
              <a:rPr lang="en-US" smtClean="0"/>
              <a:t>28-Apr-22</a:t>
            </a:fld>
            <a:endParaRPr lang="en-US" dirty="0"/>
          </a:p>
        </p:txBody>
      </p:sp>
      <p:sp>
        <p:nvSpPr>
          <p:cNvPr id="8" name="Footer Placeholder 7">
            <a:extLst>
              <a:ext uri="{FF2B5EF4-FFF2-40B4-BE49-F238E27FC236}">
                <a16:creationId xmlns:a16="http://schemas.microsoft.com/office/drawing/2014/main" id="{02F63A66-D338-4BEB-AD33-F28477C985BA}"/>
              </a:ext>
            </a:extLst>
          </p:cNvPr>
          <p:cNvSpPr>
            <a:spLocks noGrp="1"/>
          </p:cNvSpPr>
          <p:nvPr>
            <p:ph type="ftr" sz="quarter" idx="11"/>
          </p:nvPr>
        </p:nvSpPr>
        <p:spPr>
          <a:xfrm>
            <a:off x="3124200" y="6414480"/>
            <a:ext cx="3251662" cy="365125"/>
          </a:xfrm>
        </p:spPr>
        <p:txBody>
          <a:bodyPr/>
          <a:lstStyle/>
          <a:p>
            <a:r>
              <a:rPr lang="en-US" dirty="0"/>
              <a:t>© Stephen Marz -- COSC 130</a:t>
            </a:r>
          </a:p>
        </p:txBody>
      </p:sp>
      <p:sp>
        <p:nvSpPr>
          <p:cNvPr id="9" name="Slide Number Placeholder 8">
            <a:extLst>
              <a:ext uri="{FF2B5EF4-FFF2-40B4-BE49-F238E27FC236}">
                <a16:creationId xmlns:a16="http://schemas.microsoft.com/office/drawing/2014/main" id="{80512DAB-F6C8-4A2D-9970-0D936C55E670}"/>
              </a:ext>
            </a:extLst>
          </p:cNvPr>
          <p:cNvSpPr>
            <a:spLocks noGrp="1"/>
          </p:cNvSpPr>
          <p:nvPr>
            <p:ph type="sldNum" sz="quarter" idx="12"/>
          </p:nvPr>
        </p:nvSpPr>
        <p:spPr>
          <a:xfrm>
            <a:off x="85930" y="6414480"/>
            <a:ext cx="371270" cy="365125"/>
          </a:xfrm>
        </p:spPr>
        <p:txBody>
          <a:bodyPr/>
          <a:lstStyle/>
          <a:p>
            <a:fld id="{051C7006-7120-F341-A188-F97DDD913081}" type="slidenum">
              <a:rPr lang="en-US" smtClean="0"/>
              <a:pPr/>
              <a:t>‹#›</a:t>
            </a:fld>
            <a:endParaRPr lang="en-US" dirty="0"/>
          </a:p>
        </p:txBody>
      </p:sp>
      <p:sp>
        <p:nvSpPr>
          <p:cNvPr id="10" name="Title 9">
            <a:extLst>
              <a:ext uri="{FF2B5EF4-FFF2-40B4-BE49-F238E27FC236}">
                <a16:creationId xmlns:a16="http://schemas.microsoft.com/office/drawing/2014/main" id="{9AC14604-8D6E-4C43-BD78-6D7D044FA29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477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or Text Block">
    <p:bg>
      <p:bgPr>
        <a:solidFill>
          <a:srgbClr val="FF8200"/>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DEBE49D-A48F-40C4-926F-28F2A1027E4F}"/>
              </a:ext>
            </a:extLst>
          </p:cNvPr>
          <p:cNvSpPr>
            <a:spLocks noGrp="1"/>
          </p:cNvSpPr>
          <p:nvPr>
            <p:ph idx="1"/>
          </p:nvPr>
        </p:nvSpPr>
        <p:spPr>
          <a:xfrm>
            <a:off x="457200" y="1600200"/>
            <a:ext cx="8229600" cy="45259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9">
            <a:extLst>
              <a:ext uri="{FF2B5EF4-FFF2-40B4-BE49-F238E27FC236}">
                <a16:creationId xmlns:a16="http://schemas.microsoft.com/office/drawing/2014/main" id="{7983C38A-DBBA-4764-9410-333782B8A862}"/>
              </a:ext>
            </a:extLst>
          </p:cNvPr>
          <p:cNvSpPr>
            <a:spLocks noGrp="1"/>
          </p:cNvSpPr>
          <p:nvPr>
            <p:ph type="title"/>
          </p:nvPr>
        </p:nvSpPr>
        <p:spPr>
          <a:xfrm>
            <a:off x="457200" y="274638"/>
            <a:ext cx="8229600" cy="1143000"/>
          </a:xfrm>
        </p:spPr>
        <p:txBody>
          <a:bodyPr/>
          <a:lstStyle>
            <a:lvl1pPr>
              <a:defRPr>
                <a:solidFill>
                  <a:schemeClr val="bg1"/>
                </a:solidFill>
              </a:defRPr>
            </a:lvl1pPr>
          </a:lstStyle>
          <a:p>
            <a:r>
              <a:rPr lang="en-US"/>
              <a:t>Click to edit Master title style</a:t>
            </a:r>
          </a:p>
        </p:txBody>
      </p:sp>
      <p:sp>
        <p:nvSpPr>
          <p:cNvPr id="8" name="Date Placeholder 6">
            <a:extLst>
              <a:ext uri="{FF2B5EF4-FFF2-40B4-BE49-F238E27FC236}">
                <a16:creationId xmlns:a16="http://schemas.microsoft.com/office/drawing/2014/main" id="{238525F7-7009-49A9-8C18-99CDB814784B}"/>
              </a:ext>
            </a:extLst>
          </p:cNvPr>
          <p:cNvSpPr>
            <a:spLocks noGrp="1"/>
          </p:cNvSpPr>
          <p:nvPr>
            <p:ph type="dt" sz="half" idx="10"/>
          </p:nvPr>
        </p:nvSpPr>
        <p:spPr>
          <a:xfrm>
            <a:off x="610339" y="6414480"/>
            <a:ext cx="1310609" cy="365125"/>
          </a:xfrm>
        </p:spPr>
        <p:txBody>
          <a:bodyPr/>
          <a:lstStyle/>
          <a:p>
            <a:fld id="{03537F2F-5188-444F-AA5C-9228FEC4D3CB}" type="datetime5">
              <a:rPr lang="en-US" smtClean="0"/>
              <a:t>28-Apr-22</a:t>
            </a:fld>
            <a:endParaRPr lang="en-US" dirty="0"/>
          </a:p>
        </p:txBody>
      </p:sp>
      <p:sp>
        <p:nvSpPr>
          <p:cNvPr id="9" name="Footer Placeholder 7">
            <a:extLst>
              <a:ext uri="{FF2B5EF4-FFF2-40B4-BE49-F238E27FC236}">
                <a16:creationId xmlns:a16="http://schemas.microsoft.com/office/drawing/2014/main" id="{A11F65CA-6608-4EBB-AD42-901000B01EE6}"/>
              </a:ext>
            </a:extLst>
          </p:cNvPr>
          <p:cNvSpPr>
            <a:spLocks noGrp="1"/>
          </p:cNvSpPr>
          <p:nvPr>
            <p:ph type="ftr" sz="quarter" idx="11"/>
          </p:nvPr>
        </p:nvSpPr>
        <p:spPr>
          <a:xfrm>
            <a:off x="3124200" y="6414480"/>
            <a:ext cx="3251662" cy="365125"/>
          </a:xfrm>
        </p:spPr>
        <p:txBody>
          <a:bodyPr/>
          <a:lstStyle/>
          <a:p>
            <a:r>
              <a:rPr lang="en-US" dirty="0"/>
              <a:t>COSC 130</a:t>
            </a:r>
          </a:p>
        </p:txBody>
      </p:sp>
      <p:sp>
        <p:nvSpPr>
          <p:cNvPr id="10" name="Slide Number Placeholder 8">
            <a:extLst>
              <a:ext uri="{FF2B5EF4-FFF2-40B4-BE49-F238E27FC236}">
                <a16:creationId xmlns:a16="http://schemas.microsoft.com/office/drawing/2014/main" id="{1520BE50-03C5-4D0B-B74D-035763DFBB2A}"/>
              </a:ext>
            </a:extLst>
          </p:cNvPr>
          <p:cNvSpPr>
            <a:spLocks noGrp="1"/>
          </p:cNvSpPr>
          <p:nvPr>
            <p:ph type="sldNum" sz="quarter" idx="12"/>
          </p:nvPr>
        </p:nvSpPr>
        <p:spPr>
          <a:xfrm>
            <a:off x="85930" y="6414480"/>
            <a:ext cx="371270" cy="365125"/>
          </a:xfrm>
        </p:spPr>
        <p:txBody>
          <a:bodyPr/>
          <a:lstStyle/>
          <a:p>
            <a:fld id="{051C7006-7120-F341-A188-F97DDD913081}" type="slidenum">
              <a:rPr lang="en-US" smtClean="0"/>
              <a:pPr/>
              <a:t>‹#›</a:t>
            </a:fld>
            <a:endParaRPr lang="en-US" dirty="0"/>
          </a:p>
        </p:txBody>
      </p:sp>
    </p:spTree>
    <p:extLst>
      <p:ext uri="{BB962C8B-B14F-4D97-AF65-F5344CB8AC3E}">
        <p14:creationId xmlns:p14="http://schemas.microsoft.com/office/powerpoint/2010/main" val="419884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D199E2F-CF7C-44CB-A7A9-F1652A6091F1}" type="datetime5">
              <a:rPr lang="en-US" smtClean="0"/>
              <a:t>28-Apr-22</a:t>
            </a:fld>
            <a:endParaRPr lang="en-US"/>
          </a:p>
        </p:txBody>
      </p:sp>
      <p:sp>
        <p:nvSpPr>
          <p:cNvPr id="5" name="Footer Placeholder 4"/>
          <p:cNvSpPr>
            <a:spLocks noGrp="1"/>
          </p:cNvSpPr>
          <p:nvPr>
            <p:ph type="ftr" sz="quarter" idx="11"/>
          </p:nvPr>
        </p:nvSpPr>
        <p:spPr/>
        <p:txBody>
          <a:bodyPr/>
          <a:lstStyle/>
          <a:p>
            <a:r>
              <a:rPr lang="en-US"/>
              <a:t>COSC 130</a:t>
            </a:r>
          </a:p>
        </p:txBody>
      </p:sp>
      <p:sp>
        <p:nvSpPr>
          <p:cNvPr id="6" name="Slide Number Placeholder 5"/>
          <p:cNvSpPr>
            <a:spLocks noGrp="1"/>
          </p:cNvSpPr>
          <p:nvPr>
            <p:ph type="sldNum" sz="quarter" idx="12"/>
          </p:nvPr>
        </p:nvSpPr>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233236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ange Section Header">
    <p:bg>
      <p:bgPr>
        <a:solidFill>
          <a:srgbClr val="FF8200"/>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CABE33-9935-4D8B-A6FC-3A1E6C4C61F4}" type="datetime5">
              <a:rPr lang="en-US" smtClean="0"/>
              <a:t>28-Apr-22</a:t>
            </a:fld>
            <a:endParaRPr lang="en-US" dirty="0"/>
          </a:p>
        </p:txBody>
      </p:sp>
      <p:sp>
        <p:nvSpPr>
          <p:cNvPr id="4" name="Footer Placeholder 3"/>
          <p:cNvSpPr>
            <a:spLocks noGrp="1"/>
          </p:cNvSpPr>
          <p:nvPr>
            <p:ph type="ftr" sz="quarter" idx="11"/>
          </p:nvPr>
        </p:nvSpPr>
        <p:spPr/>
        <p:txBody>
          <a:bodyPr/>
          <a:lstStyle/>
          <a:p>
            <a:r>
              <a:rPr lang="en-US"/>
              <a:t>COSC 130</a:t>
            </a:r>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
        <p:nvSpPr>
          <p:cNvPr id="6" name="Title 1"/>
          <p:cNvSpPr>
            <a:spLocks noGrp="1"/>
          </p:cNvSpPr>
          <p:nvPr>
            <p:ph type="title"/>
          </p:nvPr>
        </p:nvSpPr>
        <p:spPr>
          <a:xfrm>
            <a:off x="722313" y="4406900"/>
            <a:ext cx="7772400" cy="1362075"/>
          </a:xfrm>
        </p:spPr>
        <p:txBody>
          <a:bodyPr anchor="t">
            <a:normAutofit/>
          </a:bodyPr>
          <a:lstStyle>
            <a:lvl1pPr algn="l">
              <a:defRPr sz="2800" b="1" cap="all">
                <a:solidFill>
                  <a:schemeClr val="bg1"/>
                </a:solidFill>
              </a:defRPr>
            </a:lvl1pPr>
          </a:lstStyle>
          <a:p>
            <a:r>
              <a:rPr lang="en-US" dirty="0"/>
              <a:t>Click to edit Master title style</a:t>
            </a:r>
          </a:p>
        </p:txBody>
      </p:sp>
      <p:sp>
        <p:nvSpPr>
          <p:cNvPr id="7"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134744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subtitle style</a:t>
            </a:r>
          </a:p>
        </p:txBody>
      </p:sp>
    </p:spTree>
    <p:extLst>
      <p:ext uri="{BB962C8B-B14F-4D97-AF65-F5344CB8AC3E}">
        <p14:creationId xmlns:p14="http://schemas.microsoft.com/office/powerpoint/2010/main" val="1758142741"/>
      </p:ext>
    </p:extLst>
  </p:cSld>
  <p:clrMap bg1="lt1" tx1="dk1" bg2="lt2" tx2="dk2" accent1="accent1" accent2="accent2" accent3="accent3" accent4="accent4" accent5="accent5" accent6="accent6" hlink="hlink" folHlink="folHlink"/>
  <p:sldLayoutIdLst>
    <p:sldLayoutId id="2147483702" r:id="rId1"/>
    <p:sldLayoutId id="2147483664" r:id="rId2"/>
    <p:sldLayoutId id="2147483661" r:id="rId3"/>
    <p:sldLayoutId id="2147483649" r:id="rId4"/>
    <p:sldLayoutId id="2147483700" r:id="rId5"/>
  </p:sldLayoutIdLst>
  <p:hf hdr="0"/>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0" indent="0" algn="ctr" defTabSz="457200" rtl="0" eaLnBrk="1" latinLnBrk="0" hangingPunct="1">
        <a:spcBef>
          <a:spcPct val="20000"/>
        </a:spcBef>
        <a:buFont typeface="Arial"/>
        <a:buNone/>
        <a:defRPr sz="3200" kern="1200">
          <a:solidFill>
            <a:srgbClr val="77797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0C94613B-E732-49B6-A6E9-E1A2075A64DC}" type="datetime5">
              <a:rPr lang="en-US" smtClean="0"/>
              <a:t>28-Apr-22</a:t>
            </a:fld>
            <a:endParaRPr lang="en-US" dirty="0"/>
          </a:p>
        </p:txBody>
      </p:sp>
      <p:sp>
        <p:nvSpPr>
          <p:cNvPr id="5"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r>
              <a:rPr lang="en-US"/>
              <a:t>COSC 130</a:t>
            </a:r>
            <a:endParaRPr lang="en-US" dirty="0"/>
          </a:p>
        </p:txBody>
      </p:sp>
      <p:sp>
        <p:nvSpPr>
          <p:cNvPr id="6"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0" name="Picture 9" descr="UT_logo_RIGHT_KNOCKOUT.eps"/>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7621048" y="6441967"/>
            <a:ext cx="1410369" cy="314711"/>
          </a:xfrm>
          <a:prstGeom prst="rect">
            <a:avLst/>
          </a:prstGeom>
        </p:spPr>
      </p:pic>
    </p:spTree>
    <p:extLst>
      <p:ext uri="{BB962C8B-B14F-4D97-AF65-F5344CB8AC3E}">
        <p14:creationId xmlns:p14="http://schemas.microsoft.com/office/powerpoint/2010/main" val="2101319141"/>
      </p:ext>
    </p:extLst>
  </p:cSld>
  <p:clrMap bg1="lt1" tx1="dk1" bg2="lt2" tx2="dk2" accent1="accent1" accent2="accent2" accent3="accent3" accent4="accent4" accent5="accent5" accent6="accent6" hlink="hlink" folHlink="folHlink"/>
  <p:sldLayoutIdLst>
    <p:sldLayoutId id="2147483669" r:id="rId1"/>
    <p:sldLayoutId id="2147483691" r:id="rId2"/>
    <p:sldLayoutId id="2147483670" r:id="rId3"/>
    <p:sldLayoutId id="2147483701" r:id="rId4"/>
    <p:sldLayoutId id="2147483671" r:id="rId5"/>
    <p:sldLayoutId id="2147483672" r:id="rId6"/>
    <p:sldLayoutId id="2147483674" r:id="rId7"/>
  </p:sldLayoutIdLst>
  <p:hf hdr="0"/>
  <p:txStyles>
    <p:titleStyle>
      <a:lvl1pPr algn="l" defTabSz="457200" rtl="0" eaLnBrk="1" latinLnBrk="0" hangingPunct="1">
        <a:spcBef>
          <a:spcPct val="0"/>
        </a:spcBef>
        <a:buNone/>
        <a:defRPr sz="4400" b="1"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8894E761-8B5A-4C1B-AA92-5774FDD3F7D1}" type="datetime5">
              <a:rPr lang="en-US" smtClean="0"/>
              <a:t>28-Apr-22</a:t>
            </a:fld>
            <a:endParaRPr lang="en-US" dirty="0"/>
          </a:p>
        </p:txBody>
      </p:sp>
      <p:sp>
        <p:nvSpPr>
          <p:cNvPr id="11"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r>
              <a:rPr lang="en-US"/>
              <a:t>COSC 130</a:t>
            </a:r>
            <a:endParaRPr lang="en-US" dirty="0"/>
          </a:p>
        </p:txBody>
      </p:sp>
      <p:sp>
        <p:nvSpPr>
          <p:cNvPr id="12"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3" name="Picture 12" descr="UT_logo_RIGHT_KNOCKOUT.eps"/>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7280624" y="6441967"/>
            <a:ext cx="1410369" cy="314711"/>
          </a:xfrm>
          <a:prstGeom prst="rect">
            <a:avLst/>
          </a:prstGeom>
        </p:spPr>
      </p:pic>
    </p:spTree>
    <p:extLst>
      <p:ext uri="{BB962C8B-B14F-4D97-AF65-F5344CB8AC3E}">
        <p14:creationId xmlns:p14="http://schemas.microsoft.com/office/powerpoint/2010/main" val="2856070284"/>
      </p:ext>
    </p:extLst>
  </p:cSld>
  <p:clrMap bg1="lt1" tx1="dk1" bg2="lt2" tx2="dk2" accent1="accent1" accent2="accent2" accent3="accent3" accent4="accent4" accent5="accent5" accent6="accent6" hlink="hlink" folHlink="folHlink"/>
  <p:sldLayoutIdLst>
    <p:sldLayoutId id="2147483676" r:id="rId1"/>
    <p:sldLayoutId id="2147483693" r:id="rId2"/>
    <p:sldLayoutId id="2147483699" r:id="rId3"/>
    <p:sldLayoutId id="2147483694" r:id="rId4"/>
    <p:sldLayoutId id="2147483695" r:id="rId5"/>
  </p:sldLayoutIdLst>
  <p:hf hdr="0"/>
  <p:txStyles>
    <p:titleStyle>
      <a:lvl1pPr algn="l"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6C06609D-06B2-4CC0-A269-DFE9130433C6}" type="datetime5">
              <a:rPr lang="en-US" smtClean="0"/>
              <a:t>28-Apr-22</a:t>
            </a:fld>
            <a:endParaRPr lang="en-US" dirty="0"/>
          </a:p>
        </p:txBody>
      </p:sp>
      <p:sp>
        <p:nvSpPr>
          <p:cNvPr id="9"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r>
              <a:rPr lang="en-US"/>
              <a:t>COSC 130</a:t>
            </a:r>
            <a:endParaRPr lang="en-US" dirty="0"/>
          </a:p>
        </p:txBody>
      </p:sp>
      <p:sp>
        <p:nvSpPr>
          <p:cNvPr id="10"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1" name="Picture 10" descr="UT_logo_RIGHT_KNOCKOUT.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80624" y="6441967"/>
            <a:ext cx="1410369" cy="314711"/>
          </a:xfrm>
          <a:prstGeom prst="rect">
            <a:avLst/>
          </a:prstGeom>
        </p:spPr>
      </p:pic>
    </p:spTree>
    <p:extLst>
      <p:ext uri="{BB962C8B-B14F-4D97-AF65-F5344CB8AC3E}">
        <p14:creationId xmlns:p14="http://schemas.microsoft.com/office/powerpoint/2010/main" val="1886285337"/>
      </p:ext>
    </p:extLst>
  </p:cSld>
  <p:clrMap bg1="lt1" tx1="dk1" bg2="lt2" tx2="dk2" accent1="accent1" accent2="accent2" accent3="accent3" accent4="accent4" accent5="accent5" accent6="accent6" hlink="hlink" folHlink="folHlink"/>
  <p:sldLayoutIdLst>
    <p:sldLayoutId id="2147483698" r:id="rId1"/>
  </p:sldLayoutIdLst>
  <p:hf hdr="0"/>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5" name="Subtitle 4"/>
          <p:cNvSpPr>
            <a:spLocks noGrp="1"/>
          </p:cNvSpPr>
          <p:nvPr>
            <p:ph type="subTitle" idx="1"/>
          </p:nvPr>
        </p:nvSpPr>
        <p:spPr/>
        <p:txBody>
          <a:bodyPr/>
          <a:lstStyle/>
          <a:p>
            <a:r>
              <a:rPr lang="en-US" dirty="0"/>
              <a:t>COSC 102</a:t>
            </a:r>
          </a:p>
          <a:p>
            <a:r>
              <a:rPr lang="en-US" dirty="0"/>
              <a:t>Camille Crumpton</a:t>
            </a:r>
          </a:p>
        </p:txBody>
      </p:sp>
    </p:spTree>
    <p:extLst>
      <p:ext uri="{BB962C8B-B14F-4D97-AF65-F5344CB8AC3E}">
        <p14:creationId xmlns:p14="http://schemas.microsoft.com/office/powerpoint/2010/main" val="182955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a:xfrm>
            <a:off x="457200" y="1600200"/>
            <a:ext cx="8229600" cy="4654094"/>
          </a:xfrm>
        </p:spPr>
        <p:txBody>
          <a:bodyPr>
            <a:normAutofit fontScale="70000" lnSpcReduction="20000"/>
          </a:bodyPr>
          <a:lstStyle/>
          <a:p>
            <a:r>
              <a:rPr lang="en-US" dirty="0"/>
              <a:t>This is using new with a class (the only difference is we are using the class constructor with the new call, like Java)</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Dog *pup;</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pup = new Dog();</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(*pup).age = 10;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	</a:t>
            </a:r>
          </a:p>
          <a:p>
            <a:pPr lvl="4"/>
            <a:endParaRPr lang="en-US" dirty="0"/>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10</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normAutofit fontScale="90000"/>
          </a:bodyPr>
          <a:lstStyle/>
          <a:p>
            <a:r>
              <a:rPr lang="en-US" dirty="0"/>
              <a:t>Allocating New Memory: Objects</a:t>
            </a:r>
          </a:p>
        </p:txBody>
      </p:sp>
      <p:sp>
        <p:nvSpPr>
          <p:cNvPr id="9" name="TextBox 8">
            <a:extLst>
              <a:ext uri="{FF2B5EF4-FFF2-40B4-BE49-F238E27FC236}">
                <a16:creationId xmlns:a16="http://schemas.microsoft.com/office/drawing/2014/main" id="{E195AC15-A07B-4E05-9909-3B5188116FB9}"/>
              </a:ext>
            </a:extLst>
          </p:cNvPr>
          <p:cNvSpPr txBox="1"/>
          <p:nvPr/>
        </p:nvSpPr>
        <p:spPr>
          <a:xfrm>
            <a:off x="5007679" y="2498768"/>
            <a:ext cx="3374692" cy="369332"/>
          </a:xfrm>
          <a:prstGeom prst="rect">
            <a:avLst/>
          </a:prstGeom>
          <a:noFill/>
          <a:ln w="25400">
            <a:solidFill>
              <a:schemeClr val="tx1"/>
            </a:solidFill>
          </a:ln>
        </p:spPr>
        <p:txBody>
          <a:bodyPr wrap="square" rtlCol="0">
            <a:spAutoFit/>
          </a:bodyPr>
          <a:lstStyle/>
          <a:p>
            <a:r>
              <a:rPr lang="en-US" dirty="0"/>
              <a:t>Declaring a pointer to a Dog type</a:t>
            </a:r>
          </a:p>
        </p:txBody>
      </p:sp>
      <p:cxnSp>
        <p:nvCxnSpPr>
          <p:cNvPr id="10" name="Straight Arrow Connector 9">
            <a:extLst>
              <a:ext uri="{FF2B5EF4-FFF2-40B4-BE49-F238E27FC236}">
                <a16:creationId xmlns:a16="http://schemas.microsoft.com/office/drawing/2014/main" id="{0E3D086D-6473-4B28-84CE-250F42A5DE03}"/>
              </a:ext>
            </a:extLst>
          </p:cNvPr>
          <p:cNvCxnSpPr>
            <a:cxnSpLocks/>
            <a:stCxn id="9" idx="1"/>
          </p:cNvCxnSpPr>
          <p:nvPr/>
        </p:nvCxnSpPr>
        <p:spPr>
          <a:xfrm flipH="1">
            <a:off x="1920948" y="2683434"/>
            <a:ext cx="3086731" cy="18466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5522EF-CD1F-4E43-8740-E56249723769}"/>
              </a:ext>
            </a:extLst>
          </p:cNvPr>
          <p:cNvSpPr txBox="1"/>
          <p:nvPr/>
        </p:nvSpPr>
        <p:spPr>
          <a:xfrm>
            <a:off x="5007679" y="3146956"/>
            <a:ext cx="3374692" cy="1200329"/>
          </a:xfrm>
          <a:prstGeom prst="rect">
            <a:avLst/>
          </a:prstGeom>
          <a:noFill/>
          <a:ln w="25400">
            <a:solidFill>
              <a:schemeClr val="tx1"/>
            </a:solidFill>
          </a:ln>
        </p:spPr>
        <p:txBody>
          <a:bodyPr wrap="square" rtlCol="0">
            <a:spAutoFit/>
          </a:bodyPr>
          <a:lstStyle/>
          <a:p>
            <a:r>
              <a:rPr lang="en-US" dirty="0"/>
              <a:t>Creates a new ”nameless” Dog  in memory using the constructor that we can only access via pointer</a:t>
            </a:r>
          </a:p>
        </p:txBody>
      </p:sp>
      <p:cxnSp>
        <p:nvCxnSpPr>
          <p:cNvPr id="13" name="Straight Arrow Connector 12">
            <a:extLst>
              <a:ext uri="{FF2B5EF4-FFF2-40B4-BE49-F238E27FC236}">
                <a16:creationId xmlns:a16="http://schemas.microsoft.com/office/drawing/2014/main" id="{9EADF97C-8480-46BF-817D-04AD22D4A9F8}"/>
              </a:ext>
            </a:extLst>
          </p:cNvPr>
          <p:cNvCxnSpPr>
            <a:cxnSpLocks/>
            <a:stCxn id="12" idx="1"/>
          </p:cNvCxnSpPr>
          <p:nvPr/>
        </p:nvCxnSpPr>
        <p:spPr>
          <a:xfrm flipH="1">
            <a:off x="3124200" y="3747121"/>
            <a:ext cx="1883479" cy="19547"/>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433AE3A-DD4E-479C-A93C-BDFC4F96145C}"/>
              </a:ext>
            </a:extLst>
          </p:cNvPr>
          <p:cNvSpPr txBox="1"/>
          <p:nvPr/>
        </p:nvSpPr>
        <p:spPr>
          <a:xfrm>
            <a:off x="5077144" y="4455280"/>
            <a:ext cx="3374692" cy="923330"/>
          </a:xfrm>
          <a:prstGeom prst="rect">
            <a:avLst/>
          </a:prstGeom>
          <a:noFill/>
          <a:ln w="25400">
            <a:solidFill>
              <a:schemeClr val="tx1"/>
            </a:solidFill>
          </a:ln>
        </p:spPr>
        <p:txBody>
          <a:bodyPr wrap="square" rtlCol="0">
            <a:spAutoFit/>
          </a:bodyPr>
          <a:lstStyle/>
          <a:p>
            <a:r>
              <a:rPr lang="en-US" dirty="0"/>
              <a:t>Dereference </a:t>
            </a:r>
            <a:r>
              <a:rPr lang="en-US" dirty="0" err="1"/>
              <a:t>ptr</a:t>
            </a:r>
            <a:r>
              <a:rPr lang="en-US" dirty="0"/>
              <a:t> to give access to the object, the use dot operator to access a public field or method</a:t>
            </a:r>
          </a:p>
        </p:txBody>
      </p:sp>
      <p:cxnSp>
        <p:nvCxnSpPr>
          <p:cNvPr id="15" name="Straight Arrow Connector 14">
            <a:extLst>
              <a:ext uri="{FF2B5EF4-FFF2-40B4-BE49-F238E27FC236}">
                <a16:creationId xmlns:a16="http://schemas.microsoft.com/office/drawing/2014/main" id="{E3139515-CD76-4131-8F3D-B3F9593D8288}"/>
              </a:ext>
            </a:extLst>
          </p:cNvPr>
          <p:cNvCxnSpPr>
            <a:cxnSpLocks/>
          </p:cNvCxnSpPr>
          <p:nvPr/>
        </p:nvCxnSpPr>
        <p:spPr>
          <a:xfrm flipH="1">
            <a:off x="3124200" y="4716568"/>
            <a:ext cx="1883479"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36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a:xfrm>
            <a:off x="457200" y="1600200"/>
            <a:ext cx="8229600" cy="4654094"/>
          </a:xfrm>
        </p:spPr>
        <p:txBody>
          <a:bodyPr>
            <a:normAutofit fontScale="70000" lnSpcReduction="20000"/>
          </a:bodyPr>
          <a:lstStyle/>
          <a:p>
            <a:r>
              <a:rPr lang="en-US" dirty="0"/>
              <a:t>This is using new[] with an array – just like the normal new call, only we allocate the size of data type of the array * the number of elements given by the new call.</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int *</a:t>
            </a:r>
            <a:r>
              <a:rPr lang="en-US" dirty="0" err="1">
                <a:latin typeface="Consolas" panose="020B0609020204030204" pitchFamily="49" charset="0"/>
              </a:rPr>
              <a:t>ptr_arr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ptr_arr</a:t>
            </a:r>
            <a:r>
              <a:rPr lang="en-US" dirty="0">
                <a:latin typeface="Consolas" panose="020B0609020204030204" pitchFamily="49" charset="0"/>
              </a:rPr>
              <a:t> = new int[5];</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ptr_arr</a:t>
            </a:r>
            <a:r>
              <a:rPr lang="en-US" dirty="0">
                <a:latin typeface="Consolas" panose="020B0609020204030204" pitchFamily="49" charset="0"/>
              </a:rPr>
              <a:t>[2] = 10;</a:t>
            </a:r>
          </a:p>
          <a:p>
            <a:pPr marL="0" indent="0">
              <a:buNone/>
            </a:pPr>
            <a:r>
              <a:rPr lang="en-US" dirty="0">
                <a:latin typeface="Consolas" panose="020B0609020204030204" pitchFamily="49" charset="0"/>
              </a:rPr>
              <a:t>*(</a:t>
            </a:r>
            <a:r>
              <a:rPr lang="en-US" dirty="0" err="1">
                <a:latin typeface="Consolas" panose="020B0609020204030204" pitchFamily="49" charset="0"/>
              </a:rPr>
              <a:t>ptr_arr</a:t>
            </a:r>
            <a:r>
              <a:rPr lang="en-US" dirty="0">
                <a:latin typeface="Consolas" panose="020B0609020204030204" pitchFamily="49" charset="0"/>
              </a:rPr>
              <a:t> + 2) = 10;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	</a:t>
            </a:r>
          </a:p>
          <a:p>
            <a:pPr lvl="4"/>
            <a:endParaRPr lang="en-US" dirty="0"/>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11</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normAutofit fontScale="90000"/>
          </a:bodyPr>
          <a:lstStyle/>
          <a:p>
            <a:r>
              <a:rPr lang="en-US" dirty="0"/>
              <a:t>Allocating New Memory: Arrays</a:t>
            </a:r>
          </a:p>
        </p:txBody>
      </p:sp>
      <p:sp>
        <p:nvSpPr>
          <p:cNvPr id="9" name="TextBox 8">
            <a:extLst>
              <a:ext uri="{FF2B5EF4-FFF2-40B4-BE49-F238E27FC236}">
                <a16:creationId xmlns:a16="http://schemas.microsoft.com/office/drawing/2014/main" id="{E195AC15-A07B-4E05-9909-3B5188116FB9}"/>
              </a:ext>
            </a:extLst>
          </p:cNvPr>
          <p:cNvSpPr txBox="1"/>
          <p:nvPr/>
        </p:nvSpPr>
        <p:spPr>
          <a:xfrm>
            <a:off x="5007679" y="2498768"/>
            <a:ext cx="3374692" cy="369332"/>
          </a:xfrm>
          <a:prstGeom prst="rect">
            <a:avLst/>
          </a:prstGeom>
          <a:noFill/>
          <a:ln w="25400">
            <a:solidFill>
              <a:schemeClr val="tx1"/>
            </a:solidFill>
          </a:ln>
        </p:spPr>
        <p:txBody>
          <a:bodyPr wrap="square" rtlCol="0">
            <a:spAutoFit/>
          </a:bodyPr>
          <a:lstStyle/>
          <a:p>
            <a:r>
              <a:rPr lang="en-US" dirty="0"/>
              <a:t>Declaring an integer pointer</a:t>
            </a:r>
          </a:p>
        </p:txBody>
      </p:sp>
      <p:cxnSp>
        <p:nvCxnSpPr>
          <p:cNvPr id="10" name="Straight Arrow Connector 9">
            <a:extLst>
              <a:ext uri="{FF2B5EF4-FFF2-40B4-BE49-F238E27FC236}">
                <a16:creationId xmlns:a16="http://schemas.microsoft.com/office/drawing/2014/main" id="{0E3D086D-6473-4B28-84CE-250F42A5DE03}"/>
              </a:ext>
            </a:extLst>
          </p:cNvPr>
          <p:cNvCxnSpPr>
            <a:cxnSpLocks/>
            <a:stCxn id="9" idx="1"/>
          </p:cNvCxnSpPr>
          <p:nvPr/>
        </p:nvCxnSpPr>
        <p:spPr>
          <a:xfrm flipH="1">
            <a:off x="2552700" y="2683434"/>
            <a:ext cx="2454979" cy="18466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5522EF-CD1F-4E43-8740-E56249723769}"/>
              </a:ext>
            </a:extLst>
          </p:cNvPr>
          <p:cNvSpPr txBox="1"/>
          <p:nvPr/>
        </p:nvSpPr>
        <p:spPr>
          <a:xfrm>
            <a:off x="5007679" y="2880414"/>
            <a:ext cx="3374692" cy="1477328"/>
          </a:xfrm>
          <a:prstGeom prst="rect">
            <a:avLst/>
          </a:prstGeom>
          <a:noFill/>
          <a:ln w="25400">
            <a:solidFill>
              <a:schemeClr val="tx1"/>
            </a:solidFill>
          </a:ln>
        </p:spPr>
        <p:txBody>
          <a:bodyPr wrap="square" rtlCol="0">
            <a:spAutoFit/>
          </a:bodyPr>
          <a:lstStyle/>
          <a:p>
            <a:r>
              <a:rPr lang="en-US" dirty="0"/>
              <a:t>Creates 4 new contiguous integers in memory and returns a pointer to the first one. Allocated </a:t>
            </a:r>
            <a:r>
              <a:rPr lang="en-US" dirty="0" err="1"/>
              <a:t>sizeof</a:t>
            </a:r>
            <a:r>
              <a:rPr lang="en-US" dirty="0"/>
              <a:t>(int) * 5 = 4 bytes * 5 = 20 bytes.</a:t>
            </a:r>
          </a:p>
        </p:txBody>
      </p:sp>
      <p:cxnSp>
        <p:nvCxnSpPr>
          <p:cNvPr id="13" name="Straight Arrow Connector 12">
            <a:extLst>
              <a:ext uri="{FF2B5EF4-FFF2-40B4-BE49-F238E27FC236}">
                <a16:creationId xmlns:a16="http://schemas.microsoft.com/office/drawing/2014/main" id="{9EADF97C-8480-46BF-817D-04AD22D4A9F8}"/>
              </a:ext>
            </a:extLst>
          </p:cNvPr>
          <p:cNvCxnSpPr>
            <a:cxnSpLocks/>
            <a:stCxn id="12" idx="1"/>
          </p:cNvCxnSpPr>
          <p:nvPr/>
        </p:nvCxnSpPr>
        <p:spPr>
          <a:xfrm flipH="1">
            <a:off x="3784600" y="3619078"/>
            <a:ext cx="1223079"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433AE3A-DD4E-479C-A93C-BDFC4F96145C}"/>
              </a:ext>
            </a:extLst>
          </p:cNvPr>
          <p:cNvSpPr txBox="1"/>
          <p:nvPr/>
        </p:nvSpPr>
        <p:spPr>
          <a:xfrm>
            <a:off x="5007679" y="4330876"/>
            <a:ext cx="3374692" cy="923330"/>
          </a:xfrm>
          <a:prstGeom prst="rect">
            <a:avLst/>
          </a:prstGeom>
          <a:noFill/>
          <a:ln w="25400">
            <a:solidFill>
              <a:schemeClr val="tx1"/>
            </a:solidFill>
          </a:ln>
        </p:spPr>
        <p:txBody>
          <a:bodyPr wrap="square" rtlCol="0">
            <a:spAutoFit/>
          </a:bodyPr>
          <a:lstStyle/>
          <a:p>
            <a:r>
              <a:rPr lang="en-US" dirty="0"/>
              <a:t>[] automatically dereferences the pointer for us. We can use the int pointer just like an array. </a:t>
            </a:r>
          </a:p>
        </p:txBody>
      </p:sp>
      <p:cxnSp>
        <p:nvCxnSpPr>
          <p:cNvPr id="15" name="Straight Arrow Connector 14">
            <a:extLst>
              <a:ext uri="{FF2B5EF4-FFF2-40B4-BE49-F238E27FC236}">
                <a16:creationId xmlns:a16="http://schemas.microsoft.com/office/drawing/2014/main" id="{E3139515-CD76-4131-8F3D-B3F9593D8288}"/>
              </a:ext>
            </a:extLst>
          </p:cNvPr>
          <p:cNvCxnSpPr>
            <a:cxnSpLocks/>
          </p:cNvCxnSpPr>
          <p:nvPr/>
        </p:nvCxnSpPr>
        <p:spPr>
          <a:xfrm flipH="1">
            <a:off x="3124200" y="4716568"/>
            <a:ext cx="1883479"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1CB59EA-AA41-0F89-73F4-59591023CADD}"/>
              </a:ext>
            </a:extLst>
          </p:cNvPr>
          <p:cNvCxnSpPr>
            <a:cxnSpLocks/>
          </p:cNvCxnSpPr>
          <p:nvPr/>
        </p:nvCxnSpPr>
        <p:spPr>
          <a:xfrm flipH="1" flipV="1">
            <a:off x="3302000" y="5245100"/>
            <a:ext cx="1908879" cy="449368"/>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349223F-8D7F-543A-823B-6AAFF4ED79A7}"/>
              </a:ext>
            </a:extLst>
          </p:cNvPr>
          <p:cNvSpPr txBox="1"/>
          <p:nvPr/>
        </p:nvSpPr>
        <p:spPr>
          <a:xfrm>
            <a:off x="5220212" y="5378610"/>
            <a:ext cx="3374692" cy="923330"/>
          </a:xfrm>
          <a:prstGeom prst="rect">
            <a:avLst/>
          </a:prstGeom>
          <a:noFill/>
          <a:ln w="25400">
            <a:solidFill>
              <a:schemeClr val="tx1"/>
            </a:solidFill>
          </a:ln>
        </p:spPr>
        <p:txBody>
          <a:bodyPr wrap="square" rtlCol="0">
            <a:spAutoFit/>
          </a:bodyPr>
          <a:lstStyle/>
          <a:p>
            <a:r>
              <a:rPr lang="en-US" dirty="0"/>
              <a:t>This is equivalent to the statement above. See the pointer arithmetic slides.</a:t>
            </a:r>
          </a:p>
        </p:txBody>
      </p:sp>
    </p:spTree>
    <p:extLst>
      <p:ext uri="{BB962C8B-B14F-4D97-AF65-F5344CB8AC3E}">
        <p14:creationId xmlns:p14="http://schemas.microsoft.com/office/powerpoint/2010/main" val="20792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a:xfrm>
            <a:off x="457200" y="1600200"/>
            <a:ext cx="8229600" cy="4654094"/>
          </a:xfrm>
        </p:spPr>
        <p:txBody>
          <a:bodyPr>
            <a:normAutofit fontScale="62500" lnSpcReduction="20000"/>
          </a:bodyPr>
          <a:lstStyle/>
          <a:p>
            <a:r>
              <a:rPr lang="en-US" dirty="0"/>
              <a:t>The </a:t>
            </a:r>
            <a:r>
              <a:rPr lang="en-US" b="1" dirty="0"/>
              <a:t>delete</a:t>
            </a:r>
            <a:r>
              <a:rPr lang="en-US" dirty="0"/>
              <a:t> keyword destroys a dynamic variable of a specified type and returns that memory to the </a:t>
            </a:r>
            <a:r>
              <a:rPr lang="en-US" dirty="0" err="1"/>
              <a:t>freestore</a:t>
            </a:r>
            <a:r>
              <a:rPr lang="en-US" dirty="0"/>
              <a:t> to be used by other parts of the program if needed.</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ptr</a:t>
            </a:r>
            <a:r>
              <a:rPr lang="en-US" dirty="0">
                <a:latin typeface="Consolas" panose="020B0609020204030204" pitchFamily="49" charset="0"/>
              </a:rPr>
              <a:t> = 70;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delete </a:t>
            </a:r>
            <a:r>
              <a:rPr lang="en-US" dirty="0" err="1">
                <a:latin typeface="Consolas" panose="020B0609020204030204" pitchFamily="49" charset="0"/>
              </a:rPr>
              <a:t>ptr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ptr</a:t>
            </a:r>
            <a:r>
              <a:rPr lang="en-US" dirty="0">
                <a:latin typeface="Consolas" panose="020B0609020204030204" pitchFamily="49" charset="0"/>
              </a:rPr>
              <a:t> = 60;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ptr</a:t>
            </a:r>
            <a:r>
              <a:rPr lang="en-US" dirty="0">
                <a:latin typeface="Consolas" panose="020B0609020204030204" pitchFamily="49" charset="0"/>
              </a:rPr>
              <a:t> = NULL;</a:t>
            </a:r>
          </a:p>
          <a:p>
            <a:pPr marL="457200" lvl="1" indent="0">
              <a:buNone/>
            </a:pPr>
            <a:r>
              <a:rPr lang="en-US" dirty="0">
                <a:latin typeface="Consolas" panose="020B0609020204030204" pitchFamily="49" charset="0"/>
              </a:rPr>
              <a:t>	</a:t>
            </a:r>
          </a:p>
          <a:p>
            <a:pPr lvl="4"/>
            <a:endParaRPr lang="en-US" dirty="0"/>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12</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lstStyle/>
          <a:p>
            <a:r>
              <a:rPr lang="en-US" dirty="0"/>
              <a:t>De-allocating New Memory</a:t>
            </a:r>
          </a:p>
        </p:txBody>
      </p:sp>
      <p:sp>
        <p:nvSpPr>
          <p:cNvPr id="9" name="TextBox 8">
            <a:extLst>
              <a:ext uri="{FF2B5EF4-FFF2-40B4-BE49-F238E27FC236}">
                <a16:creationId xmlns:a16="http://schemas.microsoft.com/office/drawing/2014/main" id="{E195AC15-A07B-4E05-9909-3B5188116FB9}"/>
              </a:ext>
            </a:extLst>
          </p:cNvPr>
          <p:cNvSpPr txBox="1"/>
          <p:nvPr/>
        </p:nvSpPr>
        <p:spPr>
          <a:xfrm>
            <a:off x="5007679" y="2498768"/>
            <a:ext cx="3374692" cy="369332"/>
          </a:xfrm>
          <a:prstGeom prst="rect">
            <a:avLst/>
          </a:prstGeom>
          <a:noFill/>
          <a:ln w="25400">
            <a:solidFill>
              <a:schemeClr val="tx1"/>
            </a:solidFill>
          </a:ln>
        </p:spPr>
        <p:txBody>
          <a:bodyPr wrap="square" rtlCol="0">
            <a:spAutoFit/>
          </a:bodyPr>
          <a:lstStyle/>
          <a:p>
            <a:r>
              <a:rPr lang="en-US" i="1" dirty="0"/>
              <a:t>Same pointer from previous slide</a:t>
            </a:r>
            <a:endParaRPr lang="en-US" dirty="0"/>
          </a:p>
        </p:txBody>
      </p:sp>
      <p:cxnSp>
        <p:nvCxnSpPr>
          <p:cNvPr id="10" name="Straight Arrow Connector 9">
            <a:extLst>
              <a:ext uri="{FF2B5EF4-FFF2-40B4-BE49-F238E27FC236}">
                <a16:creationId xmlns:a16="http://schemas.microsoft.com/office/drawing/2014/main" id="{0E3D086D-6473-4B28-84CE-250F42A5DE03}"/>
              </a:ext>
            </a:extLst>
          </p:cNvPr>
          <p:cNvCxnSpPr>
            <a:cxnSpLocks/>
            <a:stCxn id="9" idx="1"/>
          </p:cNvCxnSpPr>
          <p:nvPr/>
        </p:nvCxnSpPr>
        <p:spPr>
          <a:xfrm flipH="1">
            <a:off x="2082800" y="2683434"/>
            <a:ext cx="2924879" cy="463522"/>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5522EF-CD1F-4E43-8740-E56249723769}"/>
              </a:ext>
            </a:extLst>
          </p:cNvPr>
          <p:cNvSpPr txBox="1"/>
          <p:nvPr/>
        </p:nvSpPr>
        <p:spPr>
          <a:xfrm>
            <a:off x="5007679" y="3146956"/>
            <a:ext cx="3374692" cy="646331"/>
          </a:xfrm>
          <a:prstGeom prst="rect">
            <a:avLst/>
          </a:prstGeom>
          <a:noFill/>
          <a:ln w="25400">
            <a:solidFill>
              <a:schemeClr val="tx1"/>
            </a:solidFill>
          </a:ln>
        </p:spPr>
        <p:txBody>
          <a:bodyPr wrap="square" rtlCol="0">
            <a:spAutoFit/>
          </a:bodyPr>
          <a:lstStyle/>
          <a:p>
            <a:r>
              <a:rPr lang="en-US" dirty="0"/>
              <a:t>Destroys the “nameless” variable that held 60 then 70.</a:t>
            </a:r>
          </a:p>
        </p:txBody>
      </p:sp>
      <p:cxnSp>
        <p:nvCxnSpPr>
          <p:cNvPr id="13" name="Straight Arrow Connector 12">
            <a:extLst>
              <a:ext uri="{FF2B5EF4-FFF2-40B4-BE49-F238E27FC236}">
                <a16:creationId xmlns:a16="http://schemas.microsoft.com/office/drawing/2014/main" id="{9EADF97C-8480-46BF-817D-04AD22D4A9F8}"/>
              </a:ext>
            </a:extLst>
          </p:cNvPr>
          <p:cNvCxnSpPr>
            <a:cxnSpLocks/>
            <a:stCxn id="12" idx="1"/>
          </p:cNvCxnSpPr>
          <p:nvPr/>
        </p:nvCxnSpPr>
        <p:spPr>
          <a:xfrm flipH="1">
            <a:off x="2590800" y="3470122"/>
            <a:ext cx="2416879" cy="339878"/>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433AE3A-DD4E-479C-A93C-BDFC4F96145C}"/>
              </a:ext>
            </a:extLst>
          </p:cNvPr>
          <p:cNvSpPr txBox="1"/>
          <p:nvPr/>
        </p:nvSpPr>
        <p:spPr>
          <a:xfrm>
            <a:off x="4842181" y="3848485"/>
            <a:ext cx="3374692" cy="1477328"/>
          </a:xfrm>
          <a:prstGeom prst="rect">
            <a:avLst/>
          </a:prstGeom>
          <a:noFill/>
          <a:ln w="25400">
            <a:solidFill>
              <a:schemeClr val="tx1"/>
            </a:solidFill>
          </a:ln>
        </p:spPr>
        <p:txBody>
          <a:bodyPr wrap="square" rtlCol="0">
            <a:spAutoFit/>
          </a:bodyPr>
          <a:lstStyle/>
          <a:p>
            <a:r>
              <a:rPr lang="en-US" dirty="0"/>
              <a:t>DON’T DO THIS! To re-use </a:t>
            </a:r>
            <a:r>
              <a:rPr lang="en-US" dirty="0" err="1"/>
              <a:t>ptr</a:t>
            </a:r>
            <a:r>
              <a:rPr lang="en-US" dirty="0"/>
              <a:t> again, we would need to make another new call. We are trying to reference a non-NULL pointer that is in free memory.</a:t>
            </a:r>
          </a:p>
        </p:txBody>
      </p:sp>
      <p:cxnSp>
        <p:nvCxnSpPr>
          <p:cNvPr id="15" name="Straight Arrow Connector 14">
            <a:extLst>
              <a:ext uri="{FF2B5EF4-FFF2-40B4-BE49-F238E27FC236}">
                <a16:creationId xmlns:a16="http://schemas.microsoft.com/office/drawing/2014/main" id="{E3139515-CD76-4131-8F3D-B3F9593D8288}"/>
              </a:ext>
            </a:extLst>
          </p:cNvPr>
          <p:cNvCxnSpPr>
            <a:cxnSpLocks/>
          </p:cNvCxnSpPr>
          <p:nvPr/>
        </p:nvCxnSpPr>
        <p:spPr>
          <a:xfrm flipH="1">
            <a:off x="1920948" y="4552070"/>
            <a:ext cx="2921233" cy="137565"/>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1095517-2EA3-4EBB-9967-7CE7C4EF9E55}"/>
              </a:ext>
            </a:extLst>
          </p:cNvPr>
          <p:cNvSpPr txBox="1"/>
          <p:nvPr/>
        </p:nvSpPr>
        <p:spPr>
          <a:xfrm>
            <a:off x="4842181" y="5411057"/>
            <a:ext cx="3844619" cy="923330"/>
          </a:xfrm>
          <a:prstGeom prst="rect">
            <a:avLst/>
          </a:prstGeom>
          <a:noFill/>
          <a:ln w="25400">
            <a:solidFill>
              <a:schemeClr val="tx1"/>
            </a:solidFill>
          </a:ln>
        </p:spPr>
        <p:txBody>
          <a:bodyPr wrap="square" rtlCol="0">
            <a:spAutoFit/>
          </a:bodyPr>
          <a:lstStyle/>
          <a:p>
            <a:r>
              <a:rPr lang="en-US" dirty="0"/>
              <a:t>This gives us a seg fault now if we try to access </a:t>
            </a:r>
            <a:r>
              <a:rPr lang="en-US" dirty="0" err="1"/>
              <a:t>ptr</a:t>
            </a:r>
            <a:r>
              <a:rPr lang="en-US" dirty="0"/>
              <a:t> – which helps us find our bugs. </a:t>
            </a:r>
          </a:p>
        </p:txBody>
      </p:sp>
      <p:cxnSp>
        <p:nvCxnSpPr>
          <p:cNvPr id="23" name="Straight Arrow Connector 22">
            <a:extLst>
              <a:ext uri="{FF2B5EF4-FFF2-40B4-BE49-F238E27FC236}">
                <a16:creationId xmlns:a16="http://schemas.microsoft.com/office/drawing/2014/main" id="{BF983EDD-F2A3-408C-AEB6-6D74B7863B7D}"/>
              </a:ext>
            </a:extLst>
          </p:cNvPr>
          <p:cNvCxnSpPr>
            <a:cxnSpLocks/>
            <a:stCxn id="22" idx="1"/>
          </p:cNvCxnSpPr>
          <p:nvPr/>
        </p:nvCxnSpPr>
        <p:spPr>
          <a:xfrm flipH="1" flipV="1">
            <a:off x="2209800" y="5689913"/>
            <a:ext cx="2632381" cy="1828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1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a:xfrm>
            <a:off x="457200" y="1600200"/>
            <a:ext cx="8229600" cy="4654094"/>
          </a:xfrm>
        </p:spPr>
        <p:txBody>
          <a:bodyPr>
            <a:normAutofit fontScale="62500" lnSpcReduction="20000"/>
          </a:bodyPr>
          <a:lstStyle/>
          <a:p>
            <a:r>
              <a:rPr lang="en-US" dirty="0"/>
              <a:t>The </a:t>
            </a:r>
            <a:r>
              <a:rPr lang="en-US" b="1" dirty="0"/>
              <a:t>delete</a:t>
            </a:r>
            <a:r>
              <a:rPr lang="en-US" dirty="0"/>
              <a:t> keyword also destroys objects – used just like slide 10. All of the consequences after the “delete” call are the same.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(*pup).age =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delete pup;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(*pup).age = 7;</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*pup = NULL;</a:t>
            </a:r>
          </a:p>
          <a:p>
            <a:pPr marL="457200" lvl="1" indent="0">
              <a:buNone/>
            </a:pPr>
            <a:r>
              <a:rPr lang="en-US" dirty="0">
                <a:latin typeface="Consolas" panose="020B0609020204030204" pitchFamily="49" charset="0"/>
              </a:rPr>
              <a:t>	</a:t>
            </a:r>
          </a:p>
          <a:p>
            <a:pPr lvl="4"/>
            <a:endParaRPr lang="en-US" dirty="0"/>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13</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normAutofit fontScale="90000"/>
          </a:bodyPr>
          <a:lstStyle/>
          <a:p>
            <a:r>
              <a:rPr lang="en-US" dirty="0"/>
              <a:t>De-allocating Memory: Objects</a:t>
            </a:r>
          </a:p>
        </p:txBody>
      </p:sp>
      <p:sp>
        <p:nvSpPr>
          <p:cNvPr id="9" name="TextBox 8">
            <a:extLst>
              <a:ext uri="{FF2B5EF4-FFF2-40B4-BE49-F238E27FC236}">
                <a16:creationId xmlns:a16="http://schemas.microsoft.com/office/drawing/2014/main" id="{E195AC15-A07B-4E05-9909-3B5188116FB9}"/>
              </a:ext>
            </a:extLst>
          </p:cNvPr>
          <p:cNvSpPr txBox="1"/>
          <p:nvPr/>
        </p:nvSpPr>
        <p:spPr>
          <a:xfrm>
            <a:off x="5007679" y="2498768"/>
            <a:ext cx="3374692" cy="369332"/>
          </a:xfrm>
          <a:prstGeom prst="rect">
            <a:avLst/>
          </a:prstGeom>
          <a:noFill/>
          <a:ln w="25400">
            <a:solidFill>
              <a:schemeClr val="tx1"/>
            </a:solidFill>
          </a:ln>
        </p:spPr>
        <p:txBody>
          <a:bodyPr wrap="square" rtlCol="0">
            <a:spAutoFit/>
          </a:bodyPr>
          <a:lstStyle/>
          <a:p>
            <a:r>
              <a:rPr lang="en-US" i="1" dirty="0"/>
              <a:t>Same pointer from previous slide</a:t>
            </a:r>
            <a:endParaRPr lang="en-US" dirty="0"/>
          </a:p>
        </p:txBody>
      </p:sp>
      <p:cxnSp>
        <p:nvCxnSpPr>
          <p:cNvPr id="10" name="Straight Arrow Connector 9">
            <a:extLst>
              <a:ext uri="{FF2B5EF4-FFF2-40B4-BE49-F238E27FC236}">
                <a16:creationId xmlns:a16="http://schemas.microsoft.com/office/drawing/2014/main" id="{0E3D086D-6473-4B28-84CE-250F42A5DE03}"/>
              </a:ext>
            </a:extLst>
          </p:cNvPr>
          <p:cNvCxnSpPr>
            <a:cxnSpLocks/>
            <a:stCxn id="9" idx="1"/>
          </p:cNvCxnSpPr>
          <p:nvPr/>
        </p:nvCxnSpPr>
        <p:spPr>
          <a:xfrm flipH="1">
            <a:off x="2895600" y="2683434"/>
            <a:ext cx="2112079" cy="18466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5522EF-CD1F-4E43-8740-E56249723769}"/>
              </a:ext>
            </a:extLst>
          </p:cNvPr>
          <p:cNvSpPr txBox="1"/>
          <p:nvPr/>
        </p:nvSpPr>
        <p:spPr>
          <a:xfrm>
            <a:off x="5007679" y="3146956"/>
            <a:ext cx="3374692" cy="646331"/>
          </a:xfrm>
          <a:prstGeom prst="rect">
            <a:avLst/>
          </a:prstGeom>
          <a:noFill/>
          <a:ln w="25400">
            <a:solidFill>
              <a:schemeClr val="tx1"/>
            </a:solidFill>
          </a:ln>
        </p:spPr>
        <p:txBody>
          <a:bodyPr wrap="square" rtlCol="0">
            <a:spAutoFit/>
          </a:bodyPr>
          <a:lstStyle/>
          <a:p>
            <a:r>
              <a:rPr lang="en-US" dirty="0"/>
              <a:t>Destroys the “nameless” object of type Dog.</a:t>
            </a:r>
          </a:p>
        </p:txBody>
      </p:sp>
      <p:cxnSp>
        <p:nvCxnSpPr>
          <p:cNvPr id="13" name="Straight Arrow Connector 12">
            <a:extLst>
              <a:ext uri="{FF2B5EF4-FFF2-40B4-BE49-F238E27FC236}">
                <a16:creationId xmlns:a16="http://schemas.microsoft.com/office/drawing/2014/main" id="{9EADF97C-8480-46BF-817D-04AD22D4A9F8}"/>
              </a:ext>
            </a:extLst>
          </p:cNvPr>
          <p:cNvCxnSpPr>
            <a:cxnSpLocks/>
            <a:stCxn id="12" idx="1"/>
          </p:cNvCxnSpPr>
          <p:nvPr/>
        </p:nvCxnSpPr>
        <p:spPr>
          <a:xfrm flipH="1">
            <a:off x="2209800" y="3470122"/>
            <a:ext cx="2797879" cy="98578"/>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433AE3A-DD4E-479C-A93C-BDFC4F96145C}"/>
              </a:ext>
            </a:extLst>
          </p:cNvPr>
          <p:cNvSpPr txBox="1"/>
          <p:nvPr/>
        </p:nvSpPr>
        <p:spPr>
          <a:xfrm>
            <a:off x="4842181" y="4166713"/>
            <a:ext cx="3374692" cy="646331"/>
          </a:xfrm>
          <a:prstGeom prst="rect">
            <a:avLst/>
          </a:prstGeom>
          <a:noFill/>
          <a:ln w="25400">
            <a:solidFill>
              <a:schemeClr val="tx1"/>
            </a:solidFill>
          </a:ln>
        </p:spPr>
        <p:txBody>
          <a:bodyPr wrap="square" rtlCol="0">
            <a:spAutoFit/>
          </a:bodyPr>
          <a:lstStyle/>
          <a:p>
            <a:r>
              <a:rPr lang="en-US" dirty="0"/>
              <a:t>DON’T DO THIS! Same reasons as the last slide</a:t>
            </a:r>
          </a:p>
        </p:txBody>
      </p:sp>
      <p:cxnSp>
        <p:nvCxnSpPr>
          <p:cNvPr id="15" name="Straight Arrow Connector 14">
            <a:extLst>
              <a:ext uri="{FF2B5EF4-FFF2-40B4-BE49-F238E27FC236}">
                <a16:creationId xmlns:a16="http://schemas.microsoft.com/office/drawing/2014/main" id="{E3139515-CD76-4131-8F3D-B3F9593D8288}"/>
              </a:ext>
            </a:extLst>
          </p:cNvPr>
          <p:cNvCxnSpPr>
            <a:cxnSpLocks/>
          </p:cNvCxnSpPr>
          <p:nvPr/>
        </p:nvCxnSpPr>
        <p:spPr>
          <a:xfrm flipH="1" flipV="1">
            <a:off x="2565400" y="4356100"/>
            <a:ext cx="2276781" cy="19597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1095517-2EA3-4EBB-9967-7CE7C4EF9E55}"/>
              </a:ext>
            </a:extLst>
          </p:cNvPr>
          <p:cNvSpPr txBox="1"/>
          <p:nvPr/>
        </p:nvSpPr>
        <p:spPr>
          <a:xfrm>
            <a:off x="4842181" y="5138779"/>
            <a:ext cx="3844619" cy="923330"/>
          </a:xfrm>
          <a:prstGeom prst="rect">
            <a:avLst/>
          </a:prstGeom>
          <a:noFill/>
          <a:ln w="25400">
            <a:solidFill>
              <a:schemeClr val="tx1"/>
            </a:solidFill>
          </a:ln>
        </p:spPr>
        <p:txBody>
          <a:bodyPr wrap="square" rtlCol="0">
            <a:spAutoFit/>
          </a:bodyPr>
          <a:lstStyle/>
          <a:p>
            <a:r>
              <a:rPr lang="en-US" dirty="0"/>
              <a:t>This gives us a seg fault now if we try to access pup – which helps us find our bugs. </a:t>
            </a:r>
          </a:p>
        </p:txBody>
      </p:sp>
      <p:cxnSp>
        <p:nvCxnSpPr>
          <p:cNvPr id="23" name="Straight Arrow Connector 22">
            <a:extLst>
              <a:ext uri="{FF2B5EF4-FFF2-40B4-BE49-F238E27FC236}">
                <a16:creationId xmlns:a16="http://schemas.microsoft.com/office/drawing/2014/main" id="{BF983EDD-F2A3-408C-AEB6-6D74B7863B7D}"/>
              </a:ext>
            </a:extLst>
          </p:cNvPr>
          <p:cNvCxnSpPr>
            <a:cxnSpLocks/>
            <a:stCxn id="22" idx="1"/>
          </p:cNvCxnSpPr>
          <p:nvPr/>
        </p:nvCxnSpPr>
        <p:spPr>
          <a:xfrm flipH="1" flipV="1">
            <a:off x="2209800" y="5417635"/>
            <a:ext cx="2632381" cy="1828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784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a:xfrm>
            <a:off x="457200" y="1600200"/>
            <a:ext cx="8229600" cy="4654094"/>
          </a:xfrm>
        </p:spPr>
        <p:txBody>
          <a:bodyPr>
            <a:normAutofit fontScale="70000" lnSpcReduction="20000"/>
          </a:bodyPr>
          <a:lstStyle/>
          <a:p>
            <a:r>
              <a:rPr lang="en-US" dirty="0"/>
              <a:t>This is using delete[] with an array – just like the normal delete call, only we make sure we destroy all the elements in the array.</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int *</a:t>
            </a:r>
            <a:r>
              <a:rPr lang="en-US" dirty="0" err="1">
                <a:latin typeface="Consolas" panose="020B0609020204030204" pitchFamily="49" charset="0"/>
              </a:rPr>
              <a:t>ptr_arr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ptr_arr</a:t>
            </a:r>
            <a:r>
              <a:rPr lang="en-US" dirty="0">
                <a:latin typeface="Consolas" panose="020B0609020204030204" pitchFamily="49" charset="0"/>
              </a:rPr>
              <a:t> = new int[4];</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ptr_arr</a:t>
            </a:r>
            <a:r>
              <a:rPr lang="en-US" dirty="0">
                <a:latin typeface="Consolas" panose="020B0609020204030204" pitchFamily="49" charset="0"/>
              </a:rPr>
              <a:t>[2] = 10;</a:t>
            </a:r>
          </a:p>
          <a:p>
            <a:pPr marL="0" indent="0">
              <a:buNone/>
            </a:pPr>
            <a:r>
              <a:rPr lang="en-US" dirty="0">
                <a:latin typeface="Consolas" panose="020B0609020204030204" pitchFamily="49" charset="0"/>
              </a:rPr>
              <a:t>*(</a:t>
            </a:r>
            <a:r>
              <a:rPr lang="en-US" dirty="0" err="1">
                <a:latin typeface="Consolas" panose="020B0609020204030204" pitchFamily="49" charset="0"/>
              </a:rPr>
              <a:t>ptr_arr</a:t>
            </a:r>
            <a:r>
              <a:rPr lang="en-US" dirty="0">
                <a:latin typeface="Consolas" panose="020B0609020204030204" pitchFamily="49" charset="0"/>
              </a:rPr>
              <a:t> + 2) = 10;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457200" lvl="1" indent="0">
              <a:buNone/>
            </a:pPr>
            <a:r>
              <a:rPr lang="en-US" dirty="0">
                <a:latin typeface="Consolas" panose="020B0609020204030204" pitchFamily="49" charset="0"/>
              </a:rPr>
              <a:t>	</a:t>
            </a:r>
          </a:p>
          <a:p>
            <a:pPr lvl="4"/>
            <a:endParaRPr lang="en-US" dirty="0"/>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14</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normAutofit/>
          </a:bodyPr>
          <a:lstStyle/>
          <a:p>
            <a:r>
              <a:rPr lang="en-US" dirty="0"/>
              <a:t>De-allocating Memory: Arrays</a:t>
            </a:r>
          </a:p>
        </p:txBody>
      </p:sp>
      <p:sp>
        <p:nvSpPr>
          <p:cNvPr id="9" name="TextBox 8">
            <a:extLst>
              <a:ext uri="{FF2B5EF4-FFF2-40B4-BE49-F238E27FC236}">
                <a16:creationId xmlns:a16="http://schemas.microsoft.com/office/drawing/2014/main" id="{E195AC15-A07B-4E05-9909-3B5188116FB9}"/>
              </a:ext>
            </a:extLst>
          </p:cNvPr>
          <p:cNvSpPr txBox="1"/>
          <p:nvPr/>
        </p:nvSpPr>
        <p:spPr>
          <a:xfrm>
            <a:off x="5007679" y="2498768"/>
            <a:ext cx="3374692" cy="369332"/>
          </a:xfrm>
          <a:prstGeom prst="rect">
            <a:avLst/>
          </a:prstGeom>
          <a:noFill/>
          <a:ln w="25400">
            <a:solidFill>
              <a:schemeClr val="tx1"/>
            </a:solidFill>
          </a:ln>
        </p:spPr>
        <p:txBody>
          <a:bodyPr wrap="square" rtlCol="0">
            <a:spAutoFit/>
          </a:bodyPr>
          <a:lstStyle/>
          <a:p>
            <a:r>
              <a:rPr lang="en-US" dirty="0"/>
              <a:t>Declaring an integer pointer</a:t>
            </a:r>
          </a:p>
        </p:txBody>
      </p:sp>
      <p:cxnSp>
        <p:nvCxnSpPr>
          <p:cNvPr id="10" name="Straight Arrow Connector 9">
            <a:extLst>
              <a:ext uri="{FF2B5EF4-FFF2-40B4-BE49-F238E27FC236}">
                <a16:creationId xmlns:a16="http://schemas.microsoft.com/office/drawing/2014/main" id="{0E3D086D-6473-4B28-84CE-250F42A5DE03}"/>
              </a:ext>
            </a:extLst>
          </p:cNvPr>
          <p:cNvCxnSpPr>
            <a:cxnSpLocks/>
            <a:stCxn id="9" idx="1"/>
          </p:cNvCxnSpPr>
          <p:nvPr/>
        </p:nvCxnSpPr>
        <p:spPr>
          <a:xfrm flipH="1">
            <a:off x="2552700" y="2683434"/>
            <a:ext cx="2454979" cy="18466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5522EF-CD1F-4E43-8740-E56249723769}"/>
              </a:ext>
            </a:extLst>
          </p:cNvPr>
          <p:cNvSpPr txBox="1"/>
          <p:nvPr/>
        </p:nvSpPr>
        <p:spPr>
          <a:xfrm>
            <a:off x="5007679" y="3146956"/>
            <a:ext cx="3374692" cy="923330"/>
          </a:xfrm>
          <a:prstGeom prst="rect">
            <a:avLst/>
          </a:prstGeom>
          <a:noFill/>
          <a:ln w="25400">
            <a:solidFill>
              <a:schemeClr val="tx1"/>
            </a:solidFill>
          </a:ln>
        </p:spPr>
        <p:txBody>
          <a:bodyPr wrap="square" rtlCol="0">
            <a:spAutoFit/>
          </a:bodyPr>
          <a:lstStyle/>
          <a:p>
            <a:r>
              <a:rPr lang="en-US" dirty="0"/>
              <a:t>Creates 4 new contiguous integers in memory and returns a pointer to the first one</a:t>
            </a:r>
          </a:p>
        </p:txBody>
      </p:sp>
      <p:cxnSp>
        <p:nvCxnSpPr>
          <p:cNvPr id="13" name="Straight Arrow Connector 12">
            <a:extLst>
              <a:ext uri="{FF2B5EF4-FFF2-40B4-BE49-F238E27FC236}">
                <a16:creationId xmlns:a16="http://schemas.microsoft.com/office/drawing/2014/main" id="{9EADF97C-8480-46BF-817D-04AD22D4A9F8}"/>
              </a:ext>
            </a:extLst>
          </p:cNvPr>
          <p:cNvCxnSpPr>
            <a:cxnSpLocks/>
            <a:stCxn id="12" idx="1"/>
          </p:cNvCxnSpPr>
          <p:nvPr/>
        </p:nvCxnSpPr>
        <p:spPr>
          <a:xfrm flipH="1">
            <a:off x="3822700" y="3608621"/>
            <a:ext cx="1184979"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433AE3A-DD4E-479C-A93C-BDFC4F96145C}"/>
              </a:ext>
            </a:extLst>
          </p:cNvPr>
          <p:cNvSpPr txBox="1"/>
          <p:nvPr/>
        </p:nvSpPr>
        <p:spPr>
          <a:xfrm>
            <a:off x="5007679" y="4330876"/>
            <a:ext cx="3374692" cy="923330"/>
          </a:xfrm>
          <a:prstGeom prst="rect">
            <a:avLst/>
          </a:prstGeom>
          <a:noFill/>
          <a:ln w="25400">
            <a:solidFill>
              <a:schemeClr val="tx1"/>
            </a:solidFill>
          </a:ln>
        </p:spPr>
        <p:txBody>
          <a:bodyPr wrap="square" rtlCol="0">
            <a:spAutoFit/>
          </a:bodyPr>
          <a:lstStyle/>
          <a:p>
            <a:r>
              <a:rPr lang="en-US" dirty="0"/>
              <a:t>[] automatically </a:t>
            </a:r>
            <a:r>
              <a:rPr lang="en-US" dirty="0" err="1"/>
              <a:t>deferences</a:t>
            </a:r>
            <a:r>
              <a:rPr lang="en-US" dirty="0"/>
              <a:t> the pointer for us. We can use the int pointer just like an array. </a:t>
            </a:r>
          </a:p>
        </p:txBody>
      </p:sp>
      <p:cxnSp>
        <p:nvCxnSpPr>
          <p:cNvPr id="15" name="Straight Arrow Connector 14">
            <a:extLst>
              <a:ext uri="{FF2B5EF4-FFF2-40B4-BE49-F238E27FC236}">
                <a16:creationId xmlns:a16="http://schemas.microsoft.com/office/drawing/2014/main" id="{E3139515-CD76-4131-8F3D-B3F9593D8288}"/>
              </a:ext>
            </a:extLst>
          </p:cNvPr>
          <p:cNvCxnSpPr>
            <a:cxnSpLocks/>
          </p:cNvCxnSpPr>
          <p:nvPr/>
        </p:nvCxnSpPr>
        <p:spPr>
          <a:xfrm flipH="1">
            <a:off x="3124200" y="4716568"/>
            <a:ext cx="1883479"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1CB59EA-AA41-0F89-73F4-59591023CADD}"/>
              </a:ext>
            </a:extLst>
          </p:cNvPr>
          <p:cNvCxnSpPr>
            <a:cxnSpLocks/>
          </p:cNvCxnSpPr>
          <p:nvPr/>
        </p:nvCxnSpPr>
        <p:spPr>
          <a:xfrm flipH="1" flipV="1">
            <a:off x="3302000" y="5245100"/>
            <a:ext cx="1908879" cy="449368"/>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349223F-8D7F-543A-823B-6AAFF4ED79A7}"/>
              </a:ext>
            </a:extLst>
          </p:cNvPr>
          <p:cNvSpPr txBox="1"/>
          <p:nvPr/>
        </p:nvSpPr>
        <p:spPr>
          <a:xfrm>
            <a:off x="5220212" y="5378610"/>
            <a:ext cx="3374692" cy="923330"/>
          </a:xfrm>
          <a:prstGeom prst="rect">
            <a:avLst/>
          </a:prstGeom>
          <a:noFill/>
          <a:ln w="25400">
            <a:solidFill>
              <a:schemeClr val="tx1"/>
            </a:solidFill>
          </a:ln>
        </p:spPr>
        <p:txBody>
          <a:bodyPr wrap="square" rtlCol="0">
            <a:spAutoFit/>
          </a:bodyPr>
          <a:lstStyle/>
          <a:p>
            <a:r>
              <a:rPr lang="en-US" dirty="0"/>
              <a:t>This is equivalent to the statement above. See the pointer arithmetic slides.</a:t>
            </a:r>
          </a:p>
        </p:txBody>
      </p:sp>
    </p:spTree>
    <p:extLst>
      <p:ext uri="{BB962C8B-B14F-4D97-AF65-F5344CB8AC3E}">
        <p14:creationId xmlns:p14="http://schemas.microsoft.com/office/powerpoint/2010/main" val="18435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7B2DE-29A9-BFD6-E2BF-3036073C64FC}"/>
              </a:ext>
            </a:extLst>
          </p:cNvPr>
          <p:cNvSpPr>
            <a:spLocks noGrp="1"/>
          </p:cNvSpPr>
          <p:nvPr>
            <p:ph type="dt" sz="half" idx="10"/>
          </p:nvPr>
        </p:nvSpPr>
        <p:spPr/>
        <p:txBody>
          <a:bodyPr/>
          <a:lstStyle/>
          <a:p>
            <a:fld id="{FBCABE33-9935-4D8B-A6FC-3A1E6C4C61F4}" type="datetime5">
              <a:rPr lang="en-US" smtClean="0"/>
              <a:t>29-Apr-22</a:t>
            </a:fld>
            <a:endParaRPr lang="en-US" dirty="0"/>
          </a:p>
        </p:txBody>
      </p:sp>
      <p:sp>
        <p:nvSpPr>
          <p:cNvPr id="3" name="Footer Placeholder 2">
            <a:extLst>
              <a:ext uri="{FF2B5EF4-FFF2-40B4-BE49-F238E27FC236}">
                <a16:creationId xmlns:a16="http://schemas.microsoft.com/office/drawing/2014/main" id="{D388CFB8-F1B7-5952-C90C-2EA433992B22}"/>
              </a:ext>
            </a:extLst>
          </p:cNvPr>
          <p:cNvSpPr>
            <a:spLocks noGrp="1"/>
          </p:cNvSpPr>
          <p:nvPr>
            <p:ph type="ftr" sz="quarter" idx="11"/>
          </p:nvPr>
        </p:nvSpPr>
        <p:spPr/>
        <p:txBody>
          <a:bodyPr/>
          <a:lstStyle/>
          <a:p>
            <a:r>
              <a:rPr lang="en-US"/>
              <a:t>COSC 130</a:t>
            </a:r>
            <a:endParaRPr lang="en-US" dirty="0"/>
          </a:p>
        </p:txBody>
      </p:sp>
      <p:sp>
        <p:nvSpPr>
          <p:cNvPr id="4" name="Slide Number Placeholder 3">
            <a:extLst>
              <a:ext uri="{FF2B5EF4-FFF2-40B4-BE49-F238E27FC236}">
                <a16:creationId xmlns:a16="http://schemas.microsoft.com/office/drawing/2014/main" id="{A32469DF-D96F-C0D8-8508-55B17A02F5E7}"/>
              </a:ext>
            </a:extLst>
          </p:cNvPr>
          <p:cNvSpPr>
            <a:spLocks noGrp="1"/>
          </p:cNvSpPr>
          <p:nvPr>
            <p:ph type="sldNum" sz="quarter" idx="12"/>
          </p:nvPr>
        </p:nvSpPr>
        <p:spPr/>
        <p:txBody>
          <a:bodyPr/>
          <a:lstStyle/>
          <a:p>
            <a:fld id="{051C7006-7120-F341-A188-F97DDD913081}" type="slidenum">
              <a:rPr lang="en-US" smtClean="0"/>
              <a:pPr/>
              <a:t>15</a:t>
            </a:fld>
            <a:endParaRPr lang="en-US" dirty="0"/>
          </a:p>
        </p:txBody>
      </p:sp>
      <p:sp>
        <p:nvSpPr>
          <p:cNvPr id="5" name="Title 4">
            <a:extLst>
              <a:ext uri="{FF2B5EF4-FFF2-40B4-BE49-F238E27FC236}">
                <a16:creationId xmlns:a16="http://schemas.microsoft.com/office/drawing/2014/main" id="{21AFBACD-5345-4251-B8F6-01CFC6AE738F}"/>
              </a:ext>
            </a:extLst>
          </p:cNvPr>
          <p:cNvSpPr>
            <a:spLocks noGrp="1"/>
          </p:cNvSpPr>
          <p:nvPr>
            <p:ph type="title"/>
          </p:nvPr>
        </p:nvSpPr>
        <p:spPr/>
        <p:txBody>
          <a:bodyPr/>
          <a:lstStyle/>
          <a:p>
            <a:r>
              <a:rPr lang="en-US" dirty="0"/>
              <a:t>POINTER ARITHMETIC</a:t>
            </a:r>
          </a:p>
        </p:txBody>
      </p:sp>
    </p:spTree>
    <p:extLst>
      <p:ext uri="{BB962C8B-B14F-4D97-AF65-F5344CB8AC3E}">
        <p14:creationId xmlns:p14="http://schemas.microsoft.com/office/powerpoint/2010/main" val="217033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265D2CD-B39C-4DCA-90B0-E2E6EF42612B}"/>
              </a:ext>
            </a:extLst>
          </p:cNvPr>
          <p:cNvSpPr>
            <a:spLocks noGrp="1"/>
          </p:cNvSpPr>
          <p:nvPr>
            <p:ph idx="1"/>
          </p:nvPr>
        </p:nvSpPr>
        <p:spPr/>
        <p:txBody>
          <a:bodyPr>
            <a:normAutofit fontScale="92500"/>
          </a:bodyPr>
          <a:lstStyle/>
          <a:p>
            <a:r>
              <a:rPr lang="en-US" b="1" dirty="0"/>
              <a:t>We can use the subscript operator </a:t>
            </a:r>
            <a:r>
              <a:rPr lang="en-US" dirty="0"/>
              <a:t>(brackets []) </a:t>
            </a:r>
            <a:r>
              <a:rPr lang="en-US" b="1" dirty="0"/>
              <a:t>to treat a pointer like an array</a:t>
            </a:r>
            <a:endParaRPr lang="en-US" dirty="0"/>
          </a:p>
          <a:p>
            <a:r>
              <a:rPr lang="en-US" dirty="0"/>
              <a:t>Adding and subtracting from a pointer walks us to the next data type (of the pointer) in contiguous memory.</a:t>
            </a:r>
          </a:p>
          <a:p>
            <a:pPr lvl="1"/>
            <a:r>
              <a:rPr lang="en-US" dirty="0"/>
              <a:t>It does NOT increase/decrease by a single byte, unless the data type is a char (chars are 1 byte).</a:t>
            </a:r>
          </a:p>
          <a:p>
            <a:r>
              <a:rPr lang="en-US" dirty="0"/>
              <a:t>This is analogous to moving to the next element in the array.</a:t>
            </a:r>
          </a:p>
        </p:txBody>
      </p:sp>
      <p:sp>
        <p:nvSpPr>
          <p:cNvPr id="4" name="Date Placeholder 3">
            <a:extLst>
              <a:ext uri="{FF2B5EF4-FFF2-40B4-BE49-F238E27FC236}">
                <a16:creationId xmlns:a16="http://schemas.microsoft.com/office/drawing/2014/main" id="{06EDDC14-66EC-48A5-83D2-09F86AF82467}"/>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29F0E452-4059-4638-B2D5-7762B890B7DD}"/>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E4AF3837-D772-4F3B-A5B1-A09E5FC3D4CB}"/>
              </a:ext>
            </a:extLst>
          </p:cNvPr>
          <p:cNvSpPr>
            <a:spLocks noGrp="1"/>
          </p:cNvSpPr>
          <p:nvPr>
            <p:ph type="sldNum" sz="quarter" idx="12"/>
          </p:nvPr>
        </p:nvSpPr>
        <p:spPr/>
        <p:txBody>
          <a:bodyPr/>
          <a:lstStyle/>
          <a:p>
            <a:fld id="{051C7006-7120-F341-A188-F97DDD913081}" type="slidenum">
              <a:rPr lang="en-US" smtClean="0"/>
              <a:pPr/>
              <a:t>16</a:t>
            </a:fld>
            <a:endParaRPr lang="en-US" dirty="0"/>
          </a:p>
        </p:txBody>
      </p:sp>
      <p:sp>
        <p:nvSpPr>
          <p:cNvPr id="7" name="Title 6">
            <a:extLst>
              <a:ext uri="{FF2B5EF4-FFF2-40B4-BE49-F238E27FC236}">
                <a16:creationId xmlns:a16="http://schemas.microsoft.com/office/drawing/2014/main" id="{EFCF03F7-B507-4D20-9FB7-2E8528B9CD83}"/>
              </a:ext>
            </a:extLst>
          </p:cNvPr>
          <p:cNvSpPr>
            <a:spLocks noGrp="1"/>
          </p:cNvSpPr>
          <p:nvPr>
            <p:ph type="title"/>
          </p:nvPr>
        </p:nvSpPr>
        <p:spPr/>
        <p:txBody>
          <a:bodyPr/>
          <a:lstStyle/>
          <a:p>
            <a:r>
              <a:rPr lang="en-US" dirty="0"/>
              <a:t>Pointer Arithmetic</a:t>
            </a:r>
          </a:p>
        </p:txBody>
      </p:sp>
    </p:spTree>
    <p:extLst>
      <p:ext uri="{BB962C8B-B14F-4D97-AF65-F5344CB8AC3E}">
        <p14:creationId xmlns:p14="http://schemas.microsoft.com/office/powerpoint/2010/main" val="354387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7B7532B-1220-49D9-A7F0-367DCE1E84E0}"/>
                  </a:ext>
                </a:extLst>
              </p:cNvPr>
              <p:cNvSpPr>
                <a:spLocks noGrp="1"/>
              </p:cNvSpPr>
              <p:nvPr>
                <p:ph idx="1"/>
              </p:nvPr>
            </p:nvSpPr>
            <p:spPr/>
            <p:txBody>
              <a:bodyPr/>
              <a:lstStyle/>
              <a:p>
                <a:pPr marL="0" indent="0">
                  <a:buNone/>
                </a:pPr>
                <a:r>
                  <a:rPr lang="en-US" dirty="0">
                    <a:solidFill>
                      <a:srgbClr val="FF0000"/>
                    </a:solidFill>
                    <a:latin typeface="Consolas" panose="020B0609020204030204" pitchFamily="49" charset="0"/>
                  </a:rPr>
                  <a:t>int</a:t>
                </a:r>
                <a:r>
                  <a:rPr lang="en-US" dirty="0">
                    <a:latin typeface="Consolas" panose="020B0609020204030204" pitchFamily="49" charset="0"/>
                  </a:rPr>
                  <a:t> *a = (</a:t>
                </a:r>
                <a:r>
                  <a:rPr lang="en-US" dirty="0">
                    <a:solidFill>
                      <a:srgbClr val="FF0000"/>
                    </a:solidFill>
                    <a:latin typeface="Consolas" panose="020B0609020204030204" pitchFamily="49" charset="0"/>
                  </a:rPr>
                  <a:t>int</a:t>
                </a:r>
                <a:r>
                  <a:rPr lang="en-US" dirty="0">
                    <a:latin typeface="Consolas" panose="020B0609020204030204" pitchFamily="49" charset="0"/>
                  </a:rPr>
                  <a:t> *)</a:t>
                </a:r>
                <a:r>
                  <a:rPr lang="en-US" dirty="0">
                    <a:solidFill>
                      <a:srgbClr val="0070C0"/>
                    </a:solidFill>
                    <a:latin typeface="Consolas" panose="020B0609020204030204" pitchFamily="49" charset="0"/>
                  </a:rPr>
                  <a:t>0x64</a:t>
                </a:r>
                <a:r>
                  <a:rPr lang="en-US" dirty="0">
                    <a:latin typeface="Consolas" panose="020B0609020204030204" pitchFamily="49" charset="0"/>
                  </a:rPr>
                  <a:t>; //100 in hex</a:t>
                </a:r>
              </a:p>
              <a:p>
                <a:pPr marL="0" indent="0">
                  <a:buNone/>
                </a:pPr>
                <a:r>
                  <a:rPr lang="en-US" dirty="0" err="1">
                    <a:latin typeface="Consolas" panose="020B0609020204030204" pitchFamily="49" charset="0"/>
                  </a:rPr>
                  <a:t>cout</a:t>
                </a:r>
                <a:r>
                  <a:rPr lang="en-US" dirty="0">
                    <a:latin typeface="Consolas" panose="020B0609020204030204" pitchFamily="49" charset="0"/>
                  </a:rPr>
                  <a:t> &lt;&lt; (a + </a:t>
                </a:r>
                <a:r>
                  <a:rPr lang="en-US" dirty="0">
                    <a:solidFill>
                      <a:srgbClr val="00B050"/>
                    </a:solidFill>
                    <a:latin typeface="Consolas" panose="020B0609020204030204" pitchFamily="49" charset="0"/>
                  </a:rPr>
                  <a:t>10</a:t>
                </a:r>
                <a:r>
                  <a:rPr lang="en-US" dirty="0">
                    <a:latin typeface="Consolas" panose="020B0609020204030204" pitchFamily="49" charset="0"/>
                  </a:rPr>
                  <a:t>);</a:t>
                </a:r>
              </a:p>
              <a:p>
                <a:pPr marL="0" indent="0">
                  <a:buNone/>
                </a:pPr>
                <a:endParaRPr lang="en-US" dirty="0"/>
              </a:p>
              <a:p>
                <a:r>
                  <a:rPr lang="en-US" dirty="0"/>
                  <a:t>When adding to a pointer:</a:t>
                </a:r>
              </a:p>
              <a:p>
                <a:pPr lvl="1"/>
                <a:r>
                  <a:rPr lang="en-US" dirty="0"/>
                  <a:t>Formula: </a:t>
                </a:r>
              </a:p>
              <a:p>
                <a:pPr marL="914400" lvl="2"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𝑟𝑒𝑠𝑢𝑙𝑡</m:t>
                      </m:r>
                      <m:r>
                        <a:rPr lang="en-US" i="1" dirty="0" smtClean="0">
                          <a:latin typeface="Cambria Math" panose="02040503050406030204" pitchFamily="18" charset="0"/>
                        </a:rPr>
                        <m:t>=</m:t>
                      </m:r>
                      <m:r>
                        <a:rPr lang="en-US" i="1" dirty="0" smtClean="0">
                          <a:solidFill>
                            <a:srgbClr val="0070C0"/>
                          </a:solidFill>
                          <a:latin typeface="Cambria Math" panose="02040503050406030204" pitchFamily="18" charset="0"/>
                        </a:rPr>
                        <m:t>𝑐𝑢𝑟𝑟𝑒𝑛𝑡</m:t>
                      </m:r>
                      <m:r>
                        <a:rPr lang="en-US" i="1" dirty="0" smtClean="0">
                          <a:latin typeface="Cambria Math" panose="02040503050406030204" pitchFamily="18" charset="0"/>
                        </a:rPr>
                        <m:t>+</m:t>
                      </m:r>
                      <m:r>
                        <a:rPr lang="en-US" i="1" dirty="0" smtClean="0">
                          <a:solidFill>
                            <a:srgbClr val="00B050"/>
                          </a:solidFill>
                          <a:latin typeface="Cambria Math" panose="02040503050406030204" pitchFamily="18" charset="0"/>
                        </a:rPr>
                        <m:t>𝑜𝑓𝑓𝑠𝑒𝑡</m:t>
                      </m:r>
                      <m:r>
                        <a:rPr lang="en-US" i="1" dirty="0" smtClean="0">
                          <a:latin typeface="Cambria Math" panose="02040503050406030204" pitchFamily="18" charset="0"/>
                          <a:ea typeface="Cambria Math" panose="02040503050406030204" pitchFamily="18" charset="0"/>
                        </a:rPr>
                        <m:t>×</m:t>
                      </m:r>
                      <m:r>
                        <a:rPr lang="en-US" i="1" dirty="0" smtClean="0">
                          <a:solidFill>
                            <a:srgbClr val="FF0000"/>
                          </a:solidFill>
                          <a:latin typeface="Cambria Math" panose="02040503050406030204" pitchFamily="18" charset="0"/>
                        </a:rPr>
                        <m:t>𝑑𝑎𝑡𝑎</m:t>
                      </m:r>
                      <m:r>
                        <a:rPr lang="en-US" i="1" dirty="0" smtClean="0">
                          <a:solidFill>
                            <a:srgbClr val="FF0000"/>
                          </a:solidFill>
                          <a:latin typeface="Cambria Math" panose="02040503050406030204" pitchFamily="18" charset="0"/>
                        </a:rPr>
                        <m:t>_</m:t>
                      </m:r>
                      <m:r>
                        <a:rPr lang="en-US" i="1" dirty="0" smtClean="0">
                          <a:solidFill>
                            <a:srgbClr val="FF0000"/>
                          </a:solidFill>
                          <a:latin typeface="Cambria Math" panose="02040503050406030204" pitchFamily="18" charset="0"/>
                        </a:rPr>
                        <m:t>𝑠𝑖𝑧𝑒</m:t>
                      </m:r>
                    </m:oMath>
                  </m:oMathPara>
                </a14:m>
                <a:endParaRPr lang="en-US" dirty="0"/>
              </a:p>
              <a:p>
                <a:pPr lvl="1"/>
                <a:r>
                  <a:rPr lang="en-US" dirty="0"/>
                  <a:t>current = </a:t>
                </a:r>
                <a:r>
                  <a:rPr lang="en-US" dirty="0">
                    <a:solidFill>
                      <a:srgbClr val="0070C0"/>
                    </a:solidFill>
                  </a:rPr>
                  <a:t>100</a:t>
                </a:r>
                <a:r>
                  <a:rPr lang="en-US" dirty="0"/>
                  <a:t>, </a:t>
                </a:r>
                <a:r>
                  <a:rPr lang="en-US" dirty="0">
                    <a:solidFill>
                      <a:srgbClr val="00B050"/>
                    </a:solidFill>
                  </a:rPr>
                  <a:t>offset</a:t>
                </a:r>
                <a:r>
                  <a:rPr lang="en-US" dirty="0"/>
                  <a:t> = 10, </a:t>
                </a:r>
                <a:r>
                  <a:rPr lang="en-US" dirty="0" err="1">
                    <a:solidFill>
                      <a:srgbClr val="FF0000"/>
                    </a:solidFill>
                  </a:rPr>
                  <a:t>data_size</a:t>
                </a:r>
                <a:r>
                  <a:rPr lang="en-US" dirty="0">
                    <a:solidFill>
                      <a:srgbClr val="FF0000"/>
                    </a:solidFill>
                  </a:rPr>
                  <a:t> </a:t>
                </a:r>
                <a:r>
                  <a:rPr lang="en-US" dirty="0"/>
                  <a:t>= 4</a:t>
                </a:r>
              </a:p>
              <a:p>
                <a:pPr marL="914400" lvl="2"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𝑟𝑒𝑠𝑢𝑙𝑡</m:t>
                      </m:r>
                      <m:r>
                        <a:rPr lang="en-US" i="1" dirty="0" smtClean="0">
                          <a:latin typeface="Cambria Math" panose="02040503050406030204" pitchFamily="18" charset="0"/>
                        </a:rPr>
                        <m:t>=100+10×4=</m:t>
                      </m:r>
                      <m:r>
                        <a:rPr lang="en-US" b="1" i="1" dirty="0" smtClean="0">
                          <a:solidFill>
                            <a:srgbClr val="7030A0"/>
                          </a:solidFill>
                          <a:latin typeface="Cambria Math" panose="02040503050406030204" pitchFamily="18" charset="0"/>
                        </a:rPr>
                        <m:t>𝟏𝟒</m:t>
                      </m:r>
                      <m:r>
                        <a:rPr lang="en-US" b="1" i="1" dirty="0">
                          <a:solidFill>
                            <a:srgbClr val="7030A0"/>
                          </a:solidFill>
                          <a:latin typeface="Cambria Math" panose="02040503050406030204" pitchFamily="18" charset="0"/>
                        </a:rPr>
                        <m:t>𝟎</m:t>
                      </m:r>
                      <m:r>
                        <a:rPr lang="en-US" i="1" dirty="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𝒙</m:t>
                      </m:r>
                      <m:r>
                        <a:rPr lang="en-US" b="1" i="1" dirty="0" smtClean="0">
                          <a:latin typeface="Cambria Math" panose="02040503050406030204" pitchFamily="18" charset="0"/>
                        </a:rPr>
                        <m:t>𝟖</m:t>
                      </m:r>
                      <m:r>
                        <a:rPr lang="en-US" b="1" i="1" dirty="0" smtClean="0">
                          <a:latin typeface="Cambria Math" panose="02040503050406030204" pitchFamily="18" charset="0"/>
                        </a:rPr>
                        <m:t>𝑪</m:t>
                      </m:r>
                    </m:oMath>
                  </m:oMathPara>
                </a14:m>
                <a:endParaRPr lang="en-US" b="1" dirty="0"/>
              </a:p>
            </p:txBody>
          </p:sp>
        </mc:Choice>
        <mc:Fallback>
          <p:sp>
            <p:nvSpPr>
              <p:cNvPr id="8" name="Content Placeholder 7">
                <a:extLst>
                  <a:ext uri="{FF2B5EF4-FFF2-40B4-BE49-F238E27FC236}">
                    <a16:creationId xmlns:a16="http://schemas.microsoft.com/office/drawing/2014/main" id="{57B7532B-1220-49D9-A7F0-367DCE1E84E0}"/>
                  </a:ext>
                </a:extLst>
              </p:cNvPr>
              <p:cNvSpPr>
                <a:spLocks noGrp="1" noRot="1" noChangeAspect="1" noMove="1" noResize="1" noEditPoints="1" noAdjustHandles="1" noChangeArrowheads="1" noChangeShapeType="1" noTextEdit="1"/>
              </p:cNvSpPr>
              <p:nvPr>
                <p:ph idx="1"/>
              </p:nvPr>
            </p:nvSpPr>
            <p:spPr>
              <a:blipFill>
                <a:blip r:embed="rId3"/>
                <a:stretch>
                  <a:fillRect l="-1852" t="-16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334B78-AE0C-4867-BBB7-48628C1BBC70}"/>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5F08DD54-D911-4C1A-BDA4-A4A06283DBF8}"/>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38E222D1-6F8A-466B-B69E-671E8CB67C05}"/>
              </a:ext>
            </a:extLst>
          </p:cNvPr>
          <p:cNvSpPr>
            <a:spLocks noGrp="1"/>
          </p:cNvSpPr>
          <p:nvPr>
            <p:ph type="sldNum" sz="quarter" idx="12"/>
          </p:nvPr>
        </p:nvSpPr>
        <p:spPr/>
        <p:txBody>
          <a:bodyPr/>
          <a:lstStyle/>
          <a:p>
            <a:fld id="{051C7006-7120-F341-A188-F97DDD913081}" type="slidenum">
              <a:rPr lang="en-US" smtClean="0"/>
              <a:pPr/>
              <a:t>17</a:t>
            </a:fld>
            <a:endParaRPr lang="en-US" dirty="0"/>
          </a:p>
        </p:txBody>
      </p:sp>
      <p:sp>
        <p:nvSpPr>
          <p:cNvPr id="7" name="Title 6">
            <a:extLst>
              <a:ext uri="{FF2B5EF4-FFF2-40B4-BE49-F238E27FC236}">
                <a16:creationId xmlns:a16="http://schemas.microsoft.com/office/drawing/2014/main" id="{A72C42E6-5FE2-4203-99AD-73D865C4AA23}"/>
              </a:ext>
            </a:extLst>
          </p:cNvPr>
          <p:cNvSpPr>
            <a:spLocks noGrp="1"/>
          </p:cNvSpPr>
          <p:nvPr>
            <p:ph type="title"/>
          </p:nvPr>
        </p:nvSpPr>
        <p:spPr/>
        <p:txBody>
          <a:bodyPr/>
          <a:lstStyle/>
          <a:p>
            <a:r>
              <a:rPr lang="en-US" dirty="0"/>
              <a:t>Pointer Arithmetic</a:t>
            </a:r>
          </a:p>
        </p:txBody>
      </p:sp>
    </p:spTree>
    <p:extLst>
      <p:ext uri="{BB962C8B-B14F-4D97-AF65-F5344CB8AC3E}">
        <p14:creationId xmlns:p14="http://schemas.microsoft.com/office/powerpoint/2010/main" val="428324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B7532B-1220-49D9-A7F0-367DCE1E84E0}"/>
                  </a:ext>
                </a:extLst>
              </p:cNvPr>
              <p:cNvSpPr>
                <a:spLocks noGrp="1"/>
              </p:cNvSpPr>
              <p:nvPr>
                <p:ph idx="1"/>
              </p:nvPr>
            </p:nvSpPr>
            <p:spPr/>
            <p:txBody>
              <a:bodyPr>
                <a:normAutofit/>
              </a:bodyPr>
              <a:lstStyle/>
              <a:p>
                <a:pPr marL="0" indent="0">
                  <a:buNone/>
                </a:pPr>
                <a:r>
                  <a:rPr lang="en-US" dirty="0">
                    <a:solidFill>
                      <a:srgbClr val="FF0000"/>
                    </a:solidFill>
                    <a:latin typeface="Consolas" panose="020B0609020204030204" pitchFamily="49" charset="0"/>
                  </a:rPr>
                  <a:t>int</a:t>
                </a:r>
                <a:r>
                  <a:rPr lang="en-US" dirty="0">
                    <a:latin typeface="Consolas" panose="020B0609020204030204" pitchFamily="49" charset="0"/>
                  </a:rPr>
                  <a:t> array[] = {1, 2, 3, 4, 5};</a:t>
                </a:r>
              </a:p>
              <a:p>
                <a:pPr marL="0" indent="0">
                  <a:buNone/>
                </a:pPr>
                <a:r>
                  <a:rPr lang="en-US" dirty="0" err="1">
                    <a:solidFill>
                      <a:srgbClr val="FF0000"/>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ptr_a</a:t>
                </a:r>
                <a:r>
                  <a:rPr lang="en-US" dirty="0">
                    <a:latin typeface="Consolas" panose="020B0609020204030204" pitchFamily="49" charset="0"/>
                  </a:rPr>
                  <a:t> = array + </a:t>
                </a:r>
                <a:r>
                  <a:rPr lang="en-US" dirty="0">
                    <a:solidFill>
                      <a:srgbClr val="00B050"/>
                    </a:solidFill>
                    <a:latin typeface="Consolas" panose="020B0609020204030204" pitchFamily="49" charset="0"/>
                  </a:rPr>
                  <a:t>1</a:t>
                </a:r>
                <a:r>
                  <a:rPr lang="en-US" dirty="0">
                    <a:latin typeface="Consolas" panose="020B0609020204030204" pitchFamily="49" charset="0"/>
                  </a:rPr>
                  <a:t>;</a:t>
                </a:r>
              </a:p>
              <a:p>
                <a:pPr marL="0" indent="0">
                  <a:buNone/>
                </a:pP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ptr_a</a:t>
                </a:r>
                <a:r>
                  <a:rPr lang="en-US" dirty="0">
                    <a:latin typeface="Consolas" panose="020B0609020204030204" pitchFamily="49" charset="0"/>
                  </a:rPr>
                  <a:t> + </a:t>
                </a:r>
                <a:r>
                  <a:rPr lang="en-US" dirty="0">
                    <a:solidFill>
                      <a:srgbClr val="00B050"/>
                    </a:solidFill>
                    <a:latin typeface="Consolas" panose="020B0609020204030204" pitchFamily="49" charset="0"/>
                  </a:rPr>
                  <a:t>1</a:t>
                </a:r>
                <a:r>
                  <a:rPr lang="en-US" dirty="0">
                    <a:latin typeface="Consolas" panose="020B0609020204030204" pitchFamily="49" charset="0"/>
                  </a:rPr>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𝑎𝑟𝑟𝑎𝑦</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r>
                        <a:rPr lang="en-US" b="0" i="1" smtClean="0">
                          <a:latin typeface="Cambria Math" panose="02040503050406030204" pitchFamily="18" charset="0"/>
                        </a:rPr>
                        <m:t>𝑎𝑟𝑟𝑎𝑦</m:t>
                      </m:r>
                      <m:r>
                        <a:rPr lang="en-US" b="0" i="1" smtClean="0">
                          <a:latin typeface="Cambria Math" panose="02040503050406030204" pitchFamily="18" charset="0"/>
                        </a:rPr>
                        <m:t>+4=&amp;2</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r>
                        <a:rPr lang="en-US" b="0" i="1" smtClean="0">
                          <a:latin typeface="Cambria Math" panose="02040503050406030204" pitchFamily="18" charset="0"/>
                        </a:rPr>
                        <m:t>+1=&amp;2+1</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=&amp;2+4=&amp;3</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𝑝𝑡𝑟</m:t>
                      </m:r>
                      <m:r>
                        <a:rPr lang="en-US" i="1" dirty="0" err="1" smtClean="0">
                          <a:latin typeface="Cambria Math" panose="02040503050406030204" pitchFamily="18" charset="0"/>
                        </a:rPr>
                        <m:t>_</m:t>
                      </m:r>
                      <m:r>
                        <a:rPr lang="en-US" i="1" dirty="0" err="1" smtClean="0">
                          <a:latin typeface="Cambria Math" panose="02040503050406030204" pitchFamily="18" charset="0"/>
                        </a:rPr>
                        <m:t>𝑎</m:t>
                      </m:r>
                      <m:r>
                        <a:rPr lang="en-US" i="1" dirty="0" smtClean="0">
                          <a:latin typeface="Cambria Math" panose="02040503050406030204" pitchFamily="18" charset="0"/>
                        </a:rPr>
                        <m:t> + 1) = ∗(&amp;3) = 3</m:t>
                      </m:r>
                    </m:oMath>
                  </m:oMathPara>
                </a14:m>
                <a:endParaRPr lang="en-US" dirty="0"/>
              </a:p>
            </p:txBody>
          </p:sp>
        </mc:Choice>
        <mc:Fallback xmlns="">
          <p:sp>
            <p:nvSpPr>
              <p:cNvPr id="8" name="Content Placeholder 7">
                <a:extLst>
                  <a:ext uri="{FF2B5EF4-FFF2-40B4-BE49-F238E27FC236}">
                    <a16:creationId xmlns:a16="http://schemas.microsoft.com/office/drawing/2014/main" id="{57B7532B-1220-49D9-A7F0-367DCE1E84E0}"/>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334B78-AE0C-4867-BBB7-48628C1BBC70}"/>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5F08DD54-D911-4C1A-BDA4-A4A06283DBF8}"/>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38E222D1-6F8A-466B-B69E-671E8CB67C05}"/>
              </a:ext>
            </a:extLst>
          </p:cNvPr>
          <p:cNvSpPr>
            <a:spLocks noGrp="1"/>
          </p:cNvSpPr>
          <p:nvPr>
            <p:ph type="sldNum" sz="quarter" idx="12"/>
          </p:nvPr>
        </p:nvSpPr>
        <p:spPr/>
        <p:txBody>
          <a:bodyPr/>
          <a:lstStyle/>
          <a:p>
            <a:fld id="{051C7006-7120-F341-A188-F97DDD913081}" type="slidenum">
              <a:rPr lang="en-US" smtClean="0"/>
              <a:pPr/>
              <a:t>18</a:t>
            </a:fld>
            <a:endParaRPr lang="en-US" dirty="0"/>
          </a:p>
        </p:txBody>
      </p:sp>
      <p:sp>
        <p:nvSpPr>
          <p:cNvPr id="7" name="Title 6">
            <a:extLst>
              <a:ext uri="{FF2B5EF4-FFF2-40B4-BE49-F238E27FC236}">
                <a16:creationId xmlns:a16="http://schemas.microsoft.com/office/drawing/2014/main" id="{A72C42E6-5FE2-4203-99AD-73D865C4AA23}"/>
              </a:ext>
            </a:extLst>
          </p:cNvPr>
          <p:cNvSpPr>
            <a:spLocks noGrp="1"/>
          </p:cNvSpPr>
          <p:nvPr>
            <p:ph type="title"/>
          </p:nvPr>
        </p:nvSpPr>
        <p:spPr/>
        <p:txBody>
          <a:bodyPr/>
          <a:lstStyle/>
          <a:p>
            <a:r>
              <a:rPr lang="en-US" dirty="0"/>
              <a:t>Pointer Arithmetic</a:t>
            </a:r>
          </a:p>
        </p:txBody>
      </p:sp>
    </p:spTree>
    <p:extLst>
      <p:ext uri="{BB962C8B-B14F-4D97-AF65-F5344CB8AC3E}">
        <p14:creationId xmlns:p14="http://schemas.microsoft.com/office/powerpoint/2010/main" val="3507040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40CF69A-DC66-4910-A91E-F14AE5676517}"/>
              </a:ext>
            </a:extLst>
          </p:cNvPr>
          <p:cNvSpPr>
            <a:spLocks noGrp="1"/>
          </p:cNvSpPr>
          <p:nvPr>
            <p:ph idx="1"/>
          </p:nvPr>
        </p:nvSpPr>
        <p:spPr>
          <a:xfrm>
            <a:off x="457200" y="1460294"/>
            <a:ext cx="8229600" cy="819676"/>
          </a:xfrm>
        </p:spPr>
        <p:txBody>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array[] = {1, 2, 3, 4, 5};</a:t>
            </a:r>
          </a:p>
        </p:txBody>
      </p:sp>
      <p:sp>
        <p:nvSpPr>
          <p:cNvPr id="4" name="Date Placeholder 3">
            <a:extLst>
              <a:ext uri="{FF2B5EF4-FFF2-40B4-BE49-F238E27FC236}">
                <a16:creationId xmlns:a16="http://schemas.microsoft.com/office/drawing/2014/main" id="{549E5727-F2D5-4512-911D-E0B6BB569390}"/>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A11DC4E7-6AEA-46CB-ACA8-E896C5A9AF00}"/>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14DD6708-6723-4ED2-A460-1DED9DD59304}"/>
              </a:ext>
            </a:extLst>
          </p:cNvPr>
          <p:cNvSpPr>
            <a:spLocks noGrp="1"/>
          </p:cNvSpPr>
          <p:nvPr>
            <p:ph type="sldNum" sz="quarter" idx="12"/>
          </p:nvPr>
        </p:nvSpPr>
        <p:spPr/>
        <p:txBody>
          <a:bodyPr/>
          <a:lstStyle/>
          <a:p>
            <a:fld id="{051C7006-7120-F341-A188-F97DDD913081}" type="slidenum">
              <a:rPr lang="en-US" smtClean="0"/>
              <a:pPr/>
              <a:t>19</a:t>
            </a:fld>
            <a:endParaRPr lang="en-US" dirty="0"/>
          </a:p>
        </p:txBody>
      </p:sp>
      <p:sp>
        <p:nvSpPr>
          <p:cNvPr id="7" name="Title 6">
            <a:extLst>
              <a:ext uri="{FF2B5EF4-FFF2-40B4-BE49-F238E27FC236}">
                <a16:creationId xmlns:a16="http://schemas.microsoft.com/office/drawing/2014/main" id="{87276AC8-43CA-466A-B586-B8E96D817F09}"/>
              </a:ext>
            </a:extLst>
          </p:cNvPr>
          <p:cNvSpPr>
            <a:spLocks noGrp="1"/>
          </p:cNvSpPr>
          <p:nvPr>
            <p:ph type="title"/>
          </p:nvPr>
        </p:nvSpPr>
        <p:spPr/>
        <p:txBody>
          <a:bodyPr/>
          <a:lstStyle/>
          <a:p>
            <a:r>
              <a:rPr lang="en-US" dirty="0"/>
              <a:t>Pointer Arithmetic</a:t>
            </a:r>
          </a:p>
        </p:txBody>
      </p:sp>
      <p:sp>
        <p:nvSpPr>
          <p:cNvPr id="9" name="Rectangle 8">
            <a:extLst>
              <a:ext uri="{FF2B5EF4-FFF2-40B4-BE49-F238E27FC236}">
                <a16:creationId xmlns:a16="http://schemas.microsoft.com/office/drawing/2014/main" id="{C1483B97-DC2E-405E-8DAD-6B87C437057C}"/>
              </a:ext>
            </a:extLst>
          </p:cNvPr>
          <p:cNvSpPr/>
          <p:nvPr/>
        </p:nvSpPr>
        <p:spPr>
          <a:xfrm>
            <a:off x="3879886" y="2480499"/>
            <a:ext cx="4632623"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1</a:t>
            </a:r>
          </a:p>
        </p:txBody>
      </p:sp>
      <p:sp>
        <p:nvSpPr>
          <p:cNvPr id="10" name="Rectangle 9">
            <a:extLst>
              <a:ext uri="{FF2B5EF4-FFF2-40B4-BE49-F238E27FC236}">
                <a16:creationId xmlns:a16="http://schemas.microsoft.com/office/drawing/2014/main" id="{F613A08C-BA27-4864-9A09-CD3277D37ADB}"/>
              </a:ext>
            </a:extLst>
          </p:cNvPr>
          <p:cNvSpPr/>
          <p:nvPr/>
        </p:nvSpPr>
        <p:spPr>
          <a:xfrm>
            <a:off x="3879885" y="3142303"/>
            <a:ext cx="4632623"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2</a:t>
            </a:r>
          </a:p>
        </p:txBody>
      </p:sp>
      <p:sp>
        <p:nvSpPr>
          <p:cNvPr id="11" name="Rectangle 10">
            <a:extLst>
              <a:ext uri="{FF2B5EF4-FFF2-40B4-BE49-F238E27FC236}">
                <a16:creationId xmlns:a16="http://schemas.microsoft.com/office/drawing/2014/main" id="{942E42EE-CF37-4F7B-BBB9-51A9FB9BAFCF}"/>
              </a:ext>
            </a:extLst>
          </p:cNvPr>
          <p:cNvSpPr/>
          <p:nvPr/>
        </p:nvSpPr>
        <p:spPr>
          <a:xfrm>
            <a:off x="3879886" y="3804107"/>
            <a:ext cx="4632623"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3</a:t>
            </a:r>
          </a:p>
        </p:txBody>
      </p:sp>
      <p:sp>
        <p:nvSpPr>
          <p:cNvPr id="12" name="Rectangle 11">
            <a:extLst>
              <a:ext uri="{FF2B5EF4-FFF2-40B4-BE49-F238E27FC236}">
                <a16:creationId xmlns:a16="http://schemas.microsoft.com/office/drawing/2014/main" id="{3D55B728-7438-4FA9-9102-031623B17F29}"/>
              </a:ext>
            </a:extLst>
          </p:cNvPr>
          <p:cNvSpPr/>
          <p:nvPr/>
        </p:nvSpPr>
        <p:spPr>
          <a:xfrm>
            <a:off x="3879886" y="4465911"/>
            <a:ext cx="4632623"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4</a:t>
            </a:r>
          </a:p>
        </p:txBody>
      </p:sp>
      <p:sp>
        <p:nvSpPr>
          <p:cNvPr id="13" name="Rectangle 12">
            <a:extLst>
              <a:ext uri="{FF2B5EF4-FFF2-40B4-BE49-F238E27FC236}">
                <a16:creationId xmlns:a16="http://schemas.microsoft.com/office/drawing/2014/main" id="{10B31BD2-F805-4C07-9E86-AD15A356BC78}"/>
              </a:ext>
            </a:extLst>
          </p:cNvPr>
          <p:cNvSpPr/>
          <p:nvPr/>
        </p:nvSpPr>
        <p:spPr>
          <a:xfrm>
            <a:off x="3879886" y="5127715"/>
            <a:ext cx="4632623"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5</a:t>
            </a:r>
          </a:p>
        </p:txBody>
      </p:sp>
      <p:sp>
        <p:nvSpPr>
          <p:cNvPr id="14" name="TextBox 13">
            <a:extLst>
              <a:ext uri="{FF2B5EF4-FFF2-40B4-BE49-F238E27FC236}">
                <a16:creationId xmlns:a16="http://schemas.microsoft.com/office/drawing/2014/main" id="{5AB32515-953C-4863-99A5-181649CF9160}"/>
              </a:ext>
            </a:extLst>
          </p:cNvPr>
          <p:cNvSpPr txBox="1"/>
          <p:nvPr/>
        </p:nvSpPr>
        <p:spPr>
          <a:xfrm>
            <a:off x="1920946" y="2518818"/>
            <a:ext cx="2071293" cy="523220"/>
          </a:xfrm>
          <a:prstGeom prst="rect">
            <a:avLst/>
          </a:prstGeom>
          <a:noFill/>
        </p:spPr>
        <p:txBody>
          <a:bodyPr wrap="square" rtlCol="0">
            <a:spAutoFit/>
          </a:bodyPr>
          <a:lstStyle/>
          <a:p>
            <a:r>
              <a:rPr lang="en-US" sz="2800" dirty="0">
                <a:latin typeface="Consolas" panose="020B0609020204030204" pitchFamily="49" charset="0"/>
              </a:rPr>
              <a:t>array + 0</a:t>
            </a:r>
          </a:p>
        </p:txBody>
      </p:sp>
      <p:sp>
        <p:nvSpPr>
          <p:cNvPr id="15" name="TextBox 14">
            <a:extLst>
              <a:ext uri="{FF2B5EF4-FFF2-40B4-BE49-F238E27FC236}">
                <a16:creationId xmlns:a16="http://schemas.microsoft.com/office/drawing/2014/main" id="{03FB69C8-A855-47B8-8D2A-7D64581A4AD7}"/>
              </a:ext>
            </a:extLst>
          </p:cNvPr>
          <p:cNvSpPr txBox="1"/>
          <p:nvPr/>
        </p:nvSpPr>
        <p:spPr>
          <a:xfrm>
            <a:off x="1920948" y="3161462"/>
            <a:ext cx="2071293" cy="523220"/>
          </a:xfrm>
          <a:prstGeom prst="rect">
            <a:avLst/>
          </a:prstGeom>
          <a:noFill/>
        </p:spPr>
        <p:txBody>
          <a:bodyPr wrap="square" rtlCol="0">
            <a:spAutoFit/>
          </a:bodyPr>
          <a:lstStyle/>
          <a:p>
            <a:r>
              <a:rPr lang="en-US" sz="2800" dirty="0">
                <a:latin typeface="Consolas" panose="020B0609020204030204" pitchFamily="49" charset="0"/>
              </a:rPr>
              <a:t>array + 1</a:t>
            </a:r>
          </a:p>
        </p:txBody>
      </p:sp>
      <p:sp>
        <p:nvSpPr>
          <p:cNvPr id="16" name="TextBox 15">
            <a:extLst>
              <a:ext uri="{FF2B5EF4-FFF2-40B4-BE49-F238E27FC236}">
                <a16:creationId xmlns:a16="http://schemas.microsoft.com/office/drawing/2014/main" id="{BAEE5069-9C37-4D75-91A0-CB6FB58D7DDD}"/>
              </a:ext>
            </a:extLst>
          </p:cNvPr>
          <p:cNvSpPr txBox="1"/>
          <p:nvPr/>
        </p:nvSpPr>
        <p:spPr>
          <a:xfrm>
            <a:off x="1920947" y="3873399"/>
            <a:ext cx="2071293" cy="523220"/>
          </a:xfrm>
          <a:prstGeom prst="rect">
            <a:avLst/>
          </a:prstGeom>
          <a:noFill/>
        </p:spPr>
        <p:txBody>
          <a:bodyPr wrap="square" rtlCol="0">
            <a:spAutoFit/>
          </a:bodyPr>
          <a:lstStyle/>
          <a:p>
            <a:r>
              <a:rPr lang="en-US" sz="2800" dirty="0">
                <a:latin typeface="Consolas" panose="020B0609020204030204" pitchFamily="49" charset="0"/>
              </a:rPr>
              <a:t>array + 2</a:t>
            </a:r>
          </a:p>
        </p:txBody>
      </p:sp>
      <p:sp>
        <p:nvSpPr>
          <p:cNvPr id="17" name="TextBox 16">
            <a:extLst>
              <a:ext uri="{FF2B5EF4-FFF2-40B4-BE49-F238E27FC236}">
                <a16:creationId xmlns:a16="http://schemas.microsoft.com/office/drawing/2014/main" id="{526A5A7D-000C-4FBE-B506-D5B5B8AB2E07}"/>
              </a:ext>
            </a:extLst>
          </p:cNvPr>
          <p:cNvSpPr txBox="1"/>
          <p:nvPr/>
        </p:nvSpPr>
        <p:spPr>
          <a:xfrm>
            <a:off x="1920948" y="4514403"/>
            <a:ext cx="2071293" cy="523220"/>
          </a:xfrm>
          <a:prstGeom prst="rect">
            <a:avLst/>
          </a:prstGeom>
          <a:noFill/>
        </p:spPr>
        <p:txBody>
          <a:bodyPr wrap="square" rtlCol="0">
            <a:spAutoFit/>
          </a:bodyPr>
          <a:lstStyle/>
          <a:p>
            <a:r>
              <a:rPr lang="en-US" sz="2800" dirty="0">
                <a:latin typeface="Consolas" panose="020B0609020204030204" pitchFamily="49" charset="0"/>
              </a:rPr>
              <a:t>array + 3</a:t>
            </a:r>
          </a:p>
        </p:txBody>
      </p:sp>
      <p:sp>
        <p:nvSpPr>
          <p:cNvPr id="18" name="TextBox 17">
            <a:extLst>
              <a:ext uri="{FF2B5EF4-FFF2-40B4-BE49-F238E27FC236}">
                <a16:creationId xmlns:a16="http://schemas.microsoft.com/office/drawing/2014/main" id="{BCCFB5DE-B929-473B-BA0E-8EBEC462F9BC}"/>
              </a:ext>
            </a:extLst>
          </p:cNvPr>
          <p:cNvSpPr txBox="1"/>
          <p:nvPr/>
        </p:nvSpPr>
        <p:spPr>
          <a:xfrm>
            <a:off x="1920948" y="5157204"/>
            <a:ext cx="2071293" cy="523220"/>
          </a:xfrm>
          <a:prstGeom prst="rect">
            <a:avLst/>
          </a:prstGeom>
          <a:noFill/>
        </p:spPr>
        <p:txBody>
          <a:bodyPr wrap="square" rtlCol="0">
            <a:spAutoFit/>
          </a:bodyPr>
          <a:lstStyle/>
          <a:p>
            <a:r>
              <a:rPr lang="en-US" sz="2800" dirty="0">
                <a:latin typeface="Consolas" panose="020B0609020204030204" pitchFamily="49" charset="0"/>
              </a:rPr>
              <a:t>array + 4</a:t>
            </a:r>
          </a:p>
        </p:txBody>
      </p:sp>
      <p:sp>
        <p:nvSpPr>
          <p:cNvPr id="19" name="Right Brace 18">
            <a:extLst>
              <a:ext uri="{FF2B5EF4-FFF2-40B4-BE49-F238E27FC236}">
                <a16:creationId xmlns:a16="http://schemas.microsoft.com/office/drawing/2014/main" id="{7101BC60-7961-46CD-8BC0-B3C9BB9425D3}"/>
              </a:ext>
            </a:extLst>
          </p:cNvPr>
          <p:cNvSpPr/>
          <p:nvPr/>
        </p:nvSpPr>
        <p:spPr>
          <a:xfrm rot="5400000">
            <a:off x="6072015" y="3626879"/>
            <a:ext cx="248363" cy="4632623"/>
          </a:xfrm>
          <a:prstGeom prst="righ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4EE5C417-72B0-4356-969D-F8DC5738CCF1}"/>
              </a:ext>
            </a:extLst>
          </p:cNvPr>
          <p:cNvSpPr txBox="1"/>
          <p:nvPr/>
        </p:nvSpPr>
        <p:spPr>
          <a:xfrm>
            <a:off x="5869488" y="6021292"/>
            <a:ext cx="1143872" cy="369332"/>
          </a:xfrm>
          <a:prstGeom prst="rect">
            <a:avLst/>
          </a:prstGeom>
          <a:noFill/>
        </p:spPr>
        <p:txBody>
          <a:bodyPr wrap="square" rtlCol="0">
            <a:spAutoFit/>
          </a:bodyPr>
          <a:lstStyle/>
          <a:p>
            <a:r>
              <a:rPr lang="en-US" dirty="0">
                <a:latin typeface="Consolas" panose="020B0609020204030204" pitchFamily="49" charset="0"/>
              </a:rPr>
              <a:t>4 bytes</a:t>
            </a:r>
          </a:p>
        </p:txBody>
      </p:sp>
    </p:spTree>
    <p:extLst>
      <p:ext uri="{BB962C8B-B14F-4D97-AF65-F5344CB8AC3E}">
        <p14:creationId xmlns:p14="http://schemas.microsoft.com/office/powerpoint/2010/main" val="257418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F33C-9F6A-42C3-B05A-1389A25E81BD}"/>
              </a:ext>
            </a:extLst>
          </p:cNvPr>
          <p:cNvSpPr>
            <a:spLocks noGrp="1"/>
          </p:cNvSpPr>
          <p:nvPr>
            <p:ph type="title"/>
          </p:nvPr>
        </p:nvSpPr>
        <p:spPr>
          <a:xfrm>
            <a:off x="457200" y="274638"/>
            <a:ext cx="8229600" cy="1143000"/>
          </a:xfrm>
        </p:spPr>
        <p:txBody>
          <a:bodyPr/>
          <a:lstStyle/>
          <a:p>
            <a:r>
              <a:rPr lang="en-US" dirty="0"/>
              <a:t>Topics</a:t>
            </a:r>
          </a:p>
        </p:txBody>
      </p:sp>
      <p:sp>
        <p:nvSpPr>
          <p:cNvPr id="3" name="Content Placeholder 2">
            <a:extLst>
              <a:ext uri="{FF2B5EF4-FFF2-40B4-BE49-F238E27FC236}">
                <a16:creationId xmlns:a16="http://schemas.microsoft.com/office/drawing/2014/main" id="{95A10DE7-4196-424B-904A-AA3E0D4F20D6}"/>
              </a:ext>
            </a:extLst>
          </p:cNvPr>
          <p:cNvSpPr>
            <a:spLocks noGrp="1"/>
          </p:cNvSpPr>
          <p:nvPr>
            <p:ph idx="1"/>
          </p:nvPr>
        </p:nvSpPr>
        <p:spPr/>
        <p:txBody>
          <a:bodyPr vert="horz" lIns="91440" tIns="45720" rIns="91440" bIns="45720" rtlCol="0" anchor="t">
            <a:normAutofit fontScale="62500" lnSpcReduction="20000"/>
          </a:bodyPr>
          <a:lstStyle/>
          <a:p>
            <a:r>
              <a:rPr lang="en-US" dirty="0"/>
              <a:t>Pointer Introduction</a:t>
            </a:r>
          </a:p>
          <a:p>
            <a:pPr lvl="1"/>
            <a:r>
              <a:rPr lang="en-US" dirty="0"/>
              <a:t>Declaring</a:t>
            </a:r>
          </a:p>
          <a:p>
            <a:pPr lvl="2"/>
            <a:r>
              <a:rPr lang="en-US" dirty="0"/>
              <a:t>What is the data type for?</a:t>
            </a:r>
          </a:p>
          <a:p>
            <a:pPr lvl="1"/>
            <a:r>
              <a:rPr lang="en-US" dirty="0"/>
              <a:t>Address-of</a:t>
            </a:r>
          </a:p>
          <a:p>
            <a:pPr lvl="1"/>
            <a:r>
              <a:rPr lang="en-US" dirty="0"/>
              <a:t>Dereferencing</a:t>
            </a:r>
          </a:p>
          <a:p>
            <a:r>
              <a:rPr lang="en-US" dirty="0"/>
              <a:t>Dynamically Allocating &amp; De-Allocating Memory</a:t>
            </a:r>
          </a:p>
          <a:p>
            <a:pPr lvl="1"/>
            <a:r>
              <a:rPr lang="en-US" dirty="0"/>
              <a:t>Primitive Types</a:t>
            </a:r>
          </a:p>
          <a:p>
            <a:pPr lvl="1"/>
            <a:r>
              <a:rPr lang="en-US" dirty="0"/>
              <a:t>Objects</a:t>
            </a:r>
          </a:p>
          <a:p>
            <a:pPr lvl="1"/>
            <a:r>
              <a:rPr lang="en-US" dirty="0"/>
              <a:t>Arrays</a:t>
            </a:r>
          </a:p>
          <a:p>
            <a:r>
              <a:rPr lang="en-US" dirty="0"/>
              <a:t>Pointer Arithmetic</a:t>
            </a:r>
          </a:p>
          <a:p>
            <a:pPr lvl="1"/>
            <a:r>
              <a:rPr lang="en-US" dirty="0"/>
              <a:t>Subscript notation</a:t>
            </a:r>
          </a:p>
          <a:p>
            <a:pPr lvl="1"/>
            <a:r>
              <a:rPr lang="en-US" dirty="0"/>
              <a:t>Base + Offset</a:t>
            </a:r>
          </a:p>
          <a:p>
            <a:r>
              <a:rPr lang="en-US" dirty="0"/>
              <a:t>Pointers with Classes</a:t>
            </a:r>
          </a:p>
          <a:p>
            <a:r>
              <a:rPr lang="en-US" dirty="0"/>
              <a:t>Pointers as Function Parameters</a:t>
            </a:r>
          </a:p>
          <a:p>
            <a:r>
              <a:rPr lang="en-US" dirty="0"/>
              <a:t>Pointer Constants</a:t>
            </a:r>
          </a:p>
          <a:p>
            <a:endParaRPr lang="en-US" dirty="0"/>
          </a:p>
          <a:p>
            <a:pPr marL="914400" lvl="2" indent="0">
              <a:buNone/>
            </a:pPr>
            <a:endParaRPr lang="en-US" dirty="0"/>
          </a:p>
          <a:p>
            <a:pPr lvl="1"/>
            <a:endParaRPr lang="en-US" dirty="0"/>
          </a:p>
        </p:txBody>
      </p:sp>
      <p:sp>
        <p:nvSpPr>
          <p:cNvPr id="4" name="Date Placeholder 3">
            <a:extLst>
              <a:ext uri="{FF2B5EF4-FFF2-40B4-BE49-F238E27FC236}">
                <a16:creationId xmlns:a16="http://schemas.microsoft.com/office/drawing/2014/main" id="{9DD04F46-B521-4D3B-8845-6EFFE9A6F31A}"/>
              </a:ext>
            </a:extLst>
          </p:cNvPr>
          <p:cNvSpPr>
            <a:spLocks noGrp="1"/>
          </p:cNvSpPr>
          <p:nvPr>
            <p:ph type="dt" sz="half" idx="10"/>
          </p:nvPr>
        </p:nvSpPr>
        <p:spPr/>
        <p:txBody>
          <a:bodyPr/>
          <a:lstStyle/>
          <a:p>
            <a:fld id="{740B2880-0420-412B-BE44-14CE3CC12033}" type="datetime5">
              <a:rPr lang="en-US" smtClean="0"/>
              <a:t>28-Apr-22</a:t>
            </a:fld>
            <a:endParaRPr lang="en-US" dirty="0"/>
          </a:p>
        </p:txBody>
      </p:sp>
      <p:sp>
        <p:nvSpPr>
          <p:cNvPr id="5" name="Slide Number Placeholder 4">
            <a:extLst>
              <a:ext uri="{FF2B5EF4-FFF2-40B4-BE49-F238E27FC236}">
                <a16:creationId xmlns:a16="http://schemas.microsoft.com/office/drawing/2014/main" id="{FE5060FB-FD96-4356-9562-FCF724B81EEF}"/>
              </a:ext>
            </a:extLst>
          </p:cNvPr>
          <p:cNvSpPr>
            <a:spLocks noGrp="1"/>
          </p:cNvSpPr>
          <p:nvPr>
            <p:ph type="sldNum" sz="quarter" idx="12"/>
          </p:nvPr>
        </p:nvSpPr>
        <p:spPr/>
        <p:txBody>
          <a:bodyPr/>
          <a:lstStyle/>
          <a:p>
            <a:fld id="{051C7006-7120-F341-A188-F97DDD913081}" type="slidenum">
              <a:rPr lang="en-US" smtClean="0"/>
              <a:pPr/>
              <a:t>2</a:t>
            </a:fld>
            <a:endParaRPr lang="en-US" dirty="0"/>
          </a:p>
        </p:txBody>
      </p:sp>
      <p:sp>
        <p:nvSpPr>
          <p:cNvPr id="6" name="Footer Placeholder 5">
            <a:extLst>
              <a:ext uri="{FF2B5EF4-FFF2-40B4-BE49-F238E27FC236}">
                <a16:creationId xmlns:a16="http://schemas.microsoft.com/office/drawing/2014/main" id="{B83C5F9C-18A1-432E-B6B7-308C62C235E7}"/>
              </a:ext>
            </a:extLst>
          </p:cNvPr>
          <p:cNvSpPr>
            <a:spLocks noGrp="1"/>
          </p:cNvSpPr>
          <p:nvPr>
            <p:ph type="ftr" sz="quarter" idx="11"/>
          </p:nvPr>
        </p:nvSpPr>
        <p:spPr/>
        <p:txBody>
          <a:bodyPr/>
          <a:lstStyle/>
          <a:p>
            <a:r>
              <a:rPr lang="en-US" dirty="0"/>
              <a:t>COSC 102</a:t>
            </a:r>
          </a:p>
        </p:txBody>
      </p:sp>
    </p:spTree>
    <p:extLst>
      <p:ext uri="{BB962C8B-B14F-4D97-AF65-F5344CB8AC3E}">
        <p14:creationId xmlns:p14="http://schemas.microsoft.com/office/powerpoint/2010/main" val="490489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0B9ABC0-5054-423E-93E8-EEA04B6500F2}"/>
              </a:ext>
            </a:extLst>
          </p:cNvPr>
          <p:cNvSpPr>
            <a:spLocks noGrp="1"/>
          </p:cNvSpPr>
          <p:nvPr>
            <p:ph idx="1"/>
          </p:nvPr>
        </p:nvSpPr>
        <p:spPr/>
        <p:txBody>
          <a:bodyPr>
            <a:normAutofit/>
          </a:bodyPr>
          <a:lstStyle/>
          <a:p>
            <a:pPr marL="0" indent="0">
              <a:buNone/>
            </a:pPr>
            <a:r>
              <a:rPr lang="en-US" dirty="0" err="1">
                <a:latin typeface="Consolas" panose="020B0609020204030204" pitchFamily="49" charset="0"/>
              </a:rPr>
              <a:t>int</a:t>
            </a:r>
            <a:r>
              <a:rPr lang="en-US" dirty="0">
                <a:latin typeface="Consolas" panose="020B0609020204030204" pitchFamily="49" charset="0"/>
              </a:rPr>
              <a:t> *k = (</a:t>
            </a:r>
            <a:r>
              <a:rPr lang="en-US" dirty="0" err="1">
                <a:latin typeface="Consolas" panose="020B0609020204030204" pitchFamily="49" charset="0"/>
              </a:rPr>
              <a:t>int</a:t>
            </a:r>
            <a:r>
              <a:rPr lang="en-US" dirty="0">
                <a:latin typeface="Consolas" panose="020B0609020204030204" pitchFamily="49" charset="0"/>
              </a:rPr>
              <a:t> *)100;</a:t>
            </a:r>
          </a:p>
          <a:p>
            <a:pPr marL="0" indent="0">
              <a:buNone/>
            </a:pPr>
            <a:r>
              <a:rPr lang="en-US" dirty="0">
                <a:latin typeface="Consolas" panose="020B0609020204030204" pitchFamily="49" charset="0"/>
              </a:rPr>
              <a:t>k[10]  = 30;</a:t>
            </a:r>
          </a:p>
          <a:p>
            <a:pPr marL="0" indent="0">
              <a:buNone/>
            </a:pPr>
            <a:endParaRPr lang="en-US" dirty="0"/>
          </a:p>
          <a:p>
            <a:pPr marL="0" indent="0">
              <a:buNone/>
            </a:pPr>
            <a:endParaRPr lang="en-US" dirty="0"/>
          </a:p>
          <a:p>
            <a:r>
              <a:rPr lang="en-US" dirty="0"/>
              <a:t>Subscript automatically dereferences!!</a:t>
            </a:r>
          </a:p>
          <a:p>
            <a:pPr lvl="1"/>
            <a:r>
              <a:rPr lang="en-US" dirty="0"/>
              <a:t>k[10] is </a:t>
            </a:r>
            <a:r>
              <a:rPr lang="en-US" b="1" i="1" dirty="0"/>
              <a:t>equivalent </a:t>
            </a:r>
            <a:r>
              <a:rPr lang="en-US" dirty="0"/>
              <a:t>to *(k + 10)</a:t>
            </a:r>
          </a:p>
          <a:p>
            <a:pPr marL="0" indent="0">
              <a:buNone/>
            </a:pPr>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5EB0E569-7F1E-435B-9AB3-21DEE6E82529}"/>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224A93CE-65B8-4FD2-A25A-003FA30BF0B7}"/>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044A762E-5DD6-4EB3-90AD-D7A30BD6F3CD}"/>
              </a:ext>
            </a:extLst>
          </p:cNvPr>
          <p:cNvSpPr>
            <a:spLocks noGrp="1"/>
          </p:cNvSpPr>
          <p:nvPr>
            <p:ph type="sldNum" sz="quarter" idx="12"/>
          </p:nvPr>
        </p:nvSpPr>
        <p:spPr/>
        <p:txBody>
          <a:bodyPr/>
          <a:lstStyle/>
          <a:p>
            <a:fld id="{051C7006-7120-F341-A188-F97DDD913081}" type="slidenum">
              <a:rPr lang="en-US" smtClean="0"/>
              <a:pPr/>
              <a:t>20</a:t>
            </a:fld>
            <a:endParaRPr lang="en-US" dirty="0"/>
          </a:p>
        </p:txBody>
      </p:sp>
      <p:sp>
        <p:nvSpPr>
          <p:cNvPr id="7" name="Title 6">
            <a:extLst>
              <a:ext uri="{FF2B5EF4-FFF2-40B4-BE49-F238E27FC236}">
                <a16:creationId xmlns:a16="http://schemas.microsoft.com/office/drawing/2014/main" id="{83E27154-2B02-4AF9-9619-F32208FC74A1}"/>
              </a:ext>
            </a:extLst>
          </p:cNvPr>
          <p:cNvSpPr>
            <a:spLocks noGrp="1"/>
          </p:cNvSpPr>
          <p:nvPr>
            <p:ph type="title"/>
          </p:nvPr>
        </p:nvSpPr>
        <p:spPr/>
        <p:txBody>
          <a:bodyPr/>
          <a:lstStyle/>
          <a:p>
            <a:r>
              <a:rPr lang="en-US" dirty="0"/>
              <a:t>Subscript on a Pointer</a:t>
            </a:r>
          </a:p>
        </p:txBody>
      </p:sp>
    </p:spTree>
    <p:extLst>
      <p:ext uri="{BB962C8B-B14F-4D97-AF65-F5344CB8AC3E}">
        <p14:creationId xmlns:p14="http://schemas.microsoft.com/office/powerpoint/2010/main" val="2450487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7B2DE-29A9-BFD6-E2BF-3036073C64FC}"/>
              </a:ext>
            </a:extLst>
          </p:cNvPr>
          <p:cNvSpPr>
            <a:spLocks noGrp="1"/>
          </p:cNvSpPr>
          <p:nvPr>
            <p:ph type="dt" sz="half" idx="10"/>
          </p:nvPr>
        </p:nvSpPr>
        <p:spPr/>
        <p:txBody>
          <a:bodyPr/>
          <a:lstStyle/>
          <a:p>
            <a:fld id="{FBCABE33-9935-4D8B-A6FC-3A1E6C4C61F4}" type="datetime5">
              <a:rPr lang="en-US" smtClean="0"/>
              <a:t>29-Apr-22</a:t>
            </a:fld>
            <a:endParaRPr lang="en-US" dirty="0"/>
          </a:p>
        </p:txBody>
      </p:sp>
      <p:sp>
        <p:nvSpPr>
          <p:cNvPr id="3" name="Footer Placeholder 2">
            <a:extLst>
              <a:ext uri="{FF2B5EF4-FFF2-40B4-BE49-F238E27FC236}">
                <a16:creationId xmlns:a16="http://schemas.microsoft.com/office/drawing/2014/main" id="{D388CFB8-F1B7-5952-C90C-2EA433992B22}"/>
              </a:ext>
            </a:extLst>
          </p:cNvPr>
          <p:cNvSpPr>
            <a:spLocks noGrp="1"/>
          </p:cNvSpPr>
          <p:nvPr>
            <p:ph type="ftr" sz="quarter" idx="11"/>
          </p:nvPr>
        </p:nvSpPr>
        <p:spPr/>
        <p:txBody>
          <a:bodyPr/>
          <a:lstStyle/>
          <a:p>
            <a:r>
              <a:rPr lang="en-US"/>
              <a:t>COSC 130</a:t>
            </a:r>
            <a:endParaRPr lang="en-US" dirty="0"/>
          </a:p>
        </p:txBody>
      </p:sp>
      <p:sp>
        <p:nvSpPr>
          <p:cNvPr id="4" name="Slide Number Placeholder 3">
            <a:extLst>
              <a:ext uri="{FF2B5EF4-FFF2-40B4-BE49-F238E27FC236}">
                <a16:creationId xmlns:a16="http://schemas.microsoft.com/office/drawing/2014/main" id="{A32469DF-D96F-C0D8-8508-55B17A02F5E7}"/>
              </a:ext>
            </a:extLst>
          </p:cNvPr>
          <p:cNvSpPr>
            <a:spLocks noGrp="1"/>
          </p:cNvSpPr>
          <p:nvPr>
            <p:ph type="sldNum" sz="quarter" idx="12"/>
          </p:nvPr>
        </p:nvSpPr>
        <p:spPr/>
        <p:txBody>
          <a:bodyPr/>
          <a:lstStyle/>
          <a:p>
            <a:fld id="{051C7006-7120-F341-A188-F97DDD913081}" type="slidenum">
              <a:rPr lang="en-US" smtClean="0"/>
              <a:pPr/>
              <a:t>21</a:t>
            </a:fld>
            <a:endParaRPr lang="en-US" dirty="0"/>
          </a:p>
        </p:txBody>
      </p:sp>
      <p:sp>
        <p:nvSpPr>
          <p:cNvPr id="5" name="Title 4">
            <a:extLst>
              <a:ext uri="{FF2B5EF4-FFF2-40B4-BE49-F238E27FC236}">
                <a16:creationId xmlns:a16="http://schemas.microsoft.com/office/drawing/2014/main" id="{21AFBACD-5345-4251-B8F6-01CFC6AE738F}"/>
              </a:ext>
            </a:extLst>
          </p:cNvPr>
          <p:cNvSpPr>
            <a:spLocks noGrp="1"/>
          </p:cNvSpPr>
          <p:nvPr>
            <p:ph type="title"/>
          </p:nvPr>
        </p:nvSpPr>
        <p:spPr/>
        <p:txBody>
          <a:bodyPr/>
          <a:lstStyle/>
          <a:p>
            <a:r>
              <a:rPr lang="en-US" dirty="0"/>
              <a:t>Pointers with Classes</a:t>
            </a:r>
          </a:p>
        </p:txBody>
      </p:sp>
    </p:spTree>
    <p:extLst>
      <p:ext uri="{BB962C8B-B14F-4D97-AF65-F5344CB8AC3E}">
        <p14:creationId xmlns:p14="http://schemas.microsoft.com/office/powerpoint/2010/main" val="3993860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9D21386-F698-4E09-A340-B592D2CF1317}"/>
              </a:ext>
            </a:extLst>
          </p:cNvPr>
          <p:cNvSpPr>
            <a:spLocks noGrp="1"/>
          </p:cNvSpPr>
          <p:nvPr>
            <p:ph idx="1"/>
          </p:nvPr>
        </p:nvSpPr>
        <p:spPr/>
        <p:txBody>
          <a:bodyPr>
            <a:normAutofit fontScale="85000" lnSpcReduction="10000"/>
          </a:bodyPr>
          <a:lstStyle/>
          <a:p>
            <a:r>
              <a:rPr lang="en-US" dirty="0"/>
              <a:t>Pointers can point to any data type in memory. String is a class that’s defined in #include &lt;string&gt;, so we’ll use it as an example.</a:t>
            </a:r>
          </a:p>
          <a:p>
            <a:endParaRPr lang="en-US" dirty="0"/>
          </a:p>
          <a:p>
            <a:pPr marL="0" indent="0">
              <a:buNone/>
            </a:pPr>
            <a:r>
              <a:rPr lang="en-US" dirty="0">
                <a:latin typeface="Consolas" panose="020B0609020204030204" pitchFamily="49" charset="0"/>
              </a:rPr>
              <a:t>string </a:t>
            </a:r>
            <a:r>
              <a:rPr lang="en-US" dirty="0" err="1">
                <a:latin typeface="Consolas" panose="020B0609020204030204" pitchFamily="49" charset="0"/>
              </a:rPr>
              <a:t>somestring</a:t>
            </a:r>
            <a:r>
              <a:rPr lang="en-US" dirty="0">
                <a:latin typeface="Consolas" panose="020B0609020204030204" pitchFamily="49" charset="0"/>
              </a:rPr>
              <a:t> = "Hello";</a:t>
            </a:r>
          </a:p>
          <a:p>
            <a:pPr marL="0" indent="0">
              <a:buNone/>
            </a:pPr>
            <a:r>
              <a:rPr lang="en-US" dirty="0">
                <a:latin typeface="Consolas" panose="020B0609020204030204" pitchFamily="49" charset="0"/>
              </a:rPr>
              <a:t>string *</a:t>
            </a:r>
            <a:r>
              <a:rPr lang="en-US" dirty="0" err="1">
                <a:latin typeface="Consolas" panose="020B0609020204030204" pitchFamily="49" charset="0"/>
              </a:rPr>
              <a:t>ptrstring</a:t>
            </a:r>
            <a:r>
              <a:rPr lang="en-US" dirty="0">
                <a:latin typeface="Consolas" panose="020B0609020204030204" pitchFamily="49" charset="0"/>
              </a:rPr>
              <a:t> = &amp;</a:t>
            </a:r>
            <a:r>
              <a:rPr lang="en-US" dirty="0" err="1">
                <a:latin typeface="Consolas" panose="020B0609020204030204" pitchFamily="49" charset="0"/>
              </a:rPr>
              <a:t>somestring</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ptrstring</a:t>
            </a:r>
            <a:r>
              <a:rPr lang="en-US" dirty="0">
                <a:latin typeface="Consolas" panose="020B0609020204030204" pitchFamily="49" charset="0"/>
              </a:rPr>
              <a:t>;		// prints address</a:t>
            </a:r>
          </a:p>
          <a:p>
            <a:pPr marL="0" indent="0">
              <a:buNone/>
            </a:pP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ptrstring</a:t>
            </a:r>
            <a:r>
              <a:rPr lang="en-US" dirty="0">
                <a:latin typeface="Consolas" panose="020B0609020204030204" pitchFamily="49" charset="0"/>
              </a:rPr>
              <a:t>;		// prints value</a:t>
            </a:r>
          </a:p>
        </p:txBody>
      </p:sp>
      <p:sp>
        <p:nvSpPr>
          <p:cNvPr id="4" name="Date Placeholder 3">
            <a:extLst>
              <a:ext uri="{FF2B5EF4-FFF2-40B4-BE49-F238E27FC236}">
                <a16:creationId xmlns:a16="http://schemas.microsoft.com/office/drawing/2014/main" id="{0684E205-45D8-4F03-92AB-010F432A8E8A}"/>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93A6E595-FEA6-4216-A5F7-B7FA1E3C94E3}"/>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D0EAA169-23A8-4264-BC36-AD922BFDDA0A}"/>
              </a:ext>
            </a:extLst>
          </p:cNvPr>
          <p:cNvSpPr>
            <a:spLocks noGrp="1"/>
          </p:cNvSpPr>
          <p:nvPr>
            <p:ph type="sldNum" sz="quarter" idx="12"/>
          </p:nvPr>
        </p:nvSpPr>
        <p:spPr/>
        <p:txBody>
          <a:bodyPr/>
          <a:lstStyle/>
          <a:p>
            <a:fld id="{051C7006-7120-F341-A188-F97DDD913081}" type="slidenum">
              <a:rPr lang="en-US" smtClean="0"/>
              <a:pPr/>
              <a:t>22</a:t>
            </a:fld>
            <a:endParaRPr lang="en-US" dirty="0"/>
          </a:p>
        </p:txBody>
      </p:sp>
      <p:sp>
        <p:nvSpPr>
          <p:cNvPr id="7" name="Title 6">
            <a:extLst>
              <a:ext uri="{FF2B5EF4-FFF2-40B4-BE49-F238E27FC236}">
                <a16:creationId xmlns:a16="http://schemas.microsoft.com/office/drawing/2014/main" id="{7465D8AB-3F0A-4B6D-9107-C108BB38A342}"/>
              </a:ext>
            </a:extLst>
          </p:cNvPr>
          <p:cNvSpPr>
            <a:spLocks noGrp="1"/>
          </p:cNvSpPr>
          <p:nvPr>
            <p:ph type="title"/>
          </p:nvPr>
        </p:nvSpPr>
        <p:spPr/>
        <p:txBody>
          <a:bodyPr/>
          <a:lstStyle/>
          <a:p>
            <a:r>
              <a:rPr lang="en-US" dirty="0"/>
              <a:t>Pointers with Classes</a:t>
            </a:r>
          </a:p>
        </p:txBody>
      </p:sp>
    </p:spTree>
    <p:extLst>
      <p:ext uri="{BB962C8B-B14F-4D97-AF65-F5344CB8AC3E}">
        <p14:creationId xmlns:p14="http://schemas.microsoft.com/office/powerpoint/2010/main" val="415930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9D21386-F698-4E09-A340-B592D2CF1317}"/>
              </a:ext>
            </a:extLst>
          </p:cNvPr>
          <p:cNvSpPr>
            <a:spLocks noGrp="1"/>
          </p:cNvSpPr>
          <p:nvPr>
            <p:ph idx="1"/>
          </p:nvPr>
        </p:nvSpPr>
        <p:spPr/>
        <p:txBody>
          <a:bodyPr>
            <a:normAutofit/>
          </a:bodyPr>
          <a:lstStyle/>
          <a:p>
            <a:r>
              <a:rPr lang="en-US" dirty="0"/>
              <a:t>You must dereference the pointer to access class members.</a:t>
            </a:r>
          </a:p>
          <a:p>
            <a:endParaRPr lang="en-US" dirty="0"/>
          </a:p>
          <a:p>
            <a:pPr marL="0" indent="0">
              <a:buNone/>
            </a:pPr>
            <a:r>
              <a:rPr lang="en-US" dirty="0">
                <a:latin typeface="Consolas" panose="020B0609020204030204" pitchFamily="49" charset="0"/>
              </a:rPr>
              <a:t>string </a:t>
            </a:r>
            <a:r>
              <a:rPr lang="en-US" dirty="0" err="1">
                <a:latin typeface="Consolas" panose="020B0609020204030204" pitchFamily="49" charset="0"/>
              </a:rPr>
              <a:t>somestring</a:t>
            </a:r>
            <a:r>
              <a:rPr lang="en-US" dirty="0">
                <a:latin typeface="Consolas" panose="020B0609020204030204" pitchFamily="49" charset="0"/>
              </a:rPr>
              <a:t> = "Hello";</a:t>
            </a:r>
          </a:p>
          <a:p>
            <a:pPr marL="0" indent="0">
              <a:buNone/>
            </a:pPr>
            <a:r>
              <a:rPr lang="en-US" dirty="0">
                <a:latin typeface="Consolas" panose="020B0609020204030204" pitchFamily="49" charset="0"/>
              </a:rPr>
              <a:t>string *</a:t>
            </a:r>
            <a:r>
              <a:rPr lang="en-US" dirty="0" err="1">
                <a:latin typeface="Consolas" panose="020B0609020204030204" pitchFamily="49" charset="0"/>
              </a:rPr>
              <a:t>ptrstring</a:t>
            </a:r>
            <a:r>
              <a:rPr lang="en-US" dirty="0">
                <a:latin typeface="Consolas" panose="020B0609020204030204" pitchFamily="49" charset="0"/>
              </a:rPr>
              <a:t> = &amp;</a:t>
            </a:r>
            <a:r>
              <a:rPr lang="en-US" dirty="0" err="1">
                <a:latin typeface="Consolas" panose="020B0609020204030204" pitchFamily="49" charset="0"/>
              </a:rPr>
              <a:t>somestring</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ptrstring</a:t>
            </a:r>
            <a:r>
              <a:rPr lang="en-US" dirty="0">
                <a:latin typeface="Consolas" panose="020B0609020204030204" pitchFamily="49" charset="0"/>
              </a:rPr>
              <a:t>).length();</a:t>
            </a:r>
          </a:p>
        </p:txBody>
      </p:sp>
      <p:sp>
        <p:nvSpPr>
          <p:cNvPr id="4" name="Date Placeholder 3">
            <a:extLst>
              <a:ext uri="{FF2B5EF4-FFF2-40B4-BE49-F238E27FC236}">
                <a16:creationId xmlns:a16="http://schemas.microsoft.com/office/drawing/2014/main" id="{0684E205-45D8-4F03-92AB-010F432A8E8A}"/>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93A6E595-FEA6-4216-A5F7-B7FA1E3C94E3}"/>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D0EAA169-23A8-4264-BC36-AD922BFDDA0A}"/>
              </a:ext>
            </a:extLst>
          </p:cNvPr>
          <p:cNvSpPr>
            <a:spLocks noGrp="1"/>
          </p:cNvSpPr>
          <p:nvPr>
            <p:ph type="sldNum" sz="quarter" idx="12"/>
          </p:nvPr>
        </p:nvSpPr>
        <p:spPr/>
        <p:txBody>
          <a:bodyPr/>
          <a:lstStyle/>
          <a:p>
            <a:fld id="{051C7006-7120-F341-A188-F97DDD913081}" type="slidenum">
              <a:rPr lang="en-US" smtClean="0"/>
              <a:pPr/>
              <a:t>23</a:t>
            </a:fld>
            <a:endParaRPr lang="en-US" dirty="0"/>
          </a:p>
        </p:txBody>
      </p:sp>
      <p:sp>
        <p:nvSpPr>
          <p:cNvPr id="7" name="Title 6">
            <a:extLst>
              <a:ext uri="{FF2B5EF4-FFF2-40B4-BE49-F238E27FC236}">
                <a16:creationId xmlns:a16="http://schemas.microsoft.com/office/drawing/2014/main" id="{7465D8AB-3F0A-4B6D-9107-C108BB38A342}"/>
              </a:ext>
            </a:extLst>
          </p:cNvPr>
          <p:cNvSpPr>
            <a:spLocks noGrp="1"/>
          </p:cNvSpPr>
          <p:nvPr>
            <p:ph type="title"/>
          </p:nvPr>
        </p:nvSpPr>
        <p:spPr/>
        <p:txBody>
          <a:bodyPr>
            <a:normAutofit fontScale="90000"/>
          </a:bodyPr>
          <a:lstStyle/>
          <a:p>
            <a:r>
              <a:rPr lang="en-US" dirty="0"/>
              <a:t>Class Members w/ Dot Operator</a:t>
            </a:r>
          </a:p>
        </p:txBody>
      </p:sp>
    </p:spTree>
    <p:extLst>
      <p:ext uri="{BB962C8B-B14F-4D97-AF65-F5344CB8AC3E}">
        <p14:creationId xmlns:p14="http://schemas.microsoft.com/office/powerpoint/2010/main" val="307322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9D21386-F698-4E09-A340-B592D2CF1317}"/>
              </a:ext>
            </a:extLst>
          </p:cNvPr>
          <p:cNvSpPr>
            <a:spLocks noGrp="1"/>
          </p:cNvSpPr>
          <p:nvPr>
            <p:ph idx="1"/>
          </p:nvPr>
        </p:nvSpPr>
        <p:spPr/>
        <p:txBody>
          <a:bodyPr>
            <a:normAutofit fontScale="85000" lnSpcReduction="10000"/>
          </a:bodyPr>
          <a:lstStyle/>
          <a:p>
            <a:r>
              <a:rPr lang="en-US" dirty="0"/>
              <a:t>You can use the arrow operator (</a:t>
            </a:r>
            <a:r>
              <a:rPr lang="en-US" dirty="0">
                <a:latin typeface="Consolas" panose="020B0609020204030204" pitchFamily="49" charset="0"/>
              </a:rPr>
              <a:t>-&gt;) </a:t>
            </a:r>
            <a:r>
              <a:rPr lang="en-US" dirty="0"/>
              <a:t>instead of the dot operator to save you time! It will deference the pointer for you, and it is cleaner syntax.</a:t>
            </a:r>
            <a:endParaRPr lang="en-US" dirty="0">
              <a:latin typeface="Consolas" panose="020B0609020204030204" pitchFamily="49" charset="0"/>
            </a:endParaRPr>
          </a:p>
          <a:p>
            <a:endParaRPr lang="en-US" dirty="0"/>
          </a:p>
          <a:p>
            <a:pPr marL="0" indent="0">
              <a:buNone/>
            </a:pPr>
            <a:r>
              <a:rPr lang="en-US" dirty="0">
                <a:latin typeface="Consolas" panose="020B0609020204030204" pitchFamily="49" charset="0"/>
              </a:rPr>
              <a:t>string </a:t>
            </a:r>
            <a:r>
              <a:rPr lang="en-US" dirty="0" err="1">
                <a:latin typeface="Consolas" panose="020B0609020204030204" pitchFamily="49" charset="0"/>
              </a:rPr>
              <a:t>somestring</a:t>
            </a:r>
            <a:r>
              <a:rPr lang="en-US" dirty="0">
                <a:latin typeface="Consolas" panose="020B0609020204030204" pitchFamily="49" charset="0"/>
              </a:rPr>
              <a:t> = "Hello";</a:t>
            </a:r>
          </a:p>
          <a:p>
            <a:pPr marL="0" indent="0">
              <a:buNone/>
            </a:pPr>
            <a:r>
              <a:rPr lang="en-US" dirty="0">
                <a:latin typeface="Consolas" panose="020B0609020204030204" pitchFamily="49" charset="0"/>
              </a:rPr>
              <a:t>string *</a:t>
            </a:r>
            <a:r>
              <a:rPr lang="en-US" dirty="0" err="1">
                <a:latin typeface="Consolas" panose="020B0609020204030204" pitchFamily="49" charset="0"/>
              </a:rPr>
              <a:t>mystring</a:t>
            </a:r>
            <a:r>
              <a:rPr lang="en-US" dirty="0">
                <a:latin typeface="Consolas" panose="020B0609020204030204" pitchFamily="49" charset="0"/>
              </a:rPr>
              <a:t> = &amp;</a:t>
            </a:r>
            <a:r>
              <a:rPr lang="en-US" dirty="0" err="1">
                <a:latin typeface="Consolas" panose="020B0609020204030204" pitchFamily="49" charset="0"/>
              </a:rPr>
              <a:t>somestring</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mystring</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B050"/>
                </a:solidFill>
                <a:latin typeface="Consolas" panose="020B0609020204030204" pitchFamily="49" charset="0"/>
              </a:rPr>
              <a:t>//IS EQUIVALENT TO</a:t>
            </a:r>
          </a:p>
          <a:p>
            <a:pPr marL="0" indent="0">
              <a:buNone/>
            </a:pP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mystring</a:t>
            </a:r>
            <a:r>
              <a:rPr lang="en-US" dirty="0">
                <a:latin typeface="Consolas" panose="020B0609020204030204" pitchFamily="49" charset="0"/>
              </a:rPr>
              <a:t>-&gt;length();</a:t>
            </a:r>
          </a:p>
        </p:txBody>
      </p:sp>
      <p:sp>
        <p:nvSpPr>
          <p:cNvPr id="4" name="Date Placeholder 3">
            <a:extLst>
              <a:ext uri="{FF2B5EF4-FFF2-40B4-BE49-F238E27FC236}">
                <a16:creationId xmlns:a16="http://schemas.microsoft.com/office/drawing/2014/main" id="{0684E205-45D8-4F03-92AB-010F432A8E8A}"/>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93A6E595-FEA6-4216-A5F7-B7FA1E3C94E3}"/>
              </a:ext>
            </a:extLst>
          </p:cNvPr>
          <p:cNvSpPr>
            <a:spLocks noGrp="1"/>
          </p:cNvSpPr>
          <p:nvPr>
            <p:ph type="ftr" sz="quarter" idx="11"/>
          </p:nvPr>
        </p:nvSpPr>
        <p:spPr/>
        <p:txBody>
          <a:bodyPr/>
          <a:lstStyle/>
          <a:p>
            <a:r>
              <a:rPr lang="en-US"/>
              <a:t>COSC 130</a:t>
            </a:r>
            <a:endParaRPr lang="en-US" dirty="0"/>
          </a:p>
        </p:txBody>
      </p:sp>
      <p:sp>
        <p:nvSpPr>
          <p:cNvPr id="6" name="Slide Number Placeholder 5">
            <a:extLst>
              <a:ext uri="{FF2B5EF4-FFF2-40B4-BE49-F238E27FC236}">
                <a16:creationId xmlns:a16="http://schemas.microsoft.com/office/drawing/2014/main" id="{D0EAA169-23A8-4264-BC36-AD922BFDDA0A}"/>
              </a:ext>
            </a:extLst>
          </p:cNvPr>
          <p:cNvSpPr>
            <a:spLocks noGrp="1"/>
          </p:cNvSpPr>
          <p:nvPr>
            <p:ph type="sldNum" sz="quarter" idx="12"/>
          </p:nvPr>
        </p:nvSpPr>
        <p:spPr/>
        <p:txBody>
          <a:bodyPr/>
          <a:lstStyle/>
          <a:p>
            <a:fld id="{051C7006-7120-F341-A188-F97DDD913081}" type="slidenum">
              <a:rPr lang="en-US" smtClean="0"/>
              <a:pPr/>
              <a:t>24</a:t>
            </a:fld>
            <a:endParaRPr lang="en-US" dirty="0"/>
          </a:p>
        </p:txBody>
      </p:sp>
      <p:sp>
        <p:nvSpPr>
          <p:cNvPr id="7" name="Title 6">
            <a:extLst>
              <a:ext uri="{FF2B5EF4-FFF2-40B4-BE49-F238E27FC236}">
                <a16:creationId xmlns:a16="http://schemas.microsoft.com/office/drawing/2014/main" id="{7465D8AB-3F0A-4B6D-9107-C108BB38A342}"/>
              </a:ext>
            </a:extLst>
          </p:cNvPr>
          <p:cNvSpPr>
            <a:spLocks noGrp="1"/>
          </p:cNvSpPr>
          <p:nvPr>
            <p:ph type="title"/>
          </p:nvPr>
        </p:nvSpPr>
        <p:spPr/>
        <p:txBody>
          <a:bodyPr/>
          <a:lstStyle/>
          <a:p>
            <a:r>
              <a:rPr lang="en-US" dirty="0"/>
              <a:t>Arrow Operator – Easier!</a:t>
            </a:r>
            <a:endParaRPr lang="en-US" dirty="0">
              <a:latin typeface="Consolas" panose="020B0609020204030204" pitchFamily="49" charset="0"/>
            </a:endParaRPr>
          </a:p>
        </p:txBody>
      </p:sp>
    </p:spTree>
    <p:extLst>
      <p:ext uri="{BB962C8B-B14F-4D97-AF65-F5344CB8AC3E}">
        <p14:creationId xmlns:p14="http://schemas.microsoft.com/office/powerpoint/2010/main" val="2763793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7B2DE-29A9-BFD6-E2BF-3036073C64FC}"/>
              </a:ext>
            </a:extLst>
          </p:cNvPr>
          <p:cNvSpPr>
            <a:spLocks noGrp="1"/>
          </p:cNvSpPr>
          <p:nvPr>
            <p:ph type="dt" sz="half" idx="10"/>
          </p:nvPr>
        </p:nvSpPr>
        <p:spPr/>
        <p:txBody>
          <a:bodyPr/>
          <a:lstStyle/>
          <a:p>
            <a:fld id="{FBCABE33-9935-4D8B-A6FC-3A1E6C4C61F4}" type="datetime5">
              <a:rPr lang="en-US" smtClean="0"/>
              <a:t>29-Apr-22</a:t>
            </a:fld>
            <a:endParaRPr lang="en-US" dirty="0"/>
          </a:p>
        </p:txBody>
      </p:sp>
      <p:sp>
        <p:nvSpPr>
          <p:cNvPr id="3" name="Footer Placeholder 2">
            <a:extLst>
              <a:ext uri="{FF2B5EF4-FFF2-40B4-BE49-F238E27FC236}">
                <a16:creationId xmlns:a16="http://schemas.microsoft.com/office/drawing/2014/main" id="{D388CFB8-F1B7-5952-C90C-2EA433992B22}"/>
              </a:ext>
            </a:extLst>
          </p:cNvPr>
          <p:cNvSpPr>
            <a:spLocks noGrp="1"/>
          </p:cNvSpPr>
          <p:nvPr>
            <p:ph type="ftr" sz="quarter" idx="11"/>
          </p:nvPr>
        </p:nvSpPr>
        <p:spPr/>
        <p:txBody>
          <a:bodyPr/>
          <a:lstStyle/>
          <a:p>
            <a:r>
              <a:rPr lang="en-US"/>
              <a:t>COSC 130</a:t>
            </a:r>
            <a:endParaRPr lang="en-US" dirty="0"/>
          </a:p>
        </p:txBody>
      </p:sp>
      <p:sp>
        <p:nvSpPr>
          <p:cNvPr id="4" name="Slide Number Placeholder 3">
            <a:extLst>
              <a:ext uri="{FF2B5EF4-FFF2-40B4-BE49-F238E27FC236}">
                <a16:creationId xmlns:a16="http://schemas.microsoft.com/office/drawing/2014/main" id="{A32469DF-D96F-C0D8-8508-55B17A02F5E7}"/>
              </a:ext>
            </a:extLst>
          </p:cNvPr>
          <p:cNvSpPr>
            <a:spLocks noGrp="1"/>
          </p:cNvSpPr>
          <p:nvPr>
            <p:ph type="sldNum" sz="quarter" idx="12"/>
          </p:nvPr>
        </p:nvSpPr>
        <p:spPr/>
        <p:txBody>
          <a:bodyPr/>
          <a:lstStyle/>
          <a:p>
            <a:fld id="{051C7006-7120-F341-A188-F97DDD913081}" type="slidenum">
              <a:rPr lang="en-US" smtClean="0"/>
              <a:pPr/>
              <a:t>25</a:t>
            </a:fld>
            <a:endParaRPr lang="en-US" dirty="0"/>
          </a:p>
        </p:txBody>
      </p:sp>
      <p:sp>
        <p:nvSpPr>
          <p:cNvPr id="5" name="Title 4">
            <a:extLst>
              <a:ext uri="{FF2B5EF4-FFF2-40B4-BE49-F238E27FC236}">
                <a16:creationId xmlns:a16="http://schemas.microsoft.com/office/drawing/2014/main" id="{21AFBACD-5345-4251-B8F6-01CFC6AE738F}"/>
              </a:ext>
            </a:extLst>
          </p:cNvPr>
          <p:cNvSpPr>
            <a:spLocks noGrp="1"/>
          </p:cNvSpPr>
          <p:nvPr>
            <p:ph type="title"/>
          </p:nvPr>
        </p:nvSpPr>
        <p:spPr/>
        <p:txBody>
          <a:bodyPr/>
          <a:lstStyle/>
          <a:p>
            <a:r>
              <a:rPr lang="en-US" dirty="0"/>
              <a:t>Pointers as Function parameters</a:t>
            </a:r>
          </a:p>
        </p:txBody>
      </p:sp>
    </p:spTree>
    <p:extLst>
      <p:ext uri="{BB962C8B-B14F-4D97-AF65-F5344CB8AC3E}">
        <p14:creationId xmlns:p14="http://schemas.microsoft.com/office/powerpoint/2010/main" val="623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9D21386-F698-4E09-A340-B592D2CF1317}"/>
              </a:ext>
            </a:extLst>
          </p:cNvPr>
          <p:cNvSpPr>
            <a:spLocks noGrp="1"/>
          </p:cNvSpPr>
          <p:nvPr>
            <p:ph idx="1"/>
          </p:nvPr>
        </p:nvSpPr>
        <p:spPr/>
        <p:txBody>
          <a:bodyPr>
            <a:normAutofit fontScale="77500" lnSpcReduction="20000"/>
          </a:bodyPr>
          <a:lstStyle/>
          <a:p>
            <a:r>
              <a:rPr lang="en-US" dirty="0"/>
              <a:t>The next two slides show a function that has a one-line body.</a:t>
            </a:r>
          </a:p>
          <a:p>
            <a:r>
              <a:rPr lang="en-US" dirty="0">
                <a:latin typeface="Consolas" panose="020B0609020204030204" pitchFamily="49" charset="0"/>
              </a:rPr>
              <a:t>The first slide is DE-REFERENCING an int pointer parameter, therefore changing an </a:t>
            </a:r>
            <a:r>
              <a:rPr lang="en-US" b="1" dirty="0">
                <a:latin typeface="Consolas" panose="020B0609020204030204" pitchFamily="49" charset="0"/>
              </a:rPr>
              <a:t>integer.</a:t>
            </a:r>
          </a:p>
          <a:p>
            <a:r>
              <a:rPr lang="en-US" dirty="0">
                <a:latin typeface="Consolas" panose="020B0609020204030204" pitchFamily="49" charset="0"/>
              </a:rPr>
              <a:t>The second slide is assigning a new address to the pointer. You won’t do this all that often in code. This one is tricky since C++ is pass-by-value by default, so it will only change the address within the scope of the function ONLY. We won’t have examples of this in class or exams, but this is just to show you in case you come across it coding on your own.</a:t>
            </a:r>
          </a:p>
        </p:txBody>
      </p:sp>
      <p:sp>
        <p:nvSpPr>
          <p:cNvPr id="4" name="Date Placeholder 3">
            <a:extLst>
              <a:ext uri="{FF2B5EF4-FFF2-40B4-BE49-F238E27FC236}">
                <a16:creationId xmlns:a16="http://schemas.microsoft.com/office/drawing/2014/main" id="{0684E205-45D8-4F03-92AB-010F432A8E8A}"/>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93A6E595-FEA6-4216-A5F7-B7FA1E3C94E3}"/>
              </a:ext>
            </a:extLst>
          </p:cNvPr>
          <p:cNvSpPr>
            <a:spLocks noGrp="1"/>
          </p:cNvSpPr>
          <p:nvPr>
            <p:ph type="ftr" sz="quarter" idx="11"/>
          </p:nvPr>
        </p:nvSpPr>
        <p:spPr/>
        <p:txBody>
          <a:bodyPr/>
          <a:lstStyle/>
          <a:p>
            <a:r>
              <a:rPr lang="en-US"/>
              <a:t>COSC 130</a:t>
            </a:r>
            <a:endParaRPr lang="en-US" dirty="0"/>
          </a:p>
        </p:txBody>
      </p:sp>
      <p:sp>
        <p:nvSpPr>
          <p:cNvPr id="6" name="Slide Number Placeholder 5">
            <a:extLst>
              <a:ext uri="{FF2B5EF4-FFF2-40B4-BE49-F238E27FC236}">
                <a16:creationId xmlns:a16="http://schemas.microsoft.com/office/drawing/2014/main" id="{D0EAA169-23A8-4264-BC36-AD922BFDDA0A}"/>
              </a:ext>
            </a:extLst>
          </p:cNvPr>
          <p:cNvSpPr>
            <a:spLocks noGrp="1"/>
          </p:cNvSpPr>
          <p:nvPr>
            <p:ph type="sldNum" sz="quarter" idx="12"/>
          </p:nvPr>
        </p:nvSpPr>
        <p:spPr/>
        <p:txBody>
          <a:bodyPr/>
          <a:lstStyle/>
          <a:p>
            <a:fld id="{051C7006-7120-F341-A188-F97DDD913081}" type="slidenum">
              <a:rPr lang="en-US" smtClean="0"/>
              <a:pPr/>
              <a:t>26</a:t>
            </a:fld>
            <a:endParaRPr lang="en-US" dirty="0"/>
          </a:p>
        </p:txBody>
      </p:sp>
      <p:sp>
        <p:nvSpPr>
          <p:cNvPr id="7" name="Title 6">
            <a:extLst>
              <a:ext uri="{FF2B5EF4-FFF2-40B4-BE49-F238E27FC236}">
                <a16:creationId xmlns:a16="http://schemas.microsoft.com/office/drawing/2014/main" id="{7465D8AB-3F0A-4B6D-9107-C108BB38A342}"/>
              </a:ext>
            </a:extLst>
          </p:cNvPr>
          <p:cNvSpPr>
            <a:spLocks noGrp="1"/>
          </p:cNvSpPr>
          <p:nvPr>
            <p:ph type="title"/>
          </p:nvPr>
        </p:nvSpPr>
        <p:spPr/>
        <p:txBody>
          <a:bodyPr/>
          <a:lstStyle/>
          <a:p>
            <a:r>
              <a:rPr lang="en-US" dirty="0"/>
              <a:t>Pointers as Parameters</a:t>
            </a:r>
            <a:endParaRPr lang="en-US" dirty="0">
              <a:latin typeface="Consolas" panose="020B0609020204030204" pitchFamily="49" charset="0"/>
            </a:endParaRPr>
          </a:p>
        </p:txBody>
      </p:sp>
    </p:spTree>
    <p:extLst>
      <p:ext uri="{BB962C8B-B14F-4D97-AF65-F5344CB8AC3E}">
        <p14:creationId xmlns:p14="http://schemas.microsoft.com/office/powerpoint/2010/main" val="273365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F49EB68-BAF6-4933-A194-C3AD6229CEC0}"/>
              </a:ext>
            </a:extLst>
          </p:cNvPr>
          <p:cNvSpPr>
            <a:spLocks noGrp="1"/>
          </p:cNvSpPr>
          <p:nvPr>
            <p:ph idx="1"/>
          </p:nvPr>
        </p:nvSpPr>
        <p:spPr>
          <a:xfrm>
            <a:off x="457200" y="1600200"/>
            <a:ext cx="3573262" cy="4525963"/>
          </a:xfrm>
        </p:spPr>
        <p:txBody>
          <a:bodyPr>
            <a:normAutofit fontScale="85000" lnSpcReduction="20000"/>
          </a:bodyPr>
          <a:lstStyle/>
          <a:p>
            <a:pPr marL="0" indent="0">
              <a:buNone/>
            </a:pPr>
            <a:r>
              <a:rPr lang="en-US" dirty="0">
                <a:latin typeface="Consolas" panose="020B0609020204030204" pitchFamily="49" charset="0"/>
              </a:rPr>
              <a:t>void </a:t>
            </a:r>
            <a:r>
              <a:rPr lang="en-US" dirty="0" err="1">
                <a:solidFill>
                  <a:srgbClr val="FF0000"/>
                </a:solidFill>
                <a:latin typeface="Consolas" panose="020B0609020204030204" pitchFamily="49" charset="0"/>
              </a:rPr>
              <a:t>func</a:t>
            </a:r>
            <a:r>
              <a:rPr lang="en-US" dirty="0">
                <a:latin typeface="Consolas" panose="020B0609020204030204" pitchFamily="49" charset="0"/>
              </a:rPr>
              <a:t>(</a:t>
            </a:r>
            <a:r>
              <a:rPr lang="en-US" dirty="0" err="1">
                <a:solidFill>
                  <a:srgbClr val="00B050"/>
                </a:solidFill>
                <a:latin typeface="Consolas" panose="020B0609020204030204" pitchFamily="49" charset="0"/>
              </a:rPr>
              <a:t>int</a:t>
            </a:r>
            <a:r>
              <a:rPr lang="en-US" dirty="0">
                <a:solidFill>
                  <a:srgbClr val="00B050"/>
                </a:solidFill>
                <a:latin typeface="Consolas" panose="020B0609020204030204" pitchFamily="49" charset="0"/>
              </a:rPr>
              <a:t> *</a:t>
            </a:r>
            <a:r>
              <a:rPr lang="en-US" dirty="0" err="1">
                <a:solidFill>
                  <a:srgbClr val="00B050"/>
                </a:solidFill>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22;</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j = 55;</a:t>
            </a:r>
          </a:p>
          <a:p>
            <a:pPr marL="0" indent="0">
              <a:buNone/>
            </a:pPr>
            <a:r>
              <a:rPr lang="en-US" dirty="0">
                <a:latin typeface="Consolas" panose="020B0609020204030204" pitchFamily="49" charset="0"/>
              </a:rPr>
              <a:t>	</a:t>
            </a:r>
            <a:r>
              <a:rPr lang="en-US" dirty="0" err="1">
                <a:solidFill>
                  <a:srgbClr val="FF0000"/>
                </a:solidFill>
                <a:latin typeface="Consolas" panose="020B0609020204030204" pitchFamily="49" charset="0"/>
              </a:rPr>
              <a:t>func</a:t>
            </a:r>
            <a:r>
              <a:rPr lang="en-US" dirty="0">
                <a:latin typeface="Consolas" panose="020B0609020204030204" pitchFamily="49" charset="0"/>
              </a:rPr>
              <a:t>(</a:t>
            </a:r>
            <a:r>
              <a:rPr lang="en-US" dirty="0">
                <a:solidFill>
                  <a:srgbClr val="00B050"/>
                </a:solidFill>
                <a:latin typeface="Consolas" panose="020B0609020204030204" pitchFamily="49" charset="0"/>
              </a:rPr>
              <a:t>&amp;j</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j;</a:t>
            </a:r>
          </a:p>
          <a:p>
            <a:pPr marL="0" indent="0">
              <a:buNone/>
            </a:pPr>
            <a:r>
              <a:rPr lang="en-US" dirty="0">
                <a:latin typeface="Consolas" panose="020B0609020204030204" pitchFamily="49" charset="0"/>
              </a:rPr>
              <a:t>}</a:t>
            </a:r>
          </a:p>
        </p:txBody>
      </p:sp>
      <p:sp>
        <p:nvSpPr>
          <p:cNvPr id="4" name="Date Placeholder 3">
            <a:extLst>
              <a:ext uri="{FF2B5EF4-FFF2-40B4-BE49-F238E27FC236}">
                <a16:creationId xmlns:a16="http://schemas.microsoft.com/office/drawing/2014/main" id="{06435C9D-0F2E-413D-89CA-34C249ED4220}"/>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FC911583-FDE9-4981-AA69-507657AA23E8}"/>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7EDE2492-D917-449A-B16B-D289B250F592}"/>
              </a:ext>
            </a:extLst>
          </p:cNvPr>
          <p:cNvSpPr>
            <a:spLocks noGrp="1"/>
          </p:cNvSpPr>
          <p:nvPr>
            <p:ph type="sldNum" sz="quarter" idx="12"/>
          </p:nvPr>
        </p:nvSpPr>
        <p:spPr/>
        <p:txBody>
          <a:bodyPr/>
          <a:lstStyle/>
          <a:p>
            <a:fld id="{051C7006-7120-F341-A188-F97DDD913081}" type="slidenum">
              <a:rPr lang="en-US" smtClean="0"/>
              <a:pPr/>
              <a:t>27</a:t>
            </a:fld>
            <a:endParaRPr lang="en-US" dirty="0"/>
          </a:p>
        </p:txBody>
      </p:sp>
      <p:sp>
        <p:nvSpPr>
          <p:cNvPr id="7" name="Title 6">
            <a:extLst>
              <a:ext uri="{FF2B5EF4-FFF2-40B4-BE49-F238E27FC236}">
                <a16:creationId xmlns:a16="http://schemas.microsoft.com/office/drawing/2014/main" id="{34289A11-62F2-443F-9B83-9CDBDAE3802D}"/>
              </a:ext>
            </a:extLst>
          </p:cNvPr>
          <p:cNvSpPr>
            <a:spLocks noGrp="1"/>
          </p:cNvSpPr>
          <p:nvPr>
            <p:ph type="title"/>
          </p:nvPr>
        </p:nvSpPr>
        <p:spPr/>
        <p:txBody>
          <a:bodyPr/>
          <a:lstStyle/>
          <a:p>
            <a:r>
              <a:rPr lang="en-US" dirty="0"/>
              <a:t>Pointer Parameters</a:t>
            </a:r>
          </a:p>
        </p:txBody>
      </p:sp>
      <p:sp>
        <p:nvSpPr>
          <p:cNvPr id="9" name="Rectangle 8">
            <a:extLst>
              <a:ext uri="{FF2B5EF4-FFF2-40B4-BE49-F238E27FC236}">
                <a16:creationId xmlns:a16="http://schemas.microsoft.com/office/drawing/2014/main" id="{3F18A25B-5AD2-4566-92F3-F1E14A3C744C}"/>
              </a:ext>
            </a:extLst>
          </p:cNvPr>
          <p:cNvSpPr/>
          <p:nvPr/>
        </p:nvSpPr>
        <p:spPr>
          <a:xfrm>
            <a:off x="6125592" y="1857014"/>
            <a:ext cx="2884067"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55</a:t>
            </a:r>
          </a:p>
        </p:txBody>
      </p:sp>
      <p:sp>
        <p:nvSpPr>
          <p:cNvPr id="10" name="Rectangle 9">
            <a:extLst>
              <a:ext uri="{FF2B5EF4-FFF2-40B4-BE49-F238E27FC236}">
                <a16:creationId xmlns:a16="http://schemas.microsoft.com/office/drawing/2014/main" id="{F5F1CBF4-5E03-4CC9-A2D0-A69AFE03A033}"/>
              </a:ext>
            </a:extLst>
          </p:cNvPr>
          <p:cNvSpPr/>
          <p:nvPr/>
        </p:nvSpPr>
        <p:spPr>
          <a:xfrm>
            <a:off x="6125591" y="2518818"/>
            <a:ext cx="2884067"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a:t>
            </a:r>
          </a:p>
        </p:txBody>
      </p:sp>
      <p:sp>
        <p:nvSpPr>
          <p:cNvPr id="11" name="Rectangle 10">
            <a:extLst>
              <a:ext uri="{FF2B5EF4-FFF2-40B4-BE49-F238E27FC236}">
                <a16:creationId xmlns:a16="http://schemas.microsoft.com/office/drawing/2014/main" id="{E3B57E36-C4B5-4786-9B53-4C3B4185BFDD}"/>
              </a:ext>
            </a:extLst>
          </p:cNvPr>
          <p:cNvSpPr/>
          <p:nvPr/>
        </p:nvSpPr>
        <p:spPr>
          <a:xfrm>
            <a:off x="6125592" y="3180622"/>
            <a:ext cx="2884067"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a:t>
            </a:r>
          </a:p>
        </p:txBody>
      </p:sp>
      <p:sp>
        <p:nvSpPr>
          <p:cNvPr id="12" name="Rectangle 11">
            <a:extLst>
              <a:ext uri="{FF2B5EF4-FFF2-40B4-BE49-F238E27FC236}">
                <a16:creationId xmlns:a16="http://schemas.microsoft.com/office/drawing/2014/main" id="{3AB315D5-2AD5-4757-97F8-F546F06274B7}"/>
              </a:ext>
            </a:extLst>
          </p:cNvPr>
          <p:cNvSpPr/>
          <p:nvPr/>
        </p:nvSpPr>
        <p:spPr>
          <a:xfrm>
            <a:off x="6125592" y="3842426"/>
            <a:ext cx="2884067"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a:t>
            </a:r>
          </a:p>
        </p:txBody>
      </p:sp>
      <p:sp>
        <p:nvSpPr>
          <p:cNvPr id="13" name="Rectangle 12">
            <a:extLst>
              <a:ext uri="{FF2B5EF4-FFF2-40B4-BE49-F238E27FC236}">
                <a16:creationId xmlns:a16="http://schemas.microsoft.com/office/drawing/2014/main" id="{E2B4CB6D-A56B-41D0-BE98-20BD8D1A5178}"/>
              </a:ext>
            </a:extLst>
          </p:cNvPr>
          <p:cNvSpPr/>
          <p:nvPr/>
        </p:nvSpPr>
        <p:spPr>
          <a:xfrm>
            <a:off x="6125592" y="4504230"/>
            <a:ext cx="2884067"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a:t>
            </a:r>
          </a:p>
        </p:txBody>
      </p:sp>
      <p:sp>
        <p:nvSpPr>
          <p:cNvPr id="14" name="TextBox 13">
            <a:extLst>
              <a:ext uri="{FF2B5EF4-FFF2-40B4-BE49-F238E27FC236}">
                <a16:creationId xmlns:a16="http://schemas.microsoft.com/office/drawing/2014/main" id="{D1424CB0-979F-4C41-A18A-D4C62721CB7C}"/>
              </a:ext>
            </a:extLst>
          </p:cNvPr>
          <p:cNvSpPr txBox="1"/>
          <p:nvPr/>
        </p:nvSpPr>
        <p:spPr>
          <a:xfrm>
            <a:off x="5681709" y="1879159"/>
            <a:ext cx="565459" cy="523220"/>
          </a:xfrm>
          <a:prstGeom prst="rect">
            <a:avLst/>
          </a:prstGeom>
          <a:noFill/>
        </p:spPr>
        <p:txBody>
          <a:bodyPr wrap="square" rtlCol="0">
            <a:spAutoFit/>
          </a:bodyPr>
          <a:lstStyle/>
          <a:p>
            <a:r>
              <a:rPr lang="en-US" sz="2800" dirty="0">
                <a:latin typeface="Consolas" panose="020B0609020204030204" pitchFamily="49" charset="0"/>
              </a:rPr>
              <a:t>j</a:t>
            </a:r>
          </a:p>
        </p:txBody>
      </p:sp>
      <p:sp>
        <p:nvSpPr>
          <p:cNvPr id="15" name="Right Brace 14">
            <a:extLst>
              <a:ext uri="{FF2B5EF4-FFF2-40B4-BE49-F238E27FC236}">
                <a16:creationId xmlns:a16="http://schemas.microsoft.com/office/drawing/2014/main" id="{4185CAD8-F8DC-4D1A-A27C-FEE8FB1CD86B}"/>
              </a:ext>
            </a:extLst>
          </p:cNvPr>
          <p:cNvSpPr/>
          <p:nvPr/>
        </p:nvSpPr>
        <p:spPr>
          <a:xfrm rot="5400000">
            <a:off x="7443442" y="3877672"/>
            <a:ext cx="248363" cy="2884067"/>
          </a:xfrm>
          <a:prstGeom prst="righ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A1BFA20E-4E0C-4211-AFE3-AA3F91CE54FF}"/>
              </a:ext>
            </a:extLst>
          </p:cNvPr>
          <p:cNvSpPr txBox="1"/>
          <p:nvPr/>
        </p:nvSpPr>
        <p:spPr>
          <a:xfrm>
            <a:off x="6995687" y="5384246"/>
            <a:ext cx="1143872" cy="369332"/>
          </a:xfrm>
          <a:prstGeom prst="rect">
            <a:avLst/>
          </a:prstGeom>
          <a:noFill/>
        </p:spPr>
        <p:txBody>
          <a:bodyPr wrap="square" rtlCol="0">
            <a:spAutoFit/>
          </a:bodyPr>
          <a:lstStyle/>
          <a:p>
            <a:r>
              <a:rPr lang="en-US" dirty="0">
                <a:latin typeface="Consolas" panose="020B0609020204030204" pitchFamily="49" charset="0"/>
              </a:rPr>
              <a:t>4 bytes</a:t>
            </a:r>
          </a:p>
        </p:txBody>
      </p:sp>
      <p:sp>
        <p:nvSpPr>
          <p:cNvPr id="18" name="Rectangle 17">
            <a:extLst>
              <a:ext uri="{FF2B5EF4-FFF2-40B4-BE49-F238E27FC236}">
                <a16:creationId xmlns:a16="http://schemas.microsoft.com/office/drawing/2014/main" id="{38224015-ACE0-4882-888E-47770E9CB0D0}"/>
              </a:ext>
            </a:extLst>
          </p:cNvPr>
          <p:cNvSpPr/>
          <p:nvPr/>
        </p:nvSpPr>
        <p:spPr>
          <a:xfrm>
            <a:off x="6125592" y="1857014"/>
            <a:ext cx="2884067" cy="66180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22</a:t>
            </a:r>
          </a:p>
        </p:txBody>
      </p:sp>
      <p:sp>
        <p:nvSpPr>
          <p:cNvPr id="19" name="Rectangle 18">
            <a:extLst>
              <a:ext uri="{FF2B5EF4-FFF2-40B4-BE49-F238E27FC236}">
                <a16:creationId xmlns:a16="http://schemas.microsoft.com/office/drawing/2014/main" id="{FFEE1307-1A3E-4EAD-92DA-BC823F88AA5E}"/>
              </a:ext>
            </a:extLst>
          </p:cNvPr>
          <p:cNvSpPr/>
          <p:nvPr/>
        </p:nvSpPr>
        <p:spPr>
          <a:xfrm>
            <a:off x="967666" y="2308194"/>
            <a:ext cx="1615736" cy="541526"/>
          </a:xfrm>
          <a:prstGeom prst="rect">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50BE4D95-752E-4459-9367-762266ACD9F4}"/>
              </a:ext>
            </a:extLst>
          </p:cNvPr>
          <p:cNvCxnSpPr>
            <a:stCxn id="19" idx="3"/>
            <a:endCxn id="18" idx="1"/>
          </p:cNvCxnSpPr>
          <p:nvPr/>
        </p:nvCxnSpPr>
        <p:spPr>
          <a:xfrm flipV="1">
            <a:off x="2583402" y="2187916"/>
            <a:ext cx="3542190" cy="39104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EBE00431-5871-395D-D810-107C0DA298A6}"/>
              </a:ext>
            </a:extLst>
          </p:cNvPr>
          <p:cNvSpPr/>
          <p:nvPr/>
        </p:nvSpPr>
        <p:spPr>
          <a:xfrm>
            <a:off x="1431007" y="5901605"/>
            <a:ext cx="6136616" cy="369332"/>
          </a:xfrm>
          <a:prstGeom prst="rect">
            <a:avLst/>
          </a:prstGeom>
        </p:spPr>
        <p:txBody>
          <a:bodyPr wrap="none">
            <a:spAutoFit/>
          </a:bodyPr>
          <a:lstStyle/>
          <a:p>
            <a:r>
              <a:rPr lang="en-US" dirty="0">
                <a:latin typeface="Consolas" panose="020B0609020204030204" pitchFamily="49" charset="0"/>
              </a:rPr>
              <a:t>See the slide’s notes for detailed explanation</a:t>
            </a:r>
          </a:p>
        </p:txBody>
      </p:sp>
    </p:spTree>
    <p:extLst>
      <p:ext uri="{BB962C8B-B14F-4D97-AF65-F5344CB8AC3E}">
        <p14:creationId xmlns:p14="http://schemas.microsoft.com/office/powerpoint/2010/main" val="11963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4686682-CAEC-4B99-8462-7D86746C0652}"/>
              </a:ext>
            </a:extLst>
          </p:cNvPr>
          <p:cNvSpPr>
            <a:spLocks noGrp="1"/>
          </p:cNvSpPr>
          <p:nvPr>
            <p:ph idx="1"/>
          </p:nvPr>
        </p:nvSpPr>
        <p:spPr>
          <a:xfrm>
            <a:off x="457200" y="1600200"/>
            <a:ext cx="3972757" cy="4525963"/>
          </a:xfrm>
        </p:spPr>
        <p:txBody>
          <a:bodyPr>
            <a:normAutofit fontScale="62500" lnSpcReduction="20000"/>
          </a:bodyPr>
          <a:lstStyle/>
          <a:p>
            <a:r>
              <a:rPr lang="en-US" dirty="0"/>
              <a:t>The actual pointer is pass-by-value</a:t>
            </a:r>
          </a:p>
          <a:p>
            <a:pPr marL="0" indent="0">
              <a:buNone/>
            </a:pPr>
            <a:endParaRPr lang="en-US" dirty="0"/>
          </a:p>
          <a:p>
            <a:pPr marL="0" indent="0">
              <a:buNone/>
            </a:pPr>
            <a:r>
              <a:rPr lang="en-US" dirty="0">
                <a:latin typeface="Consolas" panose="020B0609020204030204" pitchFamily="49" charset="0"/>
              </a:rPr>
              <a:t>void </a:t>
            </a:r>
            <a:r>
              <a:rPr lang="en-US" dirty="0" err="1">
                <a:latin typeface="Consolas" panose="020B0609020204030204" pitchFamily="49" charset="0"/>
              </a:rPr>
              <a:t>func</a:t>
            </a:r>
            <a:r>
              <a:rPr lang="en-US" dirty="0">
                <a:latin typeface="Consolas" panose="020B0609020204030204" pitchFamily="49" charset="0"/>
              </a:rPr>
              <a:t>(int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(int *)0x</a:t>
            </a:r>
            <a:r>
              <a:rPr lang="en-US" dirty="0">
                <a:solidFill>
                  <a:srgbClr val="00B050"/>
                </a:solidFill>
                <a:latin typeface="Consolas" panose="020B0609020204030204" pitchFamily="49" charset="0"/>
              </a:rPr>
              <a:t>100</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main() {</a:t>
            </a:r>
          </a:p>
          <a:p>
            <a:pPr marL="0" indent="0">
              <a:buNone/>
            </a:pPr>
            <a:r>
              <a:rPr lang="en-US" dirty="0">
                <a:latin typeface="Consolas" panose="020B0609020204030204" pitchFamily="49" charset="0"/>
              </a:rPr>
              <a:t>	int *j = (int *)0x</a:t>
            </a:r>
            <a:r>
              <a:rPr lang="en-US" dirty="0">
                <a:solidFill>
                  <a:srgbClr val="FF0000"/>
                </a:solidFill>
                <a:latin typeface="Consolas" panose="020B0609020204030204" pitchFamily="49" charset="0"/>
              </a:rPr>
              <a:t>200</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func</a:t>
            </a:r>
            <a:r>
              <a:rPr lang="en-US" dirty="0">
                <a:latin typeface="Consolas" panose="020B0609020204030204" pitchFamily="49" charset="0"/>
              </a:rPr>
              <a:t>(j);</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j;</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Arial" panose="020B0604020202020204" pitchFamily="34" charset="0"/>
                <a:cs typeface="Arial" panose="020B0604020202020204" pitchFamily="34" charset="0"/>
              </a:rPr>
              <a:t>What is printed?</a:t>
            </a:r>
          </a:p>
        </p:txBody>
      </p:sp>
      <p:sp>
        <p:nvSpPr>
          <p:cNvPr id="4" name="Date Placeholder 3">
            <a:extLst>
              <a:ext uri="{FF2B5EF4-FFF2-40B4-BE49-F238E27FC236}">
                <a16:creationId xmlns:a16="http://schemas.microsoft.com/office/drawing/2014/main" id="{390E8125-EE05-4DC5-92F3-A6A09635CBFE}"/>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C83A1AB8-2F81-4321-B630-3C30EB0F8AF4}"/>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63DDE094-262F-431C-B440-80102F817C6F}"/>
              </a:ext>
            </a:extLst>
          </p:cNvPr>
          <p:cNvSpPr>
            <a:spLocks noGrp="1"/>
          </p:cNvSpPr>
          <p:nvPr>
            <p:ph type="sldNum" sz="quarter" idx="12"/>
          </p:nvPr>
        </p:nvSpPr>
        <p:spPr/>
        <p:txBody>
          <a:bodyPr/>
          <a:lstStyle/>
          <a:p>
            <a:fld id="{051C7006-7120-F341-A188-F97DDD913081}" type="slidenum">
              <a:rPr lang="en-US" smtClean="0"/>
              <a:pPr/>
              <a:t>28</a:t>
            </a:fld>
            <a:endParaRPr lang="en-US" dirty="0"/>
          </a:p>
        </p:txBody>
      </p:sp>
      <p:sp>
        <p:nvSpPr>
          <p:cNvPr id="7" name="Title 6">
            <a:extLst>
              <a:ext uri="{FF2B5EF4-FFF2-40B4-BE49-F238E27FC236}">
                <a16:creationId xmlns:a16="http://schemas.microsoft.com/office/drawing/2014/main" id="{770D18F1-6B01-40AF-B0D8-79F1D23E2539}"/>
              </a:ext>
            </a:extLst>
          </p:cNvPr>
          <p:cNvSpPr>
            <a:spLocks noGrp="1"/>
          </p:cNvSpPr>
          <p:nvPr>
            <p:ph type="title"/>
          </p:nvPr>
        </p:nvSpPr>
        <p:spPr/>
        <p:txBody>
          <a:bodyPr/>
          <a:lstStyle/>
          <a:p>
            <a:r>
              <a:rPr lang="en-US" dirty="0"/>
              <a:t>Pointer Parameters</a:t>
            </a:r>
          </a:p>
        </p:txBody>
      </p:sp>
      <p:sp>
        <p:nvSpPr>
          <p:cNvPr id="9" name="Rectangle 8">
            <a:extLst>
              <a:ext uri="{FF2B5EF4-FFF2-40B4-BE49-F238E27FC236}">
                <a16:creationId xmlns:a16="http://schemas.microsoft.com/office/drawing/2014/main" id="{0EDD1845-17E7-4780-8B2E-B57C8E1214C9}"/>
              </a:ext>
            </a:extLst>
          </p:cNvPr>
          <p:cNvSpPr/>
          <p:nvPr/>
        </p:nvSpPr>
        <p:spPr>
          <a:xfrm>
            <a:off x="5548545" y="2122621"/>
            <a:ext cx="2885241"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0x200</a:t>
            </a:r>
          </a:p>
        </p:txBody>
      </p:sp>
      <p:sp>
        <p:nvSpPr>
          <p:cNvPr id="10" name="Rectangle 9">
            <a:extLst>
              <a:ext uri="{FF2B5EF4-FFF2-40B4-BE49-F238E27FC236}">
                <a16:creationId xmlns:a16="http://schemas.microsoft.com/office/drawing/2014/main" id="{9169A387-5C44-43DF-8698-DA134D8B3CB4}"/>
              </a:ext>
            </a:extLst>
          </p:cNvPr>
          <p:cNvSpPr/>
          <p:nvPr/>
        </p:nvSpPr>
        <p:spPr>
          <a:xfrm>
            <a:off x="5548544" y="2784425"/>
            <a:ext cx="2885241"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0x100</a:t>
            </a:r>
          </a:p>
        </p:txBody>
      </p:sp>
      <p:sp>
        <p:nvSpPr>
          <p:cNvPr id="11" name="Rectangle 10">
            <a:extLst>
              <a:ext uri="{FF2B5EF4-FFF2-40B4-BE49-F238E27FC236}">
                <a16:creationId xmlns:a16="http://schemas.microsoft.com/office/drawing/2014/main" id="{AFCA25B1-3CFC-4F44-9A9C-5F7E681EBCBF}"/>
              </a:ext>
            </a:extLst>
          </p:cNvPr>
          <p:cNvSpPr/>
          <p:nvPr/>
        </p:nvSpPr>
        <p:spPr>
          <a:xfrm>
            <a:off x="5548545" y="3446229"/>
            <a:ext cx="2885241"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a:t>
            </a:r>
          </a:p>
        </p:txBody>
      </p:sp>
      <p:sp>
        <p:nvSpPr>
          <p:cNvPr id="12" name="Rectangle 11">
            <a:extLst>
              <a:ext uri="{FF2B5EF4-FFF2-40B4-BE49-F238E27FC236}">
                <a16:creationId xmlns:a16="http://schemas.microsoft.com/office/drawing/2014/main" id="{B9B624FF-1A0B-4B5B-9CE0-11934CC9E804}"/>
              </a:ext>
            </a:extLst>
          </p:cNvPr>
          <p:cNvSpPr/>
          <p:nvPr/>
        </p:nvSpPr>
        <p:spPr>
          <a:xfrm>
            <a:off x="5548545" y="4108033"/>
            <a:ext cx="2885241"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a:t>
            </a:r>
          </a:p>
        </p:txBody>
      </p:sp>
      <p:sp>
        <p:nvSpPr>
          <p:cNvPr id="13" name="Rectangle 12">
            <a:extLst>
              <a:ext uri="{FF2B5EF4-FFF2-40B4-BE49-F238E27FC236}">
                <a16:creationId xmlns:a16="http://schemas.microsoft.com/office/drawing/2014/main" id="{775551AF-C05C-4ABD-987A-381BDB8C65C0}"/>
              </a:ext>
            </a:extLst>
          </p:cNvPr>
          <p:cNvSpPr/>
          <p:nvPr/>
        </p:nvSpPr>
        <p:spPr>
          <a:xfrm>
            <a:off x="5548545" y="4769837"/>
            <a:ext cx="2885241" cy="661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latin typeface="Consolas" panose="020B0609020204030204" pitchFamily="49" charset="0"/>
              </a:rPr>
              <a:t>???</a:t>
            </a:r>
          </a:p>
        </p:txBody>
      </p:sp>
      <p:sp>
        <p:nvSpPr>
          <p:cNvPr id="14" name="TextBox 13">
            <a:extLst>
              <a:ext uri="{FF2B5EF4-FFF2-40B4-BE49-F238E27FC236}">
                <a16:creationId xmlns:a16="http://schemas.microsoft.com/office/drawing/2014/main" id="{BFFD1FBE-7D21-49BC-BEE5-31B035A84592}"/>
              </a:ext>
            </a:extLst>
          </p:cNvPr>
          <p:cNvSpPr txBox="1"/>
          <p:nvPr/>
        </p:nvSpPr>
        <p:spPr>
          <a:xfrm>
            <a:off x="4172505" y="2191913"/>
            <a:ext cx="1435141" cy="523220"/>
          </a:xfrm>
          <a:prstGeom prst="rect">
            <a:avLst/>
          </a:prstGeom>
          <a:noFill/>
        </p:spPr>
        <p:txBody>
          <a:bodyPr wrap="square" rtlCol="0">
            <a:spAutoFit/>
          </a:bodyPr>
          <a:lstStyle/>
          <a:p>
            <a:r>
              <a:rPr lang="en-US" sz="2800" dirty="0" err="1">
                <a:latin typeface="Consolas" panose="020B0609020204030204" pitchFamily="49" charset="0"/>
              </a:rPr>
              <a:t>int</a:t>
            </a:r>
            <a:r>
              <a:rPr lang="en-US" sz="2800" dirty="0">
                <a:latin typeface="Consolas" panose="020B0609020204030204" pitchFamily="49" charset="0"/>
              </a:rPr>
              <a:t> *j</a:t>
            </a:r>
          </a:p>
        </p:txBody>
      </p:sp>
      <p:sp>
        <p:nvSpPr>
          <p:cNvPr id="15" name="Right Brace 14">
            <a:extLst>
              <a:ext uri="{FF2B5EF4-FFF2-40B4-BE49-F238E27FC236}">
                <a16:creationId xmlns:a16="http://schemas.microsoft.com/office/drawing/2014/main" id="{DEA8524A-D4AC-41DA-98C0-0E807C78AFB7}"/>
              </a:ext>
            </a:extLst>
          </p:cNvPr>
          <p:cNvSpPr/>
          <p:nvPr/>
        </p:nvSpPr>
        <p:spPr>
          <a:xfrm rot="5400000">
            <a:off x="6866982" y="4142693"/>
            <a:ext cx="248363" cy="2885241"/>
          </a:xfrm>
          <a:prstGeom prst="righ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45CC79A7-F784-4F08-879E-79B7468E12CA}"/>
              </a:ext>
            </a:extLst>
          </p:cNvPr>
          <p:cNvSpPr txBox="1"/>
          <p:nvPr/>
        </p:nvSpPr>
        <p:spPr>
          <a:xfrm>
            <a:off x="6596192" y="5651960"/>
            <a:ext cx="1143872" cy="369332"/>
          </a:xfrm>
          <a:prstGeom prst="rect">
            <a:avLst/>
          </a:prstGeom>
          <a:noFill/>
        </p:spPr>
        <p:txBody>
          <a:bodyPr wrap="square" rtlCol="0">
            <a:spAutoFit/>
          </a:bodyPr>
          <a:lstStyle/>
          <a:p>
            <a:r>
              <a:rPr lang="en-US" dirty="0">
                <a:latin typeface="Consolas" panose="020B0609020204030204" pitchFamily="49" charset="0"/>
              </a:rPr>
              <a:t>8 bytes</a:t>
            </a:r>
          </a:p>
        </p:txBody>
      </p:sp>
      <p:sp>
        <p:nvSpPr>
          <p:cNvPr id="17" name="TextBox 16">
            <a:extLst>
              <a:ext uri="{FF2B5EF4-FFF2-40B4-BE49-F238E27FC236}">
                <a16:creationId xmlns:a16="http://schemas.microsoft.com/office/drawing/2014/main" id="{9B5FBA21-05AC-4FF6-A18E-E59B42C495D7}"/>
              </a:ext>
            </a:extLst>
          </p:cNvPr>
          <p:cNvSpPr txBox="1"/>
          <p:nvPr/>
        </p:nvSpPr>
        <p:spPr>
          <a:xfrm>
            <a:off x="4172505" y="2857335"/>
            <a:ext cx="1435141" cy="523220"/>
          </a:xfrm>
          <a:prstGeom prst="rect">
            <a:avLst/>
          </a:prstGeom>
          <a:noFill/>
        </p:spPr>
        <p:txBody>
          <a:bodyPr wrap="square" rtlCol="0">
            <a:spAutoFit/>
          </a:bodyPr>
          <a:lstStyle/>
          <a:p>
            <a:r>
              <a:rPr lang="en-US" sz="2800" dirty="0" err="1">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i</a:t>
            </a:r>
            <a:endParaRPr lang="en-US" sz="2800" dirty="0">
              <a:latin typeface="Consolas" panose="020B0609020204030204" pitchFamily="49" charset="0"/>
            </a:endParaRPr>
          </a:p>
        </p:txBody>
      </p:sp>
      <p:sp>
        <p:nvSpPr>
          <p:cNvPr id="18" name="TextBox 17">
            <a:extLst>
              <a:ext uri="{FF2B5EF4-FFF2-40B4-BE49-F238E27FC236}">
                <a16:creationId xmlns:a16="http://schemas.microsoft.com/office/drawing/2014/main" id="{3DFCDCC2-AF38-4960-B883-3B7F0AD8F5F2}"/>
              </a:ext>
            </a:extLst>
          </p:cNvPr>
          <p:cNvSpPr txBox="1"/>
          <p:nvPr/>
        </p:nvSpPr>
        <p:spPr>
          <a:xfrm>
            <a:off x="8433784" y="2226559"/>
            <a:ext cx="710216" cy="369332"/>
          </a:xfrm>
          <a:prstGeom prst="rect">
            <a:avLst/>
          </a:prstGeom>
          <a:noFill/>
        </p:spPr>
        <p:txBody>
          <a:bodyPr wrap="square" rtlCol="0">
            <a:spAutoFit/>
          </a:bodyPr>
          <a:lstStyle/>
          <a:p>
            <a:r>
              <a:rPr lang="en-US" dirty="0">
                <a:latin typeface="Consolas" panose="020B0609020204030204" pitchFamily="49" charset="0"/>
              </a:rPr>
              <a:t>0x10</a:t>
            </a:r>
          </a:p>
        </p:txBody>
      </p:sp>
      <p:sp>
        <p:nvSpPr>
          <p:cNvPr id="19" name="TextBox 18">
            <a:extLst>
              <a:ext uri="{FF2B5EF4-FFF2-40B4-BE49-F238E27FC236}">
                <a16:creationId xmlns:a16="http://schemas.microsoft.com/office/drawing/2014/main" id="{5C94BAA5-73B8-4003-951A-E3E4B668EA5F}"/>
              </a:ext>
            </a:extLst>
          </p:cNvPr>
          <p:cNvSpPr txBox="1"/>
          <p:nvPr/>
        </p:nvSpPr>
        <p:spPr>
          <a:xfrm>
            <a:off x="8433786" y="2899842"/>
            <a:ext cx="710216" cy="369332"/>
          </a:xfrm>
          <a:prstGeom prst="rect">
            <a:avLst/>
          </a:prstGeom>
          <a:noFill/>
        </p:spPr>
        <p:txBody>
          <a:bodyPr wrap="square" rtlCol="0">
            <a:spAutoFit/>
          </a:bodyPr>
          <a:lstStyle/>
          <a:p>
            <a:r>
              <a:rPr lang="en-US" dirty="0">
                <a:latin typeface="Consolas" panose="020B0609020204030204" pitchFamily="49" charset="0"/>
              </a:rPr>
              <a:t>0x18</a:t>
            </a:r>
          </a:p>
        </p:txBody>
      </p:sp>
      <p:sp>
        <p:nvSpPr>
          <p:cNvPr id="20" name="TextBox 19">
            <a:extLst>
              <a:ext uri="{FF2B5EF4-FFF2-40B4-BE49-F238E27FC236}">
                <a16:creationId xmlns:a16="http://schemas.microsoft.com/office/drawing/2014/main" id="{FFE06D5A-6ACD-4F81-AFD6-CF02342A5281}"/>
              </a:ext>
            </a:extLst>
          </p:cNvPr>
          <p:cNvSpPr txBox="1"/>
          <p:nvPr/>
        </p:nvSpPr>
        <p:spPr>
          <a:xfrm>
            <a:off x="8451541" y="3592465"/>
            <a:ext cx="710216" cy="369332"/>
          </a:xfrm>
          <a:prstGeom prst="rect">
            <a:avLst/>
          </a:prstGeom>
          <a:noFill/>
        </p:spPr>
        <p:txBody>
          <a:bodyPr wrap="square" rtlCol="0">
            <a:spAutoFit/>
          </a:bodyPr>
          <a:lstStyle/>
          <a:p>
            <a:r>
              <a:rPr lang="en-US" dirty="0">
                <a:latin typeface="Consolas" panose="020B0609020204030204" pitchFamily="49" charset="0"/>
              </a:rPr>
              <a:t>0x20</a:t>
            </a:r>
          </a:p>
        </p:txBody>
      </p:sp>
      <p:sp>
        <p:nvSpPr>
          <p:cNvPr id="21" name="TextBox 20">
            <a:extLst>
              <a:ext uri="{FF2B5EF4-FFF2-40B4-BE49-F238E27FC236}">
                <a16:creationId xmlns:a16="http://schemas.microsoft.com/office/drawing/2014/main" id="{F261F6FC-7CF1-4342-8892-6C72837680A9}"/>
              </a:ext>
            </a:extLst>
          </p:cNvPr>
          <p:cNvSpPr txBox="1"/>
          <p:nvPr/>
        </p:nvSpPr>
        <p:spPr>
          <a:xfrm>
            <a:off x="8451541" y="4178975"/>
            <a:ext cx="710216" cy="369332"/>
          </a:xfrm>
          <a:prstGeom prst="rect">
            <a:avLst/>
          </a:prstGeom>
          <a:noFill/>
        </p:spPr>
        <p:txBody>
          <a:bodyPr wrap="square" rtlCol="0">
            <a:spAutoFit/>
          </a:bodyPr>
          <a:lstStyle/>
          <a:p>
            <a:r>
              <a:rPr lang="en-US" dirty="0">
                <a:latin typeface="Consolas" panose="020B0609020204030204" pitchFamily="49" charset="0"/>
              </a:rPr>
              <a:t>0x28</a:t>
            </a:r>
          </a:p>
        </p:txBody>
      </p:sp>
      <p:sp>
        <p:nvSpPr>
          <p:cNvPr id="22" name="TextBox 21">
            <a:extLst>
              <a:ext uri="{FF2B5EF4-FFF2-40B4-BE49-F238E27FC236}">
                <a16:creationId xmlns:a16="http://schemas.microsoft.com/office/drawing/2014/main" id="{CC7A6A11-891E-4727-8587-13FECB84E011}"/>
              </a:ext>
            </a:extLst>
          </p:cNvPr>
          <p:cNvSpPr txBox="1"/>
          <p:nvPr/>
        </p:nvSpPr>
        <p:spPr>
          <a:xfrm>
            <a:off x="8460419" y="4916073"/>
            <a:ext cx="710216" cy="369332"/>
          </a:xfrm>
          <a:prstGeom prst="rect">
            <a:avLst/>
          </a:prstGeom>
          <a:noFill/>
        </p:spPr>
        <p:txBody>
          <a:bodyPr wrap="square" rtlCol="0">
            <a:spAutoFit/>
          </a:bodyPr>
          <a:lstStyle/>
          <a:p>
            <a:r>
              <a:rPr lang="en-US">
                <a:latin typeface="Consolas" panose="020B0609020204030204" pitchFamily="49" charset="0"/>
              </a:rPr>
              <a:t>0x30</a:t>
            </a:r>
            <a:endParaRPr lang="en-US" dirty="0">
              <a:latin typeface="Consolas" panose="020B0609020204030204" pitchFamily="49" charset="0"/>
            </a:endParaRPr>
          </a:p>
        </p:txBody>
      </p:sp>
    </p:spTree>
    <p:extLst>
      <p:ext uri="{BB962C8B-B14F-4D97-AF65-F5344CB8AC3E}">
        <p14:creationId xmlns:p14="http://schemas.microsoft.com/office/powerpoint/2010/main" val="2729903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7B2DE-29A9-BFD6-E2BF-3036073C64FC}"/>
              </a:ext>
            </a:extLst>
          </p:cNvPr>
          <p:cNvSpPr>
            <a:spLocks noGrp="1"/>
          </p:cNvSpPr>
          <p:nvPr>
            <p:ph type="dt" sz="half" idx="10"/>
          </p:nvPr>
        </p:nvSpPr>
        <p:spPr/>
        <p:txBody>
          <a:bodyPr/>
          <a:lstStyle/>
          <a:p>
            <a:fld id="{FBCABE33-9935-4D8B-A6FC-3A1E6C4C61F4}" type="datetime5">
              <a:rPr lang="en-US" smtClean="0"/>
              <a:t>29-Apr-22</a:t>
            </a:fld>
            <a:endParaRPr lang="en-US" dirty="0"/>
          </a:p>
        </p:txBody>
      </p:sp>
      <p:sp>
        <p:nvSpPr>
          <p:cNvPr id="3" name="Footer Placeholder 2">
            <a:extLst>
              <a:ext uri="{FF2B5EF4-FFF2-40B4-BE49-F238E27FC236}">
                <a16:creationId xmlns:a16="http://schemas.microsoft.com/office/drawing/2014/main" id="{D388CFB8-F1B7-5952-C90C-2EA433992B22}"/>
              </a:ext>
            </a:extLst>
          </p:cNvPr>
          <p:cNvSpPr>
            <a:spLocks noGrp="1"/>
          </p:cNvSpPr>
          <p:nvPr>
            <p:ph type="ftr" sz="quarter" idx="11"/>
          </p:nvPr>
        </p:nvSpPr>
        <p:spPr/>
        <p:txBody>
          <a:bodyPr/>
          <a:lstStyle/>
          <a:p>
            <a:r>
              <a:rPr lang="en-US"/>
              <a:t>COSC 130</a:t>
            </a:r>
            <a:endParaRPr lang="en-US" dirty="0"/>
          </a:p>
        </p:txBody>
      </p:sp>
      <p:sp>
        <p:nvSpPr>
          <p:cNvPr id="4" name="Slide Number Placeholder 3">
            <a:extLst>
              <a:ext uri="{FF2B5EF4-FFF2-40B4-BE49-F238E27FC236}">
                <a16:creationId xmlns:a16="http://schemas.microsoft.com/office/drawing/2014/main" id="{A32469DF-D96F-C0D8-8508-55B17A02F5E7}"/>
              </a:ext>
            </a:extLst>
          </p:cNvPr>
          <p:cNvSpPr>
            <a:spLocks noGrp="1"/>
          </p:cNvSpPr>
          <p:nvPr>
            <p:ph type="sldNum" sz="quarter" idx="12"/>
          </p:nvPr>
        </p:nvSpPr>
        <p:spPr/>
        <p:txBody>
          <a:bodyPr/>
          <a:lstStyle/>
          <a:p>
            <a:fld id="{051C7006-7120-F341-A188-F97DDD913081}" type="slidenum">
              <a:rPr lang="en-US" smtClean="0"/>
              <a:pPr/>
              <a:t>29</a:t>
            </a:fld>
            <a:endParaRPr lang="en-US" dirty="0"/>
          </a:p>
        </p:txBody>
      </p:sp>
      <p:sp>
        <p:nvSpPr>
          <p:cNvPr id="5" name="Title 4">
            <a:extLst>
              <a:ext uri="{FF2B5EF4-FFF2-40B4-BE49-F238E27FC236}">
                <a16:creationId xmlns:a16="http://schemas.microsoft.com/office/drawing/2014/main" id="{21AFBACD-5345-4251-B8F6-01CFC6AE738F}"/>
              </a:ext>
            </a:extLst>
          </p:cNvPr>
          <p:cNvSpPr>
            <a:spLocks noGrp="1"/>
          </p:cNvSpPr>
          <p:nvPr>
            <p:ph type="title"/>
          </p:nvPr>
        </p:nvSpPr>
        <p:spPr/>
        <p:txBody>
          <a:bodyPr/>
          <a:lstStyle/>
          <a:p>
            <a:r>
              <a:rPr lang="en-US" dirty="0"/>
              <a:t>Pointer Constants</a:t>
            </a:r>
          </a:p>
        </p:txBody>
      </p:sp>
    </p:spTree>
    <p:extLst>
      <p:ext uri="{BB962C8B-B14F-4D97-AF65-F5344CB8AC3E}">
        <p14:creationId xmlns:p14="http://schemas.microsoft.com/office/powerpoint/2010/main" val="37198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FD4BB-66EC-17D7-9A9D-0D1689BED808}"/>
              </a:ext>
            </a:extLst>
          </p:cNvPr>
          <p:cNvSpPr>
            <a:spLocks noGrp="1"/>
          </p:cNvSpPr>
          <p:nvPr>
            <p:ph type="dt" sz="half" idx="10"/>
          </p:nvPr>
        </p:nvSpPr>
        <p:spPr/>
        <p:txBody>
          <a:bodyPr/>
          <a:lstStyle/>
          <a:p>
            <a:fld id="{FBCABE33-9935-4D8B-A6FC-3A1E6C4C61F4}" type="datetime5">
              <a:rPr lang="en-US" smtClean="0"/>
              <a:t>29-Apr-22</a:t>
            </a:fld>
            <a:endParaRPr lang="en-US" dirty="0"/>
          </a:p>
        </p:txBody>
      </p:sp>
      <p:sp>
        <p:nvSpPr>
          <p:cNvPr id="3" name="Footer Placeholder 2">
            <a:extLst>
              <a:ext uri="{FF2B5EF4-FFF2-40B4-BE49-F238E27FC236}">
                <a16:creationId xmlns:a16="http://schemas.microsoft.com/office/drawing/2014/main" id="{439096E9-3B11-1890-BE12-02585360B31C}"/>
              </a:ext>
            </a:extLst>
          </p:cNvPr>
          <p:cNvSpPr>
            <a:spLocks noGrp="1"/>
          </p:cNvSpPr>
          <p:nvPr>
            <p:ph type="ftr" sz="quarter" idx="11"/>
          </p:nvPr>
        </p:nvSpPr>
        <p:spPr/>
        <p:txBody>
          <a:bodyPr/>
          <a:lstStyle/>
          <a:p>
            <a:r>
              <a:rPr lang="en-US"/>
              <a:t>COSC 130</a:t>
            </a:r>
            <a:endParaRPr lang="en-US" dirty="0"/>
          </a:p>
        </p:txBody>
      </p:sp>
      <p:sp>
        <p:nvSpPr>
          <p:cNvPr id="4" name="Slide Number Placeholder 3">
            <a:extLst>
              <a:ext uri="{FF2B5EF4-FFF2-40B4-BE49-F238E27FC236}">
                <a16:creationId xmlns:a16="http://schemas.microsoft.com/office/drawing/2014/main" id="{E91F5749-56BF-987B-23BC-70C240B7D8EA}"/>
              </a:ext>
            </a:extLst>
          </p:cNvPr>
          <p:cNvSpPr>
            <a:spLocks noGrp="1"/>
          </p:cNvSpPr>
          <p:nvPr>
            <p:ph type="sldNum" sz="quarter" idx="12"/>
          </p:nvPr>
        </p:nvSpPr>
        <p:spPr/>
        <p:txBody>
          <a:bodyPr/>
          <a:lstStyle/>
          <a:p>
            <a:fld id="{051C7006-7120-F341-A188-F97DDD913081}" type="slidenum">
              <a:rPr lang="en-US" smtClean="0"/>
              <a:pPr/>
              <a:t>3</a:t>
            </a:fld>
            <a:endParaRPr lang="en-US" dirty="0"/>
          </a:p>
        </p:txBody>
      </p:sp>
      <p:sp>
        <p:nvSpPr>
          <p:cNvPr id="5" name="Title 4">
            <a:extLst>
              <a:ext uri="{FF2B5EF4-FFF2-40B4-BE49-F238E27FC236}">
                <a16:creationId xmlns:a16="http://schemas.microsoft.com/office/drawing/2014/main" id="{B80B5B07-2F10-092C-18E2-0C057F6D2511}"/>
              </a:ext>
            </a:extLst>
          </p:cNvPr>
          <p:cNvSpPr>
            <a:spLocks noGrp="1"/>
          </p:cNvSpPr>
          <p:nvPr>
            <p:ph type="title"/>
          </p:nvPr>
        </p:nvSpPr>
        <p:spPr/>
        <p:txBody>
          <a:bodyPr/>
          <a:lstStyle/>
          <a:p>
            <a:r>
              <a:rPr lang="en-US" dirty="0"/>
              <a:t>Pointer introduction</a:t>
            </a:r>
          </a:p>
        </p:txBody>
      </p:sp>
    </p:spTree>
    <p:extLst>
      <p:ext uri="{BB962C8B-B14F-4D97-AF65-F5344CB8AC3E}">
        <p14:creationId xmlns:p14="http://schemas.microsoft.com/office/powerpoint/2010/main" val="1487364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CCF9C08-0948-488B-82AE-984BC8AAC46B}"/>
              </a:ext>
            </a:extLst>
          </p:cNvPr>
          <p:cNvSpPr>
            <a:spLocks noGrp="1"/>
          </p:cNvSpPr>
          <p:nvPr>
            <p:ph idx="1"/>
          </p:nvPr>
        </p:nvSpPr>
        <p:spPr/>
        <p:txBody>
          <a:bodyPr/>
          <a:lstStyle/>
          <a:p>
            <a:r>
              <a:rPr lang="en-US" dirty="0"/>
              <a:t>Three ways to specify "constant"</a:t>
            </a:r>
          </a:p>
          <a:p>
            <a:endParaRPr lang="en-US" dirty="0"/>
          </a:p>
          <a:p>
            <a:pPr marL="0" indent="0">
              <a:buNone/>
            </a:pPr>
            <a:r>
              <a:rPr lang="en-US" dirty="0">
                <a:solidFill>
                  <a:srgbClr val="FF0000"/>
                </a:solidFill>
              </a:rPr>
              <a:t>const</a:t>
            </a:r>
            <a:r>
              <a:rPr lang="en-US" dirty="0"/>
              <a:t> char *p;</a:t>
            </a:r>
          </a:p>
          <a:p>
            <a:pPr marL="0" indent="0">
              <a:buNone/>
            </a:pPr>
            <a:endParaRPr lang="en-US" dirty="0"/>
          </a:p>
          <a:p>
            <a:pPr marL="0" indent="0">
              <a:buNone/>
            </a:pPr>
            <a:r>
              <a:rPr lang="en-US" dirty="0"/>
              <a:t>char * </a:t>
            </a:r>
            <a:r>
              <a:rPr lang="en-US" dirty="0">
                <a:solidFill>
                  <a:srgbClr val="FF0000"/>
                </a:solidFill>
              </a:rPr>
              <a:t>const </a:t>
            </a:r>
            <a:r>
              <a:rPr lang="en-US" dirty="0"/>
              <a:t>p;</a:t>
            </a:r>
          </a:p>
          <a:p>
            <a:pPr marL="0" indent="0">
              <a:buNone/>
            </a:pPr>
            <a:endParaRPr lang="en-US" dirty="0"/>
          </a:p>
          <a:p>
            <a:pPr marL="0" indent="0">
              <a:buNone/>
            </a:pPr>
            <a:r>
              <a:rPr lang="en-US" dirty="0">
                <a:solidFill>
                  <a:srgbClr val="FF0000"/>
                </a:solidFill>
              </a:rPr>
              <a:t>const</a:t>
            </a:r>
            <a:r>
              <a:rPr lang="en-US" dirty="0"/>
              <a:t> char * </a:t>
            </a:r>
            <a:r>
              <a:rPr lang="en-US" dirty="0">
                <a:solidFill>
                  <a:srgbClr val="FF0000"/>
                </a:solidFill>
              </a:rPr>
              <a:t>const</a:t>
            </a:r>
            <a:r>
              <a:rPr lang="en-US" dirty="0"/>
              <a:t> p;</a:t>
            </a:r>
          </a:p>
        </p:txBody>
      </p:sp>
      <p:sp>
        <p:nvSpPr>
          <p:cNvPr id="4" name="Date Placeholder 3">
            <a:extLst>
              <a:ext uri="{FF2B5EF4-FFF2-40B4-BE49-F238E27FC236}">
                <a16:creationId xmlns:a16="http://schemas.microsoft.com/office/drawing/2014/main" id="{D10C1480-F895-428D-9FF2-A4B6AF7F9ED5}"/>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B6CB5FAA-1FB6-4798-9F60-95804A86CF18}"/>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0B30FB3-1B04-4AE6-8FCC-6F91E2FCF4AD}"/>
              </a:ext>
            </a:extLst>
          </p:cNvPr>
          <p:cNvSpPr>
            <a:spLocks noGrp="1"/>
          </p:cNvSpPr>
          <p:nvPr>
            <p:ph type="sldNum" sz="quarter" idx="12"/>
          </p:nvPr>
        </p:nvSpPr>
        <p:spPr/>
        <p:txBody>
          <a:bodyPr/>
          <a:lstStyle/>
          <a:p>
            <a:fld id="{051C7006-7120-F341-A188-F97DDD913081}" type="slidenum">
              <a:rPr lang="en-US" smtClean="0"/>
              <a:pPr/>
              <a:t>30</a:t>
            </a:fld>
            <a:endParaRPr lang="en-US" dirty="0"/>
          </a:p>
        </p:txBody>
      </p:sp>
      <p:sp>
        <p:nvSpPr>
          <p:cNvPr id="7" name="Title 6">
            <a:extLst>
              <a:ext uri="{FF2B5EF4-FFF2-40B4-BE49-F238E27FC236}">
                <a16:creationId xmlns:a16="http://schemas.microsoft.com/office/drawing/2014/main" id="{9D563A62-0446-4AAA-98C1-3246C404D1EA}"/>
              </a:ext>
            </a:extLst>
          </p:cNvPr>
          <p:cNvSpPr>
            <a:spLocks noGrp="1"/>
          </p:cNvSpPr>
          <p:nvPr>
            <p:ph type="title"/>
          </p:nvPr>
        </p:nvSpPr>
        <p:spPr/>
        <p:txBody>
          <a:bodyPr/>
          <a:lstStyle/>
          <a:p>
            <a:r>
              <a:rPr lang="en-US" dirty="0"/>
              <a:t>Pointer Constant</a:t>
            </a:r>
          </a:p>
        </p:txBody>
      </p:sp>
      <p:sp>
        <p:nvSpPr>
          <p:cNvPr id="2" name="TextBox 1">
            <a:extLst>
              <a:ext uri="{FF2B5EF4-FFF2-40B4-BE49-F238E27FC236}">
                <a16:creationId xmlns:a16="http://schemas.microsoft.com/office/drawing/2014/main" id="{4D5F508C-BB02-472F-A345-3F7C2BFC23F7}"/>
              </a:ext>
            </a:extLst>
          </p:cNvPr>
          <p:cNvSpPr txBox="1"/>
          <p:nvPr/>
        </p:nvSpPr>
        <p:spPr>
          <a:xfrm>
            <a:off x="1659467" y="2345267"/>
            <a:ext cx="2024272" cy="369332"/>
          </a:xfrm>
          <a:prstGeom prst="rect">
            <a:avLst/>
          </a:prstGeom>
          <a:noFill/>
          <a:ln>
            <a:solidFill>
              <a:schemeClr val="accent1"/>
            </a:solidFill>
          </a:ln>
        </p:spPr>
        <p:txBody>
          <a:bodyPr wrap="square" rtlCol="0">
            <a:spAutoFit/>
          </a:bodyPr>
          <a:lstStyle/>
          <a:p>
            <a:r>
              <a:rPr lang="en-US" dirty="0"/>
              <a:t>const BEFORE the *</a:t>
            </a:r>
          </a:p>
        </p:txBody>
      </p:sp>
      <p:cxnSp>
        <p:nvCxnSpPr>
          <p:cNvPr id="9" name="Straight Arrow Connector 8">
            <a:extLst>
              <a:ext uri="{FF2B5EF4-FFF2-40B4-BE49-F238E27FC236}">
                <a16:creationId xmlns:a16="http://schemas.microsoft.com/office/drawing/2014/main" id="{FBD37CC9-3173-4D40-A9B8-CB862AE40356}"/>
              </a:ext>
            </a:extLst>
          </p:cNvPr>
          <p:cNvCxnSpPr>
            <a:cxnSpLocks/>
            <a:endCxn id="10" idx="1"/>
          </p:cNvCxnSpPr>
          <p:nvPr/>
        </p:nvCxnSpPr>
        <p:spPr>
          <a:xfrm flipH="1">
            <a:off x="1011767" y="2523067"/>
            <a:ext cx="647700" cy="34289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0" name="Right Brace 9">
            <a:extLst>
              <a:ext uri="{FF2B5EF4-FFF2-40B4-BE49-F238E27FC236}">
                <a16:creationId xmlns:a16="http://schemas.microsoft.com/office/drawing/2014/main" id="{5BD3F8AB-33E9-4A9D-89FB-C102C2FF4DC4}"/>
              </a:ext>
            </a:extLst>
          </p:cNvPr>
          <p:cNvSpPr/>
          <p:nvPr/>
        </p:nvSpPr>
        <p:spPr>
          <a:xfrm rot="16200000">
            <a:off x="982133" y="2400298"/>
            <a:ext cx="59267" cy="9906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D07C6BE1-713F-4292-B564-BF4DB7DF66CF}"/>
              </a:ext>
            </a:extLst>
          </p:cNvPr>
          <p:cNvSpPr txBox="1"/>
          <p:nvPr/>
        </p:nvSpPr>
        <p:spPr>
          <a:xfrm>
            <a:off x="2866338" y="3476600"/>
            <a:ext cx="2024272" cy="369332"/>
          </a:xfrm>
          <a:prstGeom prst="rect">
            <a:avLst/>
          </a:prstGeom>
          <a:noFill/>
          <a:ln>
            <a:solidFill>
              <a:schemeClr val="accent1"/>
            </a:solidFill>
          </a:ln>
        </p:spPr>
        <p:txBody>
          <a:bodyPr wrap="square" rtlCol="0">
            <a:spAutoFit/>
          </a:bodyPr>
          <a:lstStyle/>
          <a:p>
            <a:r>
              <a:rPr lang="en-US" dirty="0"/>
              <a:t>const AFTER the *</a:t>
            </a:r>
          </a:p>
        </p:txBody>
      </p:sp>
      <p:cxnSp>
        <p:nvCxnSpPr>
          <p:cNvPr id="13" name="Straight Arrow Connector 12">
            <a:extLst>
              <a:ext uri="{FF2B5EF4-FFF2-40B4-BE49-F238E27FC236}">
                <a16:creationId xmlns:a16="http://schemas.microsoft.com/office/drawing/2014/main" id="{225220AA-F31A-47B9-A4F6-DCF3697300B7}"/>
              </a:ext>
            </a:extLst>
          </p:cNvPr>
          <p:cNvCxnSpPr>
            <a:cxnSpLocks/>
            <a:endCxn id="14" idx="1"/>
          </p:cNvCxnSpPr>
          <p:nvPr/>
        </p:nvCxnSpPr>
        <p:spPr>
          <a:xfrm flipH="1">
            <a:off x="2218638" y="3654400"/>
            <a:ext cx="647700" cy="34289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4" name="Right Brace 13">
            <a:extLst>
              <a:ext uri="{FF2B5EF4-FFF2-40B4-BE49-F238E27FC236}">
                <a16:creationId xmlns:a16="http://schemas.microsoft.com/office/drawing/2014/main" id="{13AA05AF-EFFB-4D1F-A80F-A46AFE89A738}"/>
              </a:ext>
            </a:extLst>
          </p:cNvPr>
          <p:cNvSpPr/>
          <p:nvPr/>
        </p:nvSpPr>
        <p:spPr>
          <a:xfrm rot="16200000">
            <a:off x="2189004" y="3531631"/>
            <a:ext cx="59267" cy="9906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B7E33E0-F4DB-49F7-A9BD-F56831E7B791}"/>
              </a:ext>
            </a:extLst>
          </p:cNvPr>
          <p:cNvSpPr txBox="1"/>
          <p:nvPr/>
        </p:nvSpPr>
        <p:spPr>
          <a:xfrm>
            <a:off x="1701803" y="4482300"/>
            <a:ext cx="3064930" cy="369332"/>
          </a:xfrm>
          <a:prstGeom prst="rect">
            <a:avLst/>
          </a:prstGeom>
          <a:noFill/>
          <a:ln>
            <a:solidFill>
              <a:schemeClr val="accent1"/>
            </a:solidFill>
          </a:ln>
        </p:spPr>
        <p:txBody>
          <a:bodyPr wrap="square" rtlCol="0">
            <a:spAutoFit/>
          </a:bodyPr>
          <a:lstStyle/>
          <a:p>
            <a:r>
              <a:rPr lang="en-US" dirty="0"/>
              <a:t>const BEFORE and AFTER the *</a:t>
            </a:r>
          </a:p>
        </p:txBody>
      </p:sp>
      <p:cxnSp>
        <p:nvCxnSpPr>
          <p:cNvPr id="16" name="Straight Arrow Connector 15">
            <a:extLst>
              <a:ext uri="{FF2B5EF4-FFF2-40B4-BE49-F238E27FC236}">
                <a16:creationId xmlns:a16="http://schemas.microsoft.com/office/drawing/2014/main" id="{10BCDEC9-A6C0-4A8A-B0E6-1149DB1C94B9}"/>
              </a:ext>
            </a:extLst>
          </p:cNvPr>
          <p:cNvCxnSpPr>
            <a:cxnSpLocks/>
            <a:endCxn id="17" idx="1"/>
          </p:cNvCxnSpPr>
          <p:nvPr/>
        </p:nvCxnSpPr>
        <p:spPr>
          <a:xfrm flipH="1">
            <a:off x="1054103" y="4820382"/>
            <a:ext cx="647700" cy="34289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7" name="Right Brace 16">
            <a:extLst>
              <a:ext uri="{FF2B5EF4-FFF2-40B4-BE49-F238E27FC236}">
                <a16:creationId xmlns:a16="http://schemas.microsoft.com/office/drawing/2014/main" id="{5113B8C1-B659-4805-BA86-D09AD541D528}"/>
              </a:ext>
            </a:extLst>
          </p:cNvPr>
          <p:cNvSpPr/>
          <p:nvPr/>
        </p:nvSpPr>
        <p:spPr>
          <a:xfrm rot="16200000">
            <a:off x="1024469" y="4697613"/>
            <a:ext cx="59267" cy="9906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A850B34-A896-4C12-8214-D26A530EFDBF}"/>
              </a:ext>
            </a:extLst>
          </p:cNvPr>
          <p:cNvCxnSpPr>
            <a:cxnSpLocks/>
            <a:stCxn id="15" idx="2"/>
            <a:endCxn id="19" idx="1"/>
          </p:cNvCxnSpPr>
          <p:nvPr/>
        </p:nvCxnSpPr>
        <p:spPr>
          <a:xfrm>
            <a:off x="3234268" y="4851632"/>
            <a:ext cx="118905" cy="30179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9" name="Right Brace 18">
            <a:extLst>
              <a:ext uri="{FF2B5EF4-FFF2-40B4-BE49-F238E27FC236}">
                <a16:creationId xmlns:a16="http://schemas.microsoft.com/office/drawing/2014/main" id="{623E9C5E-9921-4145-82CA-6C020091A905}"/>
              </a:ext>
            </a:extLst>
          </p:cNvPr>
          <p:cNvSpPr/>
          <p:nvPr/>
        </p:nvSpPr>
        <p:spPr>
          <a:xfrm rot="16200000">
            <a:off x="3323539" y="4687760"/>
            <a:ext cx="59267" cy="9906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7115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344DB92-2DBB-4D9E-AC06-9A442433CCB4}"/>
              </a:ext>
            </a:extLst>
          </p:cNvPr>
          <p:cNvSpPr>
            <a:spLocks noGrp="1"/>
          </p:cNvSpPr>
          <p:nvPr>
            <p:ph idx="1"/>
          </p:nvPr>
        </p:nvSpPr>
        <p:spPr/>
        <p:txBody>
          <a:bodyPr>
            <a:noAutofit/>
          </a:bodyPr>
          <a:lstStyle/>
          <a:p>
            <a:r>
              <a:rPr lang="en-US" sz="2000" dirty="0"/>
              <a:t>const before the *</a:t>
            </a:r>
          </a:p>
          <a:p>
            <a:pPr lvl="1"/>
            <a:r>
              <a:rPr lang="en-US" sz="1800" dirty="0"/>
              <a:t>const int *p;</a:t>
            </a:r>
          </a:p>
          <a:p>
            <a:pPr lvl="2"/>
            <a:r>
              <a:rPr lang="en-US" sz="1600" dirty="0"/>
              <a:t>Makes the </a:t>
            </a:r>
            <a:r>
              <a:rPr lang="en-US" sz="1600" dirty="0">
                <a:solidFill>
                  <a:srgbClr val="FF0000"/>
                </a:solidFill>
              </a:rPr>
              <a:t>VALUE</a:t>
            </a:r>
            <a:r>
              <a:rPr lang="en-US" sz="1600" dirty="0"/>
              <a:t> at the memory address being pointed to constant.</a:t>
            </a:r>
          </a:p>
          <a:p>
            <a:pPr lvl="1"/>
            <a:endParaRPr lang="en-US" sz="1800" dirty="0"/>
          </a:p>
          <a:p>
            <a:r>
              <a:rPr lang="en-US" sz="2000" dirty="0"/>
              <a:t>const after the *</a:t>
            </a:r>
          </a:p>
          <a:p>
            <a:pPr lvl="1"/>
            <a:r>
              <a:rPr lang="en-US" sz="1800" dirty="0"/>
              <a:t>int * const p;</a:t>
            </a:r>
          </a:p>
          <a:p>
            <a:pPr lvl="2"/>
            <a:r>
              <a:rPr lang="en-US" sz="1600" dirty="0"/>
              <a:t>Makes the </a:t>
            </a:r>
            <a:r>
              <a:rPr lang="en-US" sz="1600" dirty="0">
                <a:solidFill>
                  <a:srgbClr val="FF0000"/>
                </a:solidFill>
              </a:rPr>
              <a:t>MEMORY ADDRESS</a:t>
            </a:r>
            <a:r>
              <a:rPr lang="en-US" sz="1600" dirty="0"/>
              <a:t> being pointed to read-only (cannot update the memory address)</a:t>
            </a:r>
          </a:p>
          <a:p>
            <a:endParaRPr lang="en-US" sz="2000" dirty="0"/>
          </a:p>
          <a:p>
            <a:r>
              <a:rPr lang="en-US" sz="2000" dirty="0"/>
              <a:t>const before and after the *</a:t>
            </a:r>
          </a:p>
          <a:p>
            <a:pPr lvl="1"/>
            <a:r>
              <a:rPr lang="en-US" sz="1800" dirty="0"/>
              <a:t>const int * const p;</a:t>
            </a:r>
          </a:p>
          <a:p>
            <a:pPr lvl="2"/>
            <a:r>
              <a:rPr lang="en-US" sz="1600" dirty="0"/>
              <a:t>Makes the </a:t>
            </a:r>
            <a:r>
              <a:rPr lang="en-US" sz="1600" dirty="0">
                <a:solidFill>
                  <a:srgbClr val="FF0000"/>
                </a:solidFill>
              </a:rPr>
              <a:t>MEMORY ADDRESS </a:t>
            </a:r>
            <a:r>
              <a:rPr lang="en-US" sz="1600" dirty="0"/>
              <a:t>pointed to constant and the </a:t>
            </a:r>
            <a:r>
              <a:rPr lang="en-US" sz="1600" dirty="0">
                <a:solidFill>
                  <a:srgbClr val="FF0000"/>
                </a:solidFill>
              </a:rPr>
              <a:t>VALUE</a:t>
            </a:r>
            <a:r>
              <a:rPr lang="en-US" sz="1600" dirty="0"/>
              <a:t> at the memory address being pointed to constant.</a:t>
            </a:r>
          </a:p>
        </p:txBody>
      </p:sp>
      <p:sp>
        <p:nvSpPr>
          <p:cNvPr id="4" name="Date Placeholder 3">
            <a:extLst>
              <a:ext uri="{FF2B5EF4-FFF2-40B4-BE49-F238E27FC236}">
                <a16:creationId xmlns:a16="http://schemas.microsoft.com/office/drawing/2014/main" id="{EBD9F34A-59CF-4792-BF9D-2F9D4F05E00E}"/>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BC63641F-C865-47B3-8BC5-896F230AD7F0}"/>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AD07EA3F-9D6F-4883-B996-3BFCA5327D29}"/>
              </a:ext>
            </a:extLst>
          </p:cNvPr>
          <p:cNvSpPr>
            <a:spLocks noGrp="1"/>
          </p:cNvSpPr>
          <p:nvPr>
            <p:ph type="sldNum" sz="quarter" idx="12"/>
          </p:nvPr>
        </p:nvSpPr>
        <p:spPr/>
        <p:txBody>
          <a:bodyPr/>
          <a:lstStyle/>
          <a:p>
            <a:fld id="{051C7006-7120-F341-A188-F97DDD913081}" type="slidenum">
              <a:rPr lang="en-US" smtClean="0"/>
              <a:pPr/>
              <a:t>31</a:t>
            </a:fld>
            <a:endParaRPr lang="en-US" dirty="0"/>
          </a:p>
        </p:txBody>
      </p:sp>
      <p:sp>
        <p:nvSpPr>
          <p:cNvPr id="7" name="Title 6">
            <a:extLst>
              <a:ext uri="{FF2B5EF4-FFF2-40B4-BE49-F238E27FC236}">
                <a16:creationId xmlns:a16="http://schemas.microsoft.com/office/drawing/2014/main" id="{50E0B945-CF8F-4D11-8EC7-6A59164D77C4}"/>
              </a:ext>
            </a:extLst>
          </p:cNvPr>
          <p:cNvSpPr>
            <a:spLocks noGrp="1"/>
          </p:cNvSpPr>
          <p:nvPr>
            <p:ph type="title"/>
          </p:nvPr>
        </p:nvSpPr>
        <p:spPr/>
        <p:txBody>
          <a:bodyPr/>
          <a:lstStyle/>
          <a:p>
            <a:r>
              <a:rPr lang="en-US" dirty="0"/>
              <a:t>Pointer Constant</a:t>
            </a:r>
          </a:p>
        </p:txBody>
      </p:sp>
    </p:spTree>
    <p:extLst>
      <p:ext uri="{BB962C8B-B14F-4D97-AF65-F5344CB8AC3E}">
        <p14:creationId xmlns:p14="http://schemas.microsoft.com/office/powerpoint/2010/main" val="842477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F33C-9F6A-42C3-B05A-1389A25E81BD}"/>
              </a:ext>
            </a:extLst>
          </p:cNvPr>
          <p:cNvSpPr>
            <a:spLocks noGrp="1"/>
          </p:cNvSpPr>
          <p:nvPr>
            <p:ph type="title"/>
          </p:nvPr>
        </p:nvSpPr>
        <p:spPr>
          <a:xfrm>
            <a:off x="457200" y="274638"/>
            <a:ext cx="8229600" cy="1143000"/>
          </a:xfrm>
        </p:spPr>
        <p:txBody>
          <a:bodyPr/>
          <a:lstStyle/>
          <a:p>
            <a:r>
              <a:rPr lang="en-US" dirty="0"/>
              <a:t>Topics</a:t>
            </a:r>
          </a:p>
        </p:txBody>
      </p:sp>
      <p:sp>
        <p:nvSpPr>
          <p:cNvPr id="3" name="Content Placeholder 2">
            <a:extLst>
              <a:ext uri="{FF2B5EF4-FFF2-40B4-BE49-F238E27FC236}">
                <a16:creationId xmlns:a16="http://schemas.microsoft.com/office/drawing/2014/main" id="{95A10DE7-4196-424B-904A-AA3E0D4F20D6}"/>
              </a:ext>
            </a:extLst>
          </p:cNvPr>
          <p:cNvSpPr>
            <a:spLocks noGrp="1"/>
          </p:cNvSpPr>
          <p:nvPr>
            <p:ph idx="1"/>
          </p:nvPr>
        </p:nvSpPr>
        <p:spPr/>
        <p:txBody>
          <a:bodyPr vert="horz" lIns="91440" tIns="45720" rIns="91440" bIns="45720" rtlCol="0" anchor="t">
            <a:normAutofit fontScale="62500" lnSpcReduction="20000"/>
          </a:bodyPr>
          <a:lstStyle/>
          <a:p>
            <a:r>
              <a:rPr lang="en-US" dirty="0"/>
              <a:t>Pointer Introduction</a:t>
            </a:r>
          </a:p>
          <a:p>
            <a:pPr lvl="1"/>
            <a:r>
              <a:rPr lang="en-US" dirty="0"/>
              <a:t>Declaring</a:t>
            </a:r>
          </a:p>
          <a:p>
            <a:pPr lvl="2"/>
            <a:r>
              <a:rPr lang="en-US" dirty="0"/>
              <a:t>What is the data type for?</a:t>
            </a:r>
          </a:p>
          <a:p>
            <a:pPr lvl="1"/>
            <a:r>
              <a:rPr lang="en-US" dirty="0"/>
              <a:t>Address-of</a:t>
            </a:r>
          </a:p>
          <a:p>
            <a:pPr lvl="1"/>
            <a:r>
              <a:rPr lang="en-US" dirty="0"/>
              <a:t>Dereferencing</a:t>
            </a:r>
          </a:p>
          <a:p>
            <a:r>
              <a:rPr lang="en-US" dirty="0"/>
              <a:t>Dynamically Allocating &amp; De-Allocating Memory</a:t>
            </a:r>
          </a:p>
          <a:p>
            <a:pPr lvl="1"/>
            <a:r>
              <a:rPr lang="en-US" dirty="0"/>
              <a:t>Primitive Types</a:t>
            </a:r>
          </a:p>
          <a:p>
            <a:pPr lvl="1"/>
            <a:r>
              <a:rPr lang="en-US" dirty="0"/>
              <a:t>Objects</a:t>
            </a:r>
          </a:p>
          <a:p>
            <a:pPr lvl="1"/>
            <a:r>
              <a:rPr lang="en-US" dirty="0"/>
              <a:t>Arrays</a:t>
            </a:r>
          </a:p>
          <a:p>
            <a:r>
              <a:rPr lang="en-US" dirty="0"/>
              <a:t>Pointer Arithmetic</a:t>
            </a:r>
          </a:p>
          <a:p>
            <a:pPr lvl="1"/>
            <a:r>
              <a:rPr lang="en-US" dirty="0"/>
              <a:t>Subscript notation</a:t>
            </a:r>
          </a:p>
          <a:p>
            <a:pPr lvl="1"/>
            <a:r>
              <a:rPr lang="en-US" dirty="0"/>
              <a:t>Base + Offset</a:t>
            </a:r>
          </a:p>
          <a:p>
            <a:r>
              <a:rPr lang="en-US" dirty="0"/>
              <a:t>Pointers with Classes</a:t>
            </a:r>
          </a:p>
          <a:p>
            <a:r>
              <a:rPr lang="en-US" dirty="0"/>
              <a:t>Pointers as Function Parameters</a:t>
            </a:r>
          </a:p>
          <a:p>
            <a:r>
              <a:rPr lang="en-US" dirty="0"/>
              <a:t>Pointer Constants</a:t>
            </a:r>
          </a:p>
          <a:p>
            <a:endParaRPr lang="en-US" dirty="0"/>
          </a:p>
          <a:p>
            <a:pPr marL="914400" lvl="2" indent="0">
              <a:buNone/>
            </a:pPr>
            <a:endParaRPr lang="en-US" dirty="0"/>
          </a:p>
          <a:p>
            <a:pPr lvl="1"/>
            <a:endParaRPr lang="en-US" dirty="0"/>
          </a:p>
        </p:txBody>
      </p:sp>
      <p:sp>
        <p:nvSpPr>
          <p:cNvPr id="4" name="Date Placeholder 3">
            <a:extLst>
              <a:ext uri="{FF2B5EF4-FFF2-40B4-BE49-F238E27FC236}">
                <a16:creationId xmlns:a16="http://schemas.microsoft.com/office/drawing/2014/main" id="{9DD04F46-B521-4D3B-8845-6EFFE9A6F31A}"/>
              </a:ext>
            </a:extLst>
          </p:cNvPr>
          <p:cNvSpPr>
            <a:spLocks noGrp="1"/>
          </p:cNvSpPr>
          <p:nvPr>
            <p:ph type="dt" sz="half" idx="10"/>
          </p:nvPr>
        </p:nvSpPr>
        <p:spPr/>
        <p:txBody>
          <a:bodyPr/>
          <a:lstStyle/>
          <a:p>
            <a:fld id="{740B2880-0420-412B-BE44-14CE3CC12033}" type="datetime5">
              <a:rPr lang="en-US" smtClean="0"/>
              <a:t>29-Apr-22</a:t>
            </a:fld>
            <a:endParaRPr lang="en-US" dirty="0"/>
          </a:p>
        </p:txBody>
      </p:sp>
      <p:sp>
        <p:nvSpPr>
          <p:cNvPr id="5" name="Slide Number Placeholder 4">
            <a:extLst>
              <a:ext uri="{FF2B5EF4-FFF2-40B4-BE49-F238E27FC236}">
                <a16:creationId xmlns:a16="http://schemas.microsoft.com/office/drawing/2014/main" id="{FE5060FB-FD96-4356-9562-FCF724B81EEF}"/>
              </a:ext>
            </a:extLst>
          </p:cNvPr>
          <p:cNvSpPr>
            <a:spLocks noGrp="1"/>
          </p:cNvSpPr>
          <p:nvPr>
            <p:ph type="sldNum" sz="quarter" idx="12"/>
          </p:nvPr>
        </p:nvSpPr>
        <p:spPr/>
        <p:txBody>
          <a:bodyPr/>
          <a:lstStyle/>
          <a:p>
            <a:fld id="{051C7006-7120-F341-A188-F97DDD913081}" type="slidenum">
              <a:rPr lang="en-US" smtClean="0"/>
              <a:pPr/>
              <a:t>32</a:t>
            </a:fld>
            <a:endParaRPr lang="en-US" dirty="0"/>
          </a:p>
        </p:txBody>
      </p:sp>
      <p:sp>
        <p:nvSpPr>
          <p:cNvPr id="6" name="Footer Placeholder 5">
            <a:extLst>
              <a:ext uri="{FF2B5EF4-FFF2-40B4-BE49-F238E27FC236}">
                <a16:creationId xmlns:a16="http://schemas.microsoft.com/office/drawing/2014/main" id="{B83C5F9C-18A1-432E-B6B7-308C62C235E7}"/>
              </a:ext>
            </a:extLst>
          </p:cNvPr>
          <p:cNvSpPr>
            <a:spLocks noGrp="1"/>
          </p:cNvSpPr>
          <p:nvPr>
            <p:ph type="ftr" sz="quarter" idx="11"/>
          </p:nvPr>
        </p:nvSpPr>
        <p:spPr/>
        <p:txBody>
          <a:bodyPr/>
          <a:lstStyle/>
          <a:p>
            <a:r>
              <a:rPr lang="en-US" dirty="0"/>
              <a:t>COSC 102</a:t>
            </a:r>
          </a:p>
        </p:txBody>
      </p:sp>
    </p:spTree>
    <p:extLst>
      <p:ext uri="{BB962C8B-B14F-4D97-AF65-F5344CB8AC3E}">
        <p14:creationId xmlns:p14="http://schemas.microsoft.com/office/powerpoint/2010/main" val="1776125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661CEA-4BC3-4E19-BD77-F9B1BEA56CB8}"/>
              </a:ext>
            </a:extLst>
          </p:cNvPr>
          <p:cNvSpPr>
            <a:spLocks noGrp="1"/>
          </p:cNvSpPr>
          <p:nvPr>
            <p:ph type="title"/>
          </p:nvPr>
        </p:nvSpPr>
        <p:spPr/>
        <p:txBody>
          <a:bodyPr>
            <a:normAutofit fontScale="90000"/>
          </a:bodyPr>
          <a:lstStyle/>
          <a:p>
            <a:r>
              <a:rPr lang="en-US" dirty="0"/>
              <a:t>Pointers</a:t>
            </a:r>
            <a:br>
              <a:rPr lang="en-US" dirty="0"/>
            </a:br>
            <a:br>
              <a:rPr lang="en-US" dirty="0"/>
            </a:br>
            <a:r>
              <a:rPr lang="en-US" sz="2400" dirty="0"/>
              <a:t>COSC 102</a:t>
            </a:r>
            <a:br>
              <a:rPr lang="en-US" sz="2400" dirty="0"/>
            </a:br>
            <a:r>
              <a:rPr lang="en-US" sz="2400" dirty="0"/>
              <a:t>Camille Crumpton</a:t>
            </a:r>
            <a:endParaRPr lang="en-US" dirty="0"/>
          </a:p>
        </p:txBody>
      </p:sp>
    </p:spTree>
    <p:extLst>
      <p:ext uri="{BB962C8B-B14F-4D97-AF65-F5344CB8AC3E}">
        <p14:creationId xmlns:p14="http://schemas.microsoft.com/office/powerpoint/2010/main" val="232535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p:txBody>
          <a:bodyPr>
            <a:normAutofit/>
          </a:bodyPr>
          <a:lstStyle/>
          <a:p>
            <a:r>
              <a:rPr lang="en-US" dirty="0"/>
              <a:t>Pointers store a memory location</a:t>
            </a:r>
          </a:p>
          <a:p>
            <a:pPr lvl="1"/>
            <a:r>
              <a:rPr lang="en-US" dirty="0"/>
              <a:t>"pointer" = these "point" to a memory location.</a:t>
            </a:r>
          </a:p>
          <a:p>
            <a:pPr lvl="1"/>
            <a:endParaRPr lang="en-US" dirty="0"/>
          </a:p>
          <a:p>
            <a:r>
              <a:rPr lang="en-US" dirty="0"/>
              <a:t>All pointers have the same size:</a:t>
            </a:r>
          </a:p>
          <a:p>
            <a:pPr lvl="1"/>
            <a:r>
              <a:rPr lang="en-US" dirty="0"/>
              <a:t>64-bit machine: 8-bytes (64-bits)</a:t>
            </a:r>
          </a:p>
          <a:p>
            <a:pPr lvl="1"/>
            <a:r>
              <a:rPr lang="en-US" dirty="0"/>
              <a:t>32-bit machine: 4-bytes (32-bits)</a:t>
            </a:r>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4</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lstStyle/>
          <a:p>
            <a:r>
              <a:rPr lang="en-US" dirty="0"/>
              <a:t>What is a Pointer?</a:t>
            </a:r>
          </a:p>
        </p:txBody>
      </p:sp>
    </p:spTree>
    <p:extLst>
      <p:ext uri="{BB962C8B-B14F-4D97-AF65-F5344CB8AC3E}">
        <p14:creationId xmlns:p14="http://schemas.microsoft.com/office/powerpoint/2010/main" val="305400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a:xfrm>
            <a:off x="457200" y="1600200"/>
            <a:ext cx="8229600" cy="1673453"/>
          </a:xfrm>
        </p:spPr>
        <p:txBody>
          <a:bodyPr>
            <a:normAutofit/>
          </a:bodyPr>
          <a:lstStyle/>
          <a:p>
            <a:r>
              <a:rPr lang="en-US" dirty="0"/>
              <a:t>Declaring</a:t>
            </a:r>
          </a:p>
          <a:p>
            <a:pPr lvl="1"/>
            <a:r>
              <a:rPr lang="en-US" dirty="0"/>
              <a:t>A pointer is marked by an asterisk</a:t>
            </a:r>
          </a:p>
          <a:p>
            <a:pPr lvl="2"/>
            <a:r>
              <a:rPr lang="en-US" dirty="0" err="1">
                <a:latin typeface="Consolas" panose="020B0609020204030204" pitchFamily="49" charset="0"/>
              </a:rPr>
              <a:t>int</a:t>
            </a:r>
            <a:r>
              <a:rPr lang="en-US" dirty="0">
                <a:latin typeface="Consolas" panose="020B0609020204030204" pitchFamily="49" charset="0"/>
              </a:rPr>
              <a:t> </a:t>
            </a:r>
            <a:r>
              <a:rPr lang="en-US" dirty="0">
                <a:solidFill>
                  <a:srgbClr val="FF0000"/>
                </a:solidFill>
                <a:latin typeface="Consolas" panose="020B0609020204030204" pitchFamily="49" charset="0"/>
              </a:rPr>
              <a:t>*</a:t>
            </a:r>
            <a:r>
              <a:rPr lang="en-US" dirty="0" err="1">
                <a:latin typeface="Consolas" panose="020B0609020204030204" pitchFamily="49" charset="0"/>
              </a:rPr>
              <a:t>my_pointer</a:t>
            </a:r>
            <a:endParaRPr lang="en-US" dirty="0">
              <a:latin typeface="Consolas" panose="020B0609020204030204" pitchFamily="49" charset="0"/>
            </a:endParaRPr>
          </a:p>
          <a:p>
            <a:pPr marL="1828800" lvl="4" indent="0">
              <a:buNone/>
            </a:pPr>
            <a:endParaRPr lang="en-US" dirty="0"/>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5</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lstStyle/>
          <a:p>
            <a:r>
              <a:rPr lang="en-US" dirty="0"/>
              <a:t>Pointer Syntax</a:t>
            </a:r>
          </a:p>
        </p:txBody>
      </p:sp>
      <p:sp>
        <p:nvSpPr>
          <p:cNvPr id="2" name="TextBox 1">
            <a:extLst>
              <a:ext uri="{FF2B5EF4-FFF2-40B4-BE49-F238E27FC236}">
                <a16:creationId xmlns:a16="http://schemas.microsoft.com/office/drawing/2014/main" id="{77A817B7-A415-4FB7-8019-500A698362BF}"/>
              </a:ext>
            </a:extLst>
          </p:cNvPr>
          <p:cNvSpPr txBox="1"/>
          <p:nvPr/>
        </p:nvSpPr>
        <p:spPr>
          <a:xfrm>
            <a:off x="186922" y="3794003"/>
            <a:ext cx="3374692" cy="646331"/>
          </a:xfrm>
          <a:prstGeom prst="rect">
            <a:avLst/>
          </a:prstGeom>
          <a:noFill/>
          <a:ln w="25400">
            <a:solidFill>
              <a:schemeClr val="tx1"/>
            </a:solidFill>
          </a:ln>
        </p:spPr>
        <p:txBody>
          <a:bodyPr wrap="square" rtlCol="0">
            <a:spAutoFit/>
          </a:bodyPr>
          <a:lstStyle/>
          <a:p>
            <a:r>
              <a:rPr lang="en-US" dirty="0"/>
              <a:t>An integer resides at the memory address this points to.</a:t>
            </a:r>
          </a:p>
        </p:txBody>
      </p:sp>
      <p:cxnSp>
        <p:nvCxnSpPr>
          <p:cNvPr id="9" name="Straight Arrow Connector 8">
            <a:extLst>
              <a:ext uri="{FF2B5EF4-FFF2-40B4-BE49-F238E27FC236}">
                <a16:creationId xmlns:a16="http://schemas.microsoft.com/office/drawing/2014/main" id="{9B74D743-6635-4747-8234-7086FED36AF7}"/>
              </a:ext>
            </a:extLst>
          </p:cNvPr>
          <p:cNvCxnSpPr>
            <a:stCxn id="2" idx="0"/>
          </p:cNvCxnSpPr>
          <p:nvPr/>
        </p:nvCxnSpPr>
        <p:spPr>
          <a:xfrm flipV="1">
            <a:off x="1874268" y="3086731"/>
            <a:ext cx="46680" cy="707272"/>
          </a:xfrm>
          <a:prstGeom prst="straightConnector1">
            <a:avLst/>
          </a:prstGeom>
          <a:ln w="635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E06C626-6A5F-4BDD-99BD-682FE9D41521}"/>
              </a:ext>
            </a:extLst>
          </p:cNvPr>
          <p:cNvSpPr txBox="1"/>
          <p:nvPr/>
        </p:nvSpPr>
        <p:spPr>
          <a:xfrm>
            <a:off x="3608294" y="4324469"/>
            <a:ext cx="3374692" cy="923330"/>
          </a:xfrm>
          <a:prstGeom prst="rect">
            <a:avLst/>
          </a:prstGeom>
          <a:noFill/>
          <a:ln w="25400">
            <a:solidFill>
              <a:schemeClr val="tx1"/>
            </a:solidFill>
          </a:ln>
        </p:spPr>
        <p:txBody>
          <a:bodyPr wrap="square" rtlCol="0">
            <a:spAutoFit/>
          </a:bodyPr>
          <a:lstStyle/>
          <a:p>
            <a:r>
              <a:rPr lang="en-US" dirty="0"/>
              <a:t>Asterisk denotes this variable stores a memory address.</a:t>
            </a:r>
          </a:p>
          <a:p>
            <a:r>
              <a:rPr lang="en-US" dirty="0"/>
              <a:t>(i.e., it is a </a:t>
            </a:r>
            <a:r>
              <a:rPr lang="en-US" b="1" i="1" dirty="0">
                <a:solidFill>
                  <a:srgbClr val="FF0000"/>
                </a:solidFill>
              </a:rPr>
              <a:t>pointer</a:t>
            </a:r>
            <a:r>
              <a:rPr lang="en-US" dirty="0"/>
              <a:t>)</a:t>
            </a:r>
          </a:p>
        </p:txBody>
      </p:sp>
      <p:cxnSp>
        <p:nvCxnSpPr>
          <p:cNvPr id="13" name="Straight Arrow Connector 12">
            <a:extLst>
              <a:ext uri="{FF2B5EF4-FFF2-40B4-BE49-F238E27FC236}">
                <a16:creationId xmlns:a16="http://schemas.microsoft.com/office/drawing/2014/main" id="{C7CEAD81-13BF-449A-A996-CD7E96D6C778}"/>
              </a:ext>
            </a:extLst>
          </p:cNvPr>
          <p:cNvCxnSpPr>
            <a:cxnSpLocks/>
            <a:stCxn id="12" idx="0"/>
          </p:cNvCxnSpPr>
          <p:nvPr/>
        </p:nvCxnSpPr>
        <p:spPr>
          <a:xfrm flipH="1" flipV="1">
            <a:off x="2445136" y="2960433"/>
            <a:ext cx="2850504" cy="1364036"/>
          </a:xfrm>
          <a:prstGeom prst="straightConnector1">
            <a:avLst/>
          </a:prstGeom>
          <a:ln w="635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03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p:txBody>
          <a:bodyPr>
            <a:normAutofit/>
          </a:bodyPr>
          <a:lstStyle/>
          <a:p>
            <a:r>
              <a:rPr lang="en-US" dirty="0"/>
              <a:t>Address-of</a:t>
            </a:r>
          </a:p>
          <a:p>
            <a:pPr lvl="1"/>
            <a:r>
              <a:rPr lang="en-US" dirty="0"/>
              <a:t>Gets the memory address of a variable.</a:t>
            </a:r>
          </a:p>
          <a:p>
            <a:pPr lvl="1"/>
            <a:r>
              <a:rPr lang="en-US" dirty="0"/>
              <a:t>Use: ‘&amp;’ – The “address-of” operator</a:t>
            </a:r>
          </a:p>
          <a:p>
            <a:pPr marL="457200" lvl="1" indent="0">
              <a:buNone/>
            </a:pPr>
            <a:endParaRPr lang="en-US" dirty="0"/>
          </a:p>
          <a:p>
            <a:pPr marL="457200" lvl="1" indent="0">
              <a:buNone/>
            </a:pPr>
            <a:endParaRPr lang="en-US" dirty="0"/>
          </a:p>
          <a:p>
            <a:pPr marL="0" indent="0">
              <a:buNone/>
            </a:pPr>
            <a:r>
              <a:rPr lang="en-US" dirty="0" err="1">
                <a:latin typeface="Consolas" panose="020B0609020204030204" pitchFamily="49" charset="0"/>
              </a:rPr>
              <a:t>int</a:t>
            </a:r>
            <a:r>
              <a:rPr lang="en-US" dirty="0">
                <a:latin typeface="Consolas" panose="020B0609020204030204" pitchFamily="49" charset="0"/>
              </a:rPr>
              <a:t> k = 22;</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k;</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&amp;k;</a:t>
            </a:r>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6</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lstStyle/>
          <a:p>
            <a:r>
              <a:rPr lang="en-US" dirty="0"/>
              <a:t>Address-of Syntax</a:t>
            </a:r>
          </a:p>
        </p:txBody>
      </p:sp>
      <p:sp>
        <p:nvSpPr>
          <p:cNvPr id="2" name="TextBox 1">
            <a:extLst>
              <a:ext uri="{FF2B5EF4-FFF2-40B4-BE49-F238E27FC236}">
                <a16:creationId xmlns:a16="http://schemas.microsoft.com/office/drawing/2014/main" id="{E70BCE9F-F71F-4873-A83B-2D2B85BCC7B1}"/>
              </a:ext>
            </a:extLst>
          </p:cNvPr>
          <p:cNvSpPr txBox="1"/>
          <p:nvPr/>
        </p:nvSpPr>
        <p:spPr>
          <a:xfrm>
            <a:off x="4794285" y="4405286"/>
            <a:ext cx="2965485" cy="369332"/>
          </a:xfrm>
          <a:prstGeom prst="rect">
            <a:avLst/>
          </a:prstGeom>
          <a:noFill/>
          <a:ln w="25400">
            <a:solidFill>
              <a:srgbClr val="000000"/>
            </a:solidFill>
          </a:ln>
        </p:spPr>
        <p:txBody>
          <a:bodyPr wrap="square" rtlCol="0">
            <a:spAutoFit/>
          </a:bodyPr>
          <a:lstStyle/>
          <a:p>
            <a:r>
              <a:rPr lang="en-US" dirty="0"/>
              <a:t>Prints 22 (value of integer k)</a:t>
            </a:r>
          </a:p>
        </p:txBody>
      </p:sp>
      <p:sp>
        <p:nvSpPr>
          <p:cNvPr id="9" name="TextBox 8">
            <a:extLst>
              <a:ext uri="{FF2B5EF4-FFF2-40B4-BE49-F238E27FC236}">
                <a16:creationId xmlns:a16="http://schemas.microsoft.com/office/drawing/2014/main" id="{1276282A-3EDC-47F7-BBF5-EA0D5B316C68}"/>
              </a:ext>
            </a:extLst>
          </p:cNvPr>
          <p:cNvSpPr txBox="1"/>
          <p:nvPr/>
        </p:nvSpPr>
        <p:spPr>
          <a:xfrm>
            <a:off x="4794285" y="5593332"/>
            <a:ext cx="2965485" cy="369332"/>
          </a:xfrm>
          <a:prstGeom prst="rect">
            <a:avLst/>
          </a:prstGeom>
          <a:noFill/>
          <a:ln w="25400">
            <a:solidFill>
              <a:srgbClr val="000000"/>
            </a:solidFill>
          </a:ln>
        </p:spPr>
        <p:txBody>
          <a:bodyPr wrap="square" rtlCol="0">
            <a:spAutoFit/>
          </a:bodyPr>
          <a:lstStyle/>
          <a:p>
            <a:r>
              <a:rPr lang="en-US" dirty="0"/>
              <a:t>Prints memory address of k</a:t>
            </a:r>
          </a:p>
        </p:txBody>
      </p:sp>
      <p:cxnSp>
        <p:nvCxnSpPr>
          <p:cNvPr id="10" name="Straight Arrow Connector 9">
            <a:extLst>
              <a:ext uri="{FF2B5EF4-FFF2-40B4-BE49-F238E27FC236}">
                <a16:creationId xmlns:a16="http://schemas.microsoft.com/office/drawing/2014/main" id="{F71BA5A5-A28E-47DA-9E1D-BA9AB892F3B6}"/>
              </a:ext>
            </a:extLst>
          </p:cNvPr>
          <p:cNvCxnSpPr>
            <a:cxnSpLocks/>
            <a:stCxn id="2" idx="1"/>
          </p:cNvCxnSpPr>
          <p:nvPr/>
        </p:nvCxnSpPr>
        <p:spPr>
          <a:xfrm flipH="1">
            <a:off x="3298913" y="4589952"/>
            <a:ext cx="1495372" cy="442407"/>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a:extLst>
              <a:ext uri="{FF2B5EF4-FFF2-40B4-BE49-F238E27FC236}">
                <a16:creationId xmlns:a16="http://schemas.microsoft.com/office/drawing/2014/main" id="{C8DBD2D7-5E5F-4B49-AB92-301DB4546DCD}"/>
              </a:ext>
            </a:extLst>
          </p:cNvPr>
          <p:cNvCxnSpPr>
            <a:cxnSpLocks/>
            <a:stCxn id="9" idx="1"/>
          </p:cNvCxnSpPr>
          <p:nvPr/>
        </p:nvCxnSpPr>
        <p:spPr>
          <a:xfrm flipH="1" flipV="1">
            <a:off x="3435315" y="5763083"/>
            <a:ext cx="1358970" cy="14915"/>
          </a:xfrm>
          <a:prstGeom prst="straightConnector1">
            <a:avLst/>
          </a:prstGeom>
          <a:ln w="38100">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84048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a:xfrm>
            <a:off x="457200" y="1600200"/>
            <a:ext cx="8229600" cy="4654094"/>
          </a:xfrm>
        </p:spPr>
        <p:txBody>
          <a:bodyPr>
            <a:normAutofit fontScale="70000" lnSpcReduction="20000"/>
          </a:bodyPr>
          <a:lstStyle/>
          <a:p>
            <a:r>
              <a:rPr lang="en-US" dirty="0"/>
              <a:t>We use the * in 2 ways: to declare pointers, &amp; dereference</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k;</a:t>
            </a:r>
          </a:p>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ptr_k</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ptr_k</a:t>
            </a:r>
            <a:r>
              <a:rPr lang="en-US" dirty="0">
                <a:latin typeface="Consolas" panose="020B0609020204030204" pitchFamily="49" charset="0"/>
              </a:rPr>
              <a:t> = &amp;k;</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ptr_k</a:t>
            </a:r>
            <a:r>
              <a:rPr lang="en-US" dirty="0">
                <a:latin typeface="Consolas" panose="020B0609020204030204" pitchFamily="49" charset="0"/>
              </a:rPr>
              <a:t> = 771;</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printf</a:t>
            </a:r>
            <a:r>
              <a:rPr lang="en-US" dirty="0">
                <a:latin typeface="Consolas" panose="020B0609020204030204" pitchFamily="49" charset="0"/>
              </a:rPr>
              <a:t>("%d\n", k);</a:t>
            </a:r>
          </a:p>
          <a:p>
            <a:pPr marL="457200" lvl="1" indent="0">
              <a:buNone/>
            </a:pPr>
            <a:r>
              <a:rPr lang="en-US" dirty="0">
                <a:latin typeface="Consolas" panose="020B0609020204030204" pitchFamily="49" charset="0"/>
              </a:rPr>
              <a:t>	</a:t>
            </a:r>
          </a:p>
          <a:p>
            <a:pPr lvl="4"/>
            <a:endParaRPr lang="en-US" dirty="0"/>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28-Apr-22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7</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lstStyle/>
          <a:p>
            <a:r>
              <a:rPr lang="en-US" dirty="0"/>
              <a:t>Using Pointers</a:t>
            </a:r>
          </a:p>
        </p:txBody>
      </p:sp>
      <p:sp>
        <p:nvSpPr>
          <p:cNvPr id="9" name="TextBox 8">
            <a:extLst>
              <a:ext uri="{FF2B5EF4-FFF2-40B4-BE49-F238E27FC236}">
                <a16:creationId xmlns:a16="http://schemas.microsoft.com/office/drawing/2014/main" id="{E195AC15-A07B-4E05-9909-3B5188116FB9}"/>
              </a:ext>
            </a:extLst>
          </p:cNvPr>
          <p:cNvSpPr txBox="1"/>
          <p:nvPr/>
        </p:nvSpPr>
        <p:spPr>
          <a:xfrm>
            <a:off x="5007679" y="2498768"/>
            <a:ext cx="3374692" cy="646331"/>
          </a:xfrm>
          <a:prstGeom prst="rect">
            <a:avLst/>
          </a:prstGeom>
          <a:noFill/>
          <a:ln w="25400">
            <a:solidFill>
              <a:schemeClr val="tx1"/>
            </a:solidFill>
          </a:ln>
        </p:spPr>
        <p:txBody>
          <a:bodyPr wrap="square" rtlCol="0">
            <a:spAutoFit/>
          </a:bodyPr>
          <a:lstStyle/>
          <a:p>
            <a:r>
              <a:rPr lang="en-US" i="1" dirty="0"/>
              <a:t>When declaring</a:t>
            </a:r>
            <a:r>
              <a:rPr lang="en-US" dirty="0"/>
              <a:t>: Asterisk makes a pointer</a:t>
            </a:r>
          </a:p>
        </p:txBody>
      </p:sp>
      <p:cxnSp>
        <p:nvCxnSpPr>
          <p:cNvPr id="10" name="Straight Arrow Connector 9">
            <a:extLst>
              <a:ext uri="{FF2B5EF4-FFF2-40B4-BE49-F238E27FC236}">
                <a16:creationId xmlns:a16="http://schemas.microsoft.com/office/drawing/2014/main" id="{0E3D086D-6473-4B28-84CE-250F42A5DE03}"/>
              </a:ext>
            </a:extLst>
          </p:cNvPr>
          <p:cNvCxnSpPr>
            <a:cxnSpLocks/>
            <a:stCxn id="9" idx="1"/>
          </p:cNvCxnSpPr>
          <p:nvPr/>
        </p:nvCxnSpPr>
        <p:spPr>
          <a:xfrm flipH="1" flipV="1">
            <a:off x="2263267" y="2813928"/>
            <a:ext cx="2744412" cy="800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5522EF-CD1F-4E43-8740-E56249723769}"/>
              </a:ext>
            </a:extLst>
          </p:cNvPr>
          <p:cNvSpPr txBox="1"/>
          <p:nvPr/>
        </p:nvSpPr>
        <p:spPr>
          <a:xfrm>
            <a:off x="5007679" y="3146956"/>
            <a:ext cx="3374692" cy="646331"/>
          </a:xfrm>
          <a:prstGeom prst="rect">
            <a:avLst/>
          </a:prstGeom>
          <a:noFill/>
          <a:ln w="25400">
            <a:solidFill>
              <a:schemeClr val="tx1"/>
            </a:solidFill>
          </a:ln>
        </p:spPr>
        <p:txBody>
          <a:bodyPr wrap="square" rtlCol="0">
            <a:spAutoFit/>
          </a:bodyPr>
          <a:lstStyle/>
          <a:p>
            <a:r>
              <a:rPr lang="en-US" dirty="0"/>
              <a:t>Puts memory address of k into pointer </a:t>
            </a:r>
            <a:r>
              <a:rPr lang="en-US" dirty="0" err="1"/>
              <a:t>ptr_k</a:t>
            </a:r>
            <a:endParaRPr lang="en-US" dirty="0"/>
          </a:p>
        </p:txBody>
      </p:sp>
      <p:cxnSp>
        <p:nvCxnSpPr>
          <p:cNvPr id="13" name="Straight Arrow Connector 12">
            <a:extLst>
              <a:ext uri="{FF2B5EF4-FFF2-40B4-BE49-F238E27FC236}">
                <a16:creationId xmlns:a16="http://schemas.microsoft.com/office/drawing/2014/main" id="{9EADF97C-8480-46BF-817D-04AD22D4A9F8}"/>
              </a:ext>
            </a:extLst>
          </p:cNvPr>
          <p:cNvCxnSpPr>
            <a:cxnSpLocks/>
            <a:stCxn id="12" idx="1"/>
          </p:cNvCxnSpPr>
          <p:nvPr/>
        </p:nvCxnSpPr>
        <p:spPr>
          <a:xfrm flipH="1" flipV="1">
            <a:off x="2263267" y="3462116"/>
            <a:ext cx="2744412" cy="8006"/>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433AE3A-DD4E-479C-A93C-BDFC4F96145C}"/>
              </a:ext>
            </a:extLst>
          </p:cNvPr>
          <p:cNvSpPr txBox="1"/>
          <p:nvPr/>
        </p:nvSpPr>
        <p:spPr>
          <a:xfrm>
            <a:off x="2612594" y="3830651"/>
            <a:ext cx="3374692" cy="646331"/>
          </a:xfrm>
          <a:prstGeom prst="rect">
            <a:avLst/>
          </a:prstGeom>
          <a:noFill/>
          <a:ln w="25400">
            <a:solidFill>
              <a:schemeClr val="tx1"/>
            </a:solidFill>
          </a:ln>
        </p:spPr>
        <p:txBody>
          <a:bodyPr wrap="square" rtlCol="0">
            <a:spAutoFit/>
          </a:bodyPr>
          <a:lstStyle/>
          <a:p>
            <a:r>
              <a:rPr lang="en-US" dirty="0"/>
              <a:t>Using the * when getting/setting is </a:t>
            </a:r>
            <a:r>
              <a:rPr lang="en-US" b="1" i="1" dirty="0"/>
              <a:t>dereference</a:t>
            </a:r>
            <a:r>
              <a:rPr lang="en-US" dirty="0"/>
              <a:t> operator.</a:t>
            </a:r>
          </a:p>
        </p:txBody>
      </p:sp>
      <p:cxnSp>
        <p:nvCxnSpPr>
          <p:cNvPr id="15" name="Straight Arrow Connector 14">
            <a:extLst>
              <a:ext uri="{FF2B5EF4-FFF2-40B4-BE49-F238E27FC236}">
                <a16:creationId xmlns:a16="http://schemas.microsoft.com/office/drawing/2014/main" id="{E3139515-CD76-4131-8F3D-B3F9593D8288}"/>
              </a:ext>
            </a:extLst>
          </p:cNvPr>
          <p:cNvCxnSpPr>
            <a:cxnSpLocks/>
            <a:stCxn id="14" idx="1"/>
          </p:cNvCxnSpPr>
          <p:nvPr/>
        </p:nvCxnSpPr>
        <p:spPr>
          <a:xfrm flipH="1">
            <a:off x="697167" y="4153817"/>
            <a:ext cx="1915427" cy="190846"/>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EF8F72F-C733-4772-A76F-0AD5B75D48DE}"/>
              </a:ext>
            </a:extLst>
          </p:cNvPr>
          <p:cNvSpPr txBox="1"/>
          <p:nvPr/>
        </p:nvSpPr>
        <p:spPr>
          <a:xfrm>
            <a:off x="3795588" y="4589283"/>
            <a:ext cx="3374692" cy="646331"/>
          </a:xfrm>
          <a:prstGeom prst="rect">
            <a:avLst/>
          </a:prstGeom>
          <a:noFill/>
          <a:ln w="25400">
            <a:solidFill>
              <a:schemeClr val="tx1"/>
            </a:solidFill>
          </a:ln>
        </p:spPr>
        <p:txBody>
          <a:bodyPr wrap="square" rtlCol="0">
            <a:spAutoFit/>
          </a:bodyPr>
          <a:lstStyle/>
          <a:p>
            <a:r>
              <a:rPr lang="en-US" dirty="0"/>
              <a:t>This puts the value 771 into the variable located by </a:t>
            </a:r>
            <a:r>
              <a:rPr lang="en-US" dirty="0" err="1"/>
              <a:t>ptr_k</a:t>
            </a:r>
            <a:r>
              <a:rPr lang="en-US" dirty="0"/>
              <a:t>.</a:t>
            </a:r>
          </a:p>
        </p:txBody>
      </p:sp>
      <p:cxnSp>
        <p:nvCxnSpPr>
          <p:cNvPr id="20" name="Straight Arrow Connector 19">
            <a:extLst>
              <a:ext uri="{FF2B5EF4-FFF2-40B4-BE49-F238E27FC236}">
                <a16:creationId xmlns:a16="http://schemas.microsoft.com/office/drawing/2014/main" id="{A50059BC-21A7-4098-8049-896B96991179}"/>
              </a:ext>
            </a:extLst>
          </p:cNvPr>
          <p:cNvCxnSpPr>
            <a:cxnSpLocks/>
            <a:stCxn id="19" idx="1"/>
          </p:cNvCxnSpPr>
          <p:nvPr/>
        </p:nvCxnSpPr>
        <p:spPr>
          <a:xfrm flipH="1" flipV="1">
            <a:off x="2217800" y="4589283"/>
            <a:ext cx="1577788" cy="323166"/>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1095517-2EA3-4EBB-9967-7CE7C4EF9E55}"/>
              </a:ext>
            </a:extLst>
          </p:cNvPr>
          <p:cNvSpPr txBox="1"/>
          <p:nvPr/>
        </p:nvSpPr>
        <p:spPr>
          <a:xfrm>
            <a:off x="4842181" y="5388014"/>
            <a:ext cx="1204984" cy="369332"/>
          </a:xfrm>
          <a:prstGeom prst="rect">
            <a:avLst/>
          </a:prstGeom>
          <a:noFill/>
          <a:ln w="25400">
            <a:solidFill>
              <a:schemeClr val="tx1"/>
            </a:solidFill>
          </a:ln>
        </p:spPr>
        <p:txBody>
          <a:bodyPr wrap="square" rtlCol="0">
            <a:spAutoFit/>
          </a:bodyPr>
          <a:lstStyle/>
          <a:p>
            <a:r>
              <a:rPr lang="en-US" dirty="0"/>
              <a:t>Prints 771</a:t>
            </a:r>
          </a:p>
        </p:txBody>
      </p:sp>
      <p:cxnSp>
        <p:nvCxnSpPr>
          <p:cNvPr id="23" name="Straight Arrow Connector 22">
            <a:extLst>
              <a:ext uri="{FF2B5EF4-FFF2-40B4-BE49-F238E27FC236}">
                <a16:creationId xmlns:a16="http://schemas.microsoft.com/office/drawing/2014/main" id="{BF983EDD-F2A3-408C-AEB6-6D74B7863B7D}"/>
              </a:ext>
            </a:extLst>
          </p:cNvPr>
          <p:cNvCxnSpPr>
            <a:cxnSpLocks/>
            <a:stCxn id="22" idx="1"/>
          </p:cNvCxnSpPr>
          <p:nvPr/>
        </p:nvCxnSpPr>
        <p:spPr>
          <a:xfrm flipH="1" flipV="1">
            <a:off x="3364589" y="5516712"/>
            <a:ext cx="1477592" cy="5596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19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9"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FD4BB-66EC-17D7-9A9D-0D1689BED808}"/>
              </a:ext>
            </a:extLst>
          </p:cNvPr>
          <p:cNvSpPr>
            <a:spLocks noGrp="1"/>
          </p:cNvSpPr>
          <p:nvPr>
            <p:ph type="dt" sz="half" idx="10"/>
          </p:nvPr>
        </p:nvSpPr>
        <p:spPr/>
        <p:txBody>
          <a:bodyPr/>
          <a:lstStyle/>
          <a:p>
            <a:fld id="{FBCABE33-9935-4D8B-A6FC-3A1E6C4C61F4}" type="datetime5">
              <a:rPr lang="en-US" smtClean="0"/>
              <a:t>29-Apr-22</a:t>
            </a:fld>
            <a:endParaRPr lang="en-US" dirty="0"/>
          </a:p>
        </p:txBody>
      </p:sp>
      <p:sp>
        <p:nvSpPr>
          <p:cNvPr id="3" name="Footer Placeholder 2">
            <a:extLst>
              <a:ext uri="{FF2B5EF4-FFF2-40B4-BE49-F238E27FC236}">
                <a16:creationId xmlns:a16="http://schemas.microsoft.com/office/drawing/2014/main" id="{439096E9-3B11-1890-BE12-02585360B31C}"/>
              </a:ext>
            </a:extLst>
          </p:cNvPr>
          <p:cNvSpPr>
            <a:spLocks noGrp="1"/>
          </p:cNvSpPr>
          <p:nvPr>
            <p:ph type="ftr" sz="quarter" idx="11"/>
          </p:nvPr>
        </p:nvSpPr>
        <p:spPr/>
        <p:txBody>
          <a:bodyPr/>
          <a:lstStyle/>
          <a:p>
            <a:r>
              <a:rPr lang="en-US"/>
              <a:t>COSC 130</a:t>
            </a:r>
            <a:endParaRPr lang="en-US" dirty="0"/>
          </a:p>
        </p:txBody>
      </p:sp>
      <p:sp>
        <p:nvSpPr>
          <p:cNvPr id="4" name="Slide Number Placeholder 3">
            <a:extLst>
              <a:ext uri="{FF2B5EF4-FFF2-40B4-BE49-F238E27FC236}">
                <a16:creationId xmlns:a16="http://schemas.microsoft.com/office/drawing/2014/main" id="{E91F5749-56BF-987B-23BC-70C240B7D8EA}"/>
              </a:ext>
            </a:extLst>
          </p:cNvPr>
          <p:cNvSpPr>
            <a:spLocks noGrp="1"/>
          </p:cNvSpPr>
          <p:nvPr>
            <p:ph type="sldNum" sz="quarter" idx="12"/>
          </p:nvPr>
        </p:nvSpPr>
        <p:spPr/>
        <p:txBody>
          <a:bodyPr/>
          <a:lstStyle/>
          <a:p>
            <a:fld id="{051C7006-7120-F341-A188-F97DDD913081}" type="slidenum">
              <a:rPr lang="en-US" smtClean="0"/>
              <a:pPr/>
              <a:t>8</a:t>
            </a:fld>
            <a:endParaRPr lang="en-US" dirty="0"/>
          </a:p>
        </p:txBody>
      </p:sp>
      <p:sp>
        <p:nvSpPr>
          <p:cNvPr id="5" name="Title 4">
            <a:extLst>
              <a:ext uri="{FF2B5EF4-FFF2-40B4-BE49-F238E27FC236}">
                <a16:creationId xmlns:a16="http://schemas.microsoft.com/office/drawing/2014/main" id="{B80B5B07-2F10-092C-18E2-0C057F6D2511}"/>
              </a:ext>
            </a:extLst>
          </p:cNvPr>
          <p:cNvSpPr>
            <a:spLocks noGrp="1"/>
          </p:cNvSpPr>
          <p:nvPr>
            <p:ph type="title"/>
          </p:nvPr>
        </p:nvSpPr>
        <p:spPr/>
        <p:txBody>
          <a:bodyPr/>
          <a:lstStyle/>
          <a:p>
            <a:r>
              <a:rPr lang="en-US" dirty="0"/>
              <a:t>Dynamically Allocating Memory</a:t>
            </a:r>
          </a:p>
        </p:txBody>
      </p:sp>
    </p:spTree>
    <p:extLst>
      <p:ext uri="{BB962C8B-B14F-4D97-AF65-F5344CB8AC3E}">
        <p14:creationId xmlns:p14="http://schemas.microsoft.com/office/powerpoint/2010/main" val="264131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0C0E37-533C-422E-817A-9D2089E4A119}"/>
              </a:ext>
            </a:extLst>
          </p:cNvPr>
          <p:cNvSpPr>
            <a:spLocks noGrp="1"/>
          </p:cNvSpPr>
          <p:nvPr>
            <p:ph idx="1"/>
          </p:nvPr>
        </p:nvSpPr>
        <p:spPr>
          <a:xfrm>
            <a:off x="457200" y="1600200"/>
            <a:ext cx="8229600" cy="4654094"/>
          </a:xfrm>
        </p:spPr>
        <p:txBody>
          <a:bodyPr>
            <a:normAutofit fontScale="62500" lnSpcReduction="20000"/>
          </a:bodyPr>
          <a:lstStyle/>
          <a:p>
            <a:r>
              <a:rPr lang="en-US" dirty="0"/>
              <a:t>The </a:t>
            </a:r>
            <a:r>
              <a:rPr lang="en-US" b="1" dirty="0"/>
              <a:t>new</a:t>
            </a:r>
            <a:r>
              <a:rPr lang="en-US" dirty="0"/>
              <a:t> keyword creates a new dynamic variable of a specified type and returns a pointer that points to this new variable.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int *</a:t>
            </a:r>
            <a:r>
              <a:rPr lang="en-US" dirty="0" err="1">
                <a:latin typeface="Consolas" panose="020B0609020204030204" pitchFamily="49" charset="0"/>
              </a:rPr>
              <a:t>ptr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ptr</a:t>
            </a:r>
            <a:r>
              <a:rPr lang="en-US" dirty="0">
                <a:latin typeface="Consolas" panose="020B0609020204030204" pitchFamily="49" charset="0"/>
              </a:rPr>
              <a:t> = new int;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ptr</a:t>
            </a:r>
            <a:r>
              <a:rPr lang="en-US" dirty="0">
                <a:latin typeface="Consolas" panose="020B0609020204030204" pitchFamily="49" charset="0"/>
              </a:rPr>
              <a:t> = 60;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printf</a:t>
            </a:r>
            <a:r>
              <a:rPr lang="en-US" dirty="0">
                <a:latin typeface="Consolas" panose="020B0609020204030204" pitchFamily="49" charset="0"/>
              </a:rPr>
              <a:t>("%d\n", *</a:t>
            </a:r>
            <a:r>
              <a:rPr lang="en-US" dirty="0" err="1">
                <a:latin typeface="Consolas" panose="020B0609020204030204" pitchFamily="49" charset="0"/>
              </a:rPr>
              <a:t>ptr</a:t>
            </a:r>
            <a:r>
              <a:rPr lang="en-US" dirty="0">
                <a:latin typeface="Consolas" panose="020B0609020204030204" pitchFamily="49" charset="0"/>
              </a:rPr>
              <a:t>);</a:t>
            </a:r>
          </a:p>
          <a:p>
            <a:pPr marL="457200" lvl="1" indent="0">
              <a:buNone/>
            </a:pPr>
            <a:r>
              <a:rPr lang="en-US" dirty="0">
                <a:latin typeface="Consolas" panose="020B0609020204030204" pitchFamily="49" charset="0"/>
              </a:rPr>
              <a:t>	</a:t>
            </a:r>
          </a:p>
          <a:p>
            <a:pPr lvl="4"/>
            <a:endParaRPr lang="en-US" dirty="0"/>
          </a:p>
        </p:txBody>
      </p:sp>
      <p:sp>
        <p:nvSpPr>
          <p:cNvPr id="4" name="Date Placeholder 3">
            <a:extLst>
              <a:ext uri="{FF2B5EF4-FFF2-40B4-BE49-F238E27FC236}">
                <a16:creationId xmlns:a16="http://schemas.microsoft.com/office/drawing/2014/main" id="{D48E7B41-9638-473C-854D-1E97717AAEEF}"/>
              </a:ext>
            </a:extLst>
          </p:cNvPr>
          <p:cNvSpPr>
            <a:spLocks noGrp="1"/>
          </p:cNvSpPr>
          <p:nvPr>
            <p:ph type="dt" sz="half" idx="10"/>
          </p:nvPr>
        </p:nvSpPr>
        <p:spPr/>
        <p:txBody>
          <a:bodyPr/>
          <a:lstStyle/>
          <a:p>
            <a:fld id="{03537F2F-5188-444F-AA5C-9228FEC4D3CB}" type="datetime5">
              <a:rPr lang="en-US" smtClean="0"/>
              <a:t>29-Apr-22</a:t>
            </a:fld>
            <a:endParaRPr lang="en-US" dirty="0"/>
          </a:p>
        </p:txBody>
      </p:sp>
      <p:sp>
        <p:nvSpPr>
          <p:cNvPr id="5" name="Footer Placeholder 4">
            <a:extLst>
              <a:ext uri="{FF2B5EF4-FFF2-40B4-BE49-F238E27FC236}">
                <a16:creationId xmlns:a16="http://schemas.microsoft.com/office/drawing/2014/main" id="{73F868E6-66BE-44A9-AEF2-C2E79AF315CC}"/>
              </a:ext>
            </a:extLst>
          </p:cNvPr>
          <p:cNvSpPr>
            <a:spLocks noGrp="1"/>
          </p:cNvSpPr>
          <p:nvPr>
            <p:ph type="ftr" sz="quarter" idx="11"/>
          </p:nvPr>
        </p:nvSpPr>
        <p:spPr/>
        <p:txBody>
          <a:bodyPr/>
          <a:lstStyle/>
          <a:p>
            <a:r>
              <a:rPr lang="en-US" dirty="0"/>
              <a:t>COSC 102</a:t>
            </a:r>
          </a:p>
        </p:txBody>
      </p:sp>
      <p:sp>
        <p:nvSpPr>
          <p:cNvPr id="6" name="Slide Number Placeholder 5">
            <a:extLst>
              <a:ext uri="{FF2B5EF4-FFF2-40B4-BE49-F238E27FC236}">
                <a16:creationId xmlns:a16="http://schemas.microsoft.com/office/drawing/2014/main" id="{CBBFB821-A89E-47CD-A152-09CA4FC54A3A}"/>
              </a:ext>
            </a:extLst>
          </p:cNvPr>
          <p:cNvSpPr>
            <a:spLocks noGrp="1"/>
          </p:cNvSpPr>
          <p:nvPr>
            <p:ph type="sldNum" sz="quarter" idx="12"/>
          </p:nvPr>
        </p:nvSpPr>
        <p:spPr/>
        <p:txBody>
          <a:bodyPr/>
          <a:lstStyle/>
          <a:p>
            <a:fld id="{051C7006-7120-F341-A188-F97DDD913081}" type="slidenum">
              <a:rPr lang="en-US" smtClean="0"/>
              <a:pPr/>
              <a:t>9</a:t>
            </a:fld>
            <a:endParaRPr lang="en-US" dirty="0"/>
          </a:p>
        </p:txBody>
      </p:sp>
      <p:sp>
        <p:nvSpPr>
          <p:cNvPr id="7" name="Title 6">
            <a:extLst>
              <a:ext uri="{FF2B5EF4-FFF2-40B4-BE49-F238E27FC236}">
                <a16:creationId xmlns:a16="http://schemas.microsoft.com/office/drawing/2014/main" id="{335044D4-56F8-49B3-AF32-3ADA4E8F0238}"/>
              </a:ext>
            </a:extLst>
          </p:cNvPr>
          <p:cNvSpPr>
            <a:spLocks noGrp="1"/>
          </p:cNvSpPr>
          <p:nvPr>
            <p:ph type="title"/>
          </p:nvPr>
        </p:nvSpPr>
        <p:spPr/>
        <p:txBody>
          <a:bodyPr/>
          <a:lstStyle/>
          <a:p>
            <a:r>
              <a:rPr lang="en-US" dirty="0"/>
              <a:t>Allocating New Memory</a:t>
            </a:r>
          </a:p>
        </p:txBody>
      </p:sp>
      <p:sp>
        <p:nvSpPr>
          <p:cNvPr id="9" name="TextBox 8">
            <a:extLst>
              <a:ext uri="{FF2B5EF4-FFF2-40B4-BE49-F238E27FC236}">
                <a16:creationId xmlns:a16="http://schemas.microsoft.com/office/drawing/2014/main" id="{E195AC15-A07B-4E05-9909-3B5188116FB9}"/>
              </a:ext>
            </a:extLst>
          </p:cNvPr>
          <p:cNvSpPr txBox="1"/>
          <p:nvPr/>
        </p:nvSpPr>
        <p:spPr>
          <a:xfrm>
            <a:off x="5007679" y="2498768"/>
            <a:ext cx="3374692" cy="369332"/>
          </a:xfrm>
          <a:prstGeom prst="rect">
            <a:avLst/>
          </a:prstGeom>
          <a:noFill/>
          <a:ln w="25400">
            <a:solidFill>
              <a:schemeClr val="tx1"/>
            </a:solidFill>
          </a:ln>
        </p:spPr>
        <p:txBody>
          <a:bodyPr wrap="square" rtlCol="0">
            <a:spAutoFit/>
          </a:bodyPr>
          <a:lstStyle/>
          <a:p>
            <a:r>
              <a:rPr lang="en-US" i="1" dirty="0"/>
              <a:t>Declaring a pointer</a:t>
            </a:r>
            <a:endParaRPr lang="en-US" dirty="0"/>
          </a:p>
        </p:txBody>
      </p:sp>
      <p:cxnSp>
        <p:nvCxnSpPr>
          <p:cNvPr id="10" name="Straight Arrow Connector 9">
            <a:extLst>
              <a:ext uri="{FF2B5EF4-FFF2-40B4-BE49-F238E27FC236}">
                <a16:creationId xmlns:a16="http://schemas.microsoft.com/office/drawing/2014/main" id="{0E3D086D-6473-4B28-84CE-250F42A5DE03}"/>
              </a:ext>
            </a:extLst>
          </p:cNvPr>
          <p:cNvCxnSpPr>
            <a:cxnSpLocks/>
            <a:stCxn id="9" idx="1"/>
          </p:cNvCxnSpPr>
          <p:nvPr/>
        </p:nvCxnSpPr>
        <p:spPr>
          <a:xfrm flipH="1">
            <a:off x="1920948" y="2683434"/>
            <a:ext cx="3086731" cy="18466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5522EF-CD1F-4E43-8740-E56249723769}"/>
              </a:ext>
            </a:extLst>
          </p:cNvPr>
          <p:cNvSpPr txBox="1"/>
          <p:nvPr/>
        </p:nvSpPr>
        <p:spPr>
          <a:xfrm>
            <a:off x="5007679" y="3146956"/>
            <a:ext cx="3374692" cy="923330"/>
          </a:xfrm>
          <a:prstGeom prst="rect">
            <a:avLst/>
          </a:prstGeom>
          <a:noFill/>
          <a:ln w="25400">
            <a:solidFill>
              <a:schemeClr val="tx1"/>
            </a:solidFill>
          </a:ln>
        </p:spPr>
        <p:txBody>
          <a:bodyPr wrap="square" rtlCol="0">
            <a:spAutoFit/>
          </a:bodyPr>
          <a:lstStyle/>
          <a:p>
            <a:r>
              <a:rPr lang="en-US" dirty="0"/>
              <a:t>Creates a new ”nameless” integer in memory that we can only access via pointer</a:t>
            </a:r>
          </a:p>
        </p:txBody>
      </p:sp>
      <p:cxnSp>
        <p:nvCxnSpPr>
          <p:cNvPr id="13" name="Straight Arrow Connector 12">
            <a:extLst>
              <a:ext uri="{FF2B5EF4-FFF2-40B4-BE49-F238E27FC236}">
                <a16:creationId xmlns:a16="http://schemas.microsoft.com/office/drawing/2014/main" id="{9EADF97C-8480-46BF-817D-04AD22D4A9F8}"/>
              </a:ext>
            </a:extLst>
          </p:cNvPr>
          <p:cNvCxnSpPr>
            <a:cxnSpLocks/>
            <a:stCxn id="12" idx="1"/>
          </p:cNvCxnSpPr>
          <p:nvPr/>
        </p:nvCxnSpPr>
        <p:spPr>
          <a:xfrm flipH="1" flipV="1">
            <a:off x="2612594" y="3470122"/>
            <a:ext cx="2395085" cy="13849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433AE3A-DD4E-479C-A93C-BDFC4F96145C}"/>
              </a:ext>
            </a:extLst>
          </p:cNvPr>
          <p:cNvSpPr txBox="1"/>
          <p:nvPr/>
        </p:nvSpPr>
        <p:spPr>
          <a:xfrm>
            <a:off x="5070268" y="4338425"/>
            <a:ext cx="3374692" cy="646331"/>
          </a:xfrm>
          <a:prstGeom prst="rect">
            <a:avLst/>
          </a:prstGeom>
          <a:noFill/>
          <a:ln w="25400">
            <a:solidFill>
              <a:schemeClr val="tx1"/>
            </a:solidFill>
          </a:ln>
        </p:spPr>
        <p:txBody>
          <a:bodyPr wrap="square" rtlCol="0">
            <a:spAutoFit/>
          </a:bodyPr>
          <a:lstStyle/>
          <a:p>
            <a:r>
              <a:rPr lang="en-US" dirty="0"/>
              <a:t>Dereference </a:t>
            </a:r>
            <a:r>
              <a:rPr lang="en-US" dirty="0" err="1"/>
              <a:t>ptr</a:t>
            </a:r>
            <a:r>
              <a:rPr lang="en-US" dirty="0"/>
              <a:t> to give that new integer a value.</a:t>
            </a:r>
          </a:p>
        </p:txBody>
      </p:sp>
      <p:cxnSp>
        <p:nvCxnSpPr>
          <p:cNvPr id="15" name="Straight Arrow Connector 14">
            <a:extLst>
              <a:ext uri="{FF2B5EF4-FFF2-40B4-BE49-F238E27FC236}">
                <a16:creationId xmlns:a16="http://schemas.microsoft.com/office/drawing/2014/main" id="{E3139515-CD76-4131-8F3D-B3F9593D8288}"/>
              </a:ext>
            </a:extLst>
          </p:cNvPr>
          <p:cNvCxnSpPr>
            <a:cxnSpLocks/>
          </p:cNvCxnSpPr>
          <p:nvPr/>
        </p:nvCxnSpPr>
        <p:spPr>
          <a:xfrm flipH="1" flipV="1">
            <a:off x="2082800" y="4465774"/>
            <a:ext cx="2759381" cy="86296"/>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1095517-2EA3-4EBB-9967-7CE7C4EF9E55}"/>
              </a:ext>
            </a:extLst>
          </p:cNvPr>
          <p:cNvSpPr txBox="1"/>
          <p:nvPr/>
        </p:nvSpPr>
        <p:spPr>
          <a:xfrm>
            <a:off x="4842181" y="5388014"/>
            <a:ext cx="1204984" cy="369332"/>
          </a:xfrm>
          <a:prstGeom prst="rect">
            <a:avLst/>
          </a:prstGeom>
          <a:noFill/>
          <a:ln w="25400">
            <a:solidFill>
              <a:schemeClr val="tx1"/>
            </a:solidFill>
          </a:ln>
        </p:spPr>
        <p:txBody>
          <a:bodyPr wrap="square" rtlCol="0">
            <a:spAutoFit/>
          </a:bodyPr>
          <a:lstStyle/>
          <a:p>
            <a:r>
              <a:rPr lang="en-US" dirty="0"/>
              <a:t>Prints 60</a:t>
            </a:r>
          </a:p>
        </p:txBody>
      </p:sp>
      <p:cxnSp>
        <p:nvCxnSpPr>
          <p:cNvPr id="23" name="Straight Arrow Connector 22">
            <a:extLst>
              <a:ext uri="{FF2B5EF4-FFF2-40B4-BE49-F238E27FC236}">
                <a16:creationId xmlns:a16="http://schemas.microsoft.com/office/drawing/2014/main" id="{BF983EDD-F2A3-408C-AEB6-6D74B7863B7D}"/>
              </a:ext>
            </a:extLst>
          </p:cNvPr>
          <p:cNvCxnSpPr>
            <a:cxnSpLocks/>
            <a:stCxn id="22" idx="1"/>
          </p:cNvCxnSpPr>
          <p:nvPr/>
        </p:nvCxnSpPr>
        <p:spPr>
          <a:xfrm flipH="1" flipV="1">
            <a:off x="3364589" y="5516712"/>
            <a:ext cx="1477592" cy="5596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36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22" grpId="0" animBg="1"/>
    </p:bldLst>
  </p:timing>
</p:sld>
</file>

<file path=ppt/theme/theme1.xml><?xml version="1.0" encoding="utf-8"?>
<a:theme xmlns:a="http://schemas.openxmlformats.org/drawingml/2006/main" name="Title Scree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lgn="l">
          <a:defRPr sz="2800" dirty="0" smtClean="0"/>
        </a:defPPr>
      </a:lstStyle>
    </a:txDef>
  </a:objectDefaults>
  <a:extraClrSchemeLst/>
</a:theme>
</file>

<file path=ppt/theme/theme2.xml><?xml version="1.0" encoding="utf-8"?>
<a:theme xmlns:a="http://schemas.openxmlformats.org/drawingml/2006/main" name="Content: Meta Inf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ancy Picture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hart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10794</TotalTime>
  <Words>2229</Words>
  <Application>Microsoft Macintosh PowerPoint</Application>
  <PresentationFormat>On-screen Show (4:3)</PresentationFormat>
  <Paragraphs>462</Paragraphs>
  <Slides>33</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33</vt:i4>
      </vt:variant>
    </vt:vector>
  </HeadingPairs>
  <TitlesOfParts>
    <vt:vector size="41" baseType="lpstr">
      <vt:lpstr>Arial</vt:lpstr>
      <vt:lpstr>Calibri</vt:lpstr>
      <vt:lpstr>Cambria Math</vt:lpstr>
      <vt:lpstr>Consolas</vt:lpstr>
      <vt:lpstr>Title Screens</vt:lpstr>
      <vt:lpstr>Content: Meta Info</vt:lpstr>
      <vt:lpstr>Fancy Pictures</vt:lpstr>
      <vt:lpstr>Charts</vt:lpstr>
      <vt:lpstr>Pointers</vt:lpstr>
      <vt:lpstr>Topics</vt:lpstr>
      <vt:lpstr>Pointer introduction</vt:lpstr>
      <vt:lpstr>What is a Pointer?</vt:lpstr>
      <vt:lpstr>Pointer Syntax</vt:lpstr>
      <vt:lpstr>Address-of Syntax</vt:lpstr>
      <vt:lpstr>Using Pointers</vt:lpstr>
      <vt:lpstr>Dynamically Allocating Memory</vt:lpstr>
      <vt:lpstr>Allocating New Memory</vt:lpstr>
      <vt:lpstr>Allocating New Memory: Objects</vt:lpstr>
      <vt:lpstr>Allocating New Memory: Arrays</vt:lpstr>
      <vt:lpstr>De-allocating New Memory</vt:lpstr>
      <vt:lpstr>De-allocating Memory: Objects</vt:lpstr>
      <vt:lpstr>De-allocating Memory: Arrays</vt:lpstr>
      <vt:lpstr>POINTER ARITHMETIC</vt:lpstr>
      <vt:lpstr>Pointer Arithmetic</vt:lpstr>
      <vt:lpstr>Pointer Arithmetic</vt:lpstr>
      <vt:lpstr>Pointer Arithmetic</vt:lpstr>
      <vt:lpstr>Pointer Arithmetic</vt:lpstr>
      <vt:lpstr>Subscript on a Pointer</vt:lpstr>
      <vt:lpstr>Pointers with Classes</vt:lpstr>
      <vt:lpstr>Pointers with Classes</vt:lpstr>
      <vt:lpstr>Class Members w/ Dot Operator</vt:lpstr>
      <vt:lpstr>Arrow Operator – Easier!</vt:lpstr>
      <vt:lpstr>Pointers as Function parameters</vt:lpstr>
      <vt:lpstr>Pointers as Parameters</vt:lpstr>
      <vt:lpstr>Pointer Parameters</vt:lpstr>
      <vt:lpstr>Pointer Parameters</vt:lpstr>
      <vt:lpstr>Pointer Constants</vt:lpstr>
      <vt:lpstr>Pointer Constant</vt:lpstr>
      <vt:lpstr>Pointer Constant</vt:lpstr>
      <vt:lpstr>Topics</vt:lpstr>
      <vt:lpstr>Pointers  COSC 102 Camille Crumpton</vt:lpstr>
    </vt:vector>
  </TitlesOfParts>
  <Company>University of Tennessee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PowerPoint Template 2015 ver 1</dc:title>
  <dc:creator>Marz, Stephen Gregory</dc:creator>
  <cp:lastModifiedBy>Camille Crumpton</cp:lastModifiedBy>
  <cp:revision>76</cp:revision>
  <dcterms:created xsi:type="dcterms:W3CDTF">2014-12-02T19:58:44Z</dcterms:created>
  <dcterms:modified xsi:type="dcterms:W3CDTF">2022-04-29T19:39:56Z</dcterms:modified>
</cp:coreProperties>
</file>