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67" r:id="rId2"/>
    <p:sldMasterId id="2147483692" r:id="rId3"/>
    <p:sldMasterId id="2147483697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8" r:id="rId6"/>
    <p:sldId id="261" r:id="rId7"/>
    <p:sldId id="267" r:id="rId8"/>
    <p:sldId id="272" r:id="rId9"/>
    <p:sldId id="268" r:id="rId10"/>
    <p:sldId id="269" r:id="rId11"/>
    <p:sldId id="270" r:id="rId12"/>
    <p:sldId id="271" r:id="rId13"/>
    <p:sldId id="273" r:id="rId14"/>
    <p:sldId id="274" r:id="rId15"/>
    <p:sldId id="275" r:id="rId16"/>
    <p:sldId id="277" r:id="rId17"/>
    <p:sldId id="276" r:id="rId18"/>
    <p:sldId id="281" r:id="rId19"/>
    <p:sldId id="282" r:id="rId20"/>
    <p:sldId id="283" r:id="rId21"/>
    <p:sldId id="284" r:id="rId22"/>
    <p:sldId id="285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200"/>
    <a:srgbClr val="3B3C3E"/>
    <a:srgbClr val="77797C"/>
    <a:srgbClr val="000000"/>
    <a:srgbClr val="FD6D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3711"/>
  </p:normalViewPr>
  <p:slideViewPr>
    <p:cSldViewPr snapToGrid="0">
      <p:cViewPr varScale="1">
        <p:scale>
          <a:sx n="102" d="100"/>
          <a:sy n="102" d="100"/>
        </p:scale>
        <p:origin x="19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CEF040-88B0-48E2-BC39-0F47A24BC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F90E6-5942-40D6-B550-A40EB135DC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E2605-92C0-4F4A-B728-4809B10E2339}" type="datetime1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1B5A7-F9B4-48E3-B791-39384EC0A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0319F-2509-4016-8183-3771A6607C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774CE-A828-4200-B441-94ED93B54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31009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1F012-9754-48DD-825C-B0E31342A0D8}" type="datetime1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157D3-B8C5-4244-9114-458E5724E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6545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EC1D-F9FC-4765-9414-21B7DE3734F1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3C5E0554-08C3-4F63-8A69-4C70A4E52663}" type="datetime1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222E1-45F2-4098-926C-F811F9AD2A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</p:spTree>
    <p:extLst>
      <p:ext uri="{BB962C8B-B14F-4D97-AF65-F5344CB8AC3E}">
        <p14:creationId xmlns:p14="http://schemas.microsoft.com/office/powerpoint/2010/main" val="397045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C-style strings always terminate with the null character, which is defined as backslash-zero (‘\0’)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AA1F012-9754-48DD-825C-B0E31342A0D8}" type="datetime1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157D3-B8C5-4244-9114-458E5724E6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801500"/>
            <a:ext cx="8229600" cy="11430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2087450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3C3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5135" y="4019333"/>
            <a:ext cx="3823854" cy="191702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341940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362E30-4E1C-4A7B-9491-EC30C3ADD831}"/>
              </a:ext>
            </a:extLst>
          </p:cNvPr>
          <p:cNvSpPr/>
          <p:nvPr userDrawn="1"/>
        </p:nvSpPr>
        <p:spPr>
          <a:xfrm>
            <a:off x="2842953" y="3642369"/>
            <a:ext cx="322533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9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407F-FD3A-4CE6-B1C2-8A8FBEEF9172}" type="datetime5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5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D8EC1-0E76-4E30-A879-826A6CEEB7EF}" type="datetime5">
              <a:rPr lang="en-US" smtClean="0"/>
              <a:t>28-Feb-22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5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8988D-7382-4A93-80AE-F6DA0AFCC0CA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ctr">
              <a:defRPr sz="2000" b="1">
                <a:solidFill>
                  <a:srgbClr val="3B3C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ctr">
              <a:buNone/>
              <a:defRPr sz="1400">
                <a:solidFill>
                  <a:srgbClr val="3B3C3E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E8DD9638-7B35-4D01-AFE3-E2B1C756456D}" type="datetime5">
              <a:rPr lang="en-US" smtClean="0"/>
              <a:t>28-Feb-22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73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BBC889E3-80FF-4AD8-A589-771DE7B31C6E}" type="datetime5">
              <a:rPr lang="en-US" smtClean="0"/>
              <a:t>28-Feb-22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1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Overlai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579688"/>
            <a:ext cx="8229600" cy="1143000"/>
          </a:xfrm>
        </p:spPr>
        <p:txBody>
          <a:bodyPr>
            <a:normAutofit/>
          </a:bodyPr>
          <a:lstStyle>
            <a:lvl1pPr algn="ctr">
              <a:defRPr sz="4000" b="1" spc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7F9E-2C0D-4C4B-9BEF-C9B35F340372}" type="datetime5">
              <a:rPr lang="en-US" smtClean="0"/>
              <a:t>28-Feb-22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7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E57DEEB-936F-4FBA-858D-81214A79B586}" type="datetime5">
              <a:rPr lang="en-US" smtClean="0"/>
              <a:t>28-Feb-22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90444" y="751925"/>
            <a:ext cx="3799498" cy="1588926"/>
          </a:xfrm>
        </p:spPr>
        <p:txBody>
          <a:bodyPr anchor="b"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4990444" y="2340851"/>
            <a:ext cx="3799498" cy="3869666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0753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09650" cy="365125"/>
          </a:xfrm>
          <a:prstGeom prst="rect">
            <a:avLst/>
          </a:prstGeom>
        </p:spPr>
        <p:txBody>
          <a:bodyPr/>
          <a:lstStyle/>
          <a:p>
            <a:fld id="{FB2C217E-7EFC-46D3-8860-814AA316E675}" type="datetime5">
              <a:rPr lang="en-US" smtClean="0"/>
              <a:t>28-Feb-22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95FC0D8-608D-084B-A5CE-4343663DF3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4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3845269"/>
          </a:xfrm>
        </p:spPr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</p:sp>
      <p:sp>
        <p:nvSpPr>
          <p:cNvPr id="9" name="Picture Placeholder 4"/>
          <p:cNvSpPr>
            <a:spLocks noGrp="1"/>
          </p:cNvSpPr>
          <p:nvPr>
            <p:ph type="pic" idx="15"/>
          </p:nvPr>
        </p:nvSpPr>
        <p:spPr>
          <a:xfrm>
            <a:off x="4670424" y="228600"/>
            <a:ext cx="4240119" cy="3845269"/>
          </a:xfrm>
        </p:spPr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4670424" y="4175911"/>
            <a:ext cx="2057400" cy="2039112"/>
          </a:xfrm>
        </p:spPr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853144" y="4175911"/>
            <a:ext cx="2057400" cy="2039112"/>
          </a:xfrm>
        </p:spPr>
      </p:sp>
    </p:spTree>
    <p:extLst>
      <p:ext uri="{BB962C8B-B14F-4D97-AF65-F5344CB8AC3E}">
        <p14:creationId xmlns:p14="http://schemas.microsoft.com/office/powerpoint/2010/main" val="158947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89535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473079-7F21-479C-9230-234D2318BDE5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46A90C-EDD6-534A-836B-F35EA6B6A50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685800" y="1130300"/>
            <a:ext cx="7772400" cy="50355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Big Orange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4021295"/>
            <a:ext cx="1986380" cy="1327108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05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i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661212"/>
            <a:ext cx="9144000" cy="2196788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215736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78810" y="5072195"/>
            <a:ext cx="1986380" cy="132710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85800" y="39671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77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: Minimal Ident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585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8162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T_logo_RIGHT_KNOCKOUT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955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44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Your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4950346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4950346" y="0"/>
            <a:ext cx="4193654" cy="6858000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0346" y="274637"/>
            <a:ext cx="4193654" cy="35464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1676" y="4313728"/>
            <a:ext cx="2390995" cy="15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5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B3C3E"/>
                </a:solidFill>
              </a:defRPr>
            </a:lvl1pPr>
            <a:lvl2pPr>
              <a:defRPr>
                <a:solidFill>
                  <a:srgbClr val="3B3C3E"/>
                </a:solidFill>
              </a:defRPr>
            </a:lvl2pPr>
            <a:lvl3pPr>
              <a:defRPr>
                <a:solidFill>
                  <a:srgbClr val="3B3C3E"/>
                </a:solidFill>
              </a:defRPr>
            </a:lvl3pPr>
            <a:lvl4pPr>
              <a:defRPr>
                <a:solidFill>
                  <a:srgbClr val="3B3C3E"/>
                </a:solidFill>
              </a:defRPr>
            </a:lvl4pPr>
            <a:lvl5pPr>
              <a:defRPr>
                <a:solidFill>
                  <a:srgbClr val="3B3C3E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7F52A-B5D3-46C8-98FA-1B78AEB6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339" y="6414480"/>
            <a:ext cx="1310609" cy="365125"/>
          </a:xfrm>
        </p:spPr>
        <p:txBody>
          <a:bodyPr/>
          <a:lstStyle/>
          <a:p>
            <a:fld id="{D0AABFDB-A051-4F08-8D85-FFDFC086A705}" type="datetime5">
              <a:rPr lang="en-US" smtClean="0"/>
              <a:t>28-Feb-22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63A66-D338-4BEB-AD33-F28477C9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14480"/>
            <a:ext cx="3251662" cy="365125"/>
          </a:xfr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512DAB-F6C8-4A2D-9970-0D936C55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0" y="6414480"/>
            <a:ext cx="371270" cy="365125"/>
          </a:xfrm>
        </p:spPr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C14604-8D6E-4C43-BD78-6D7D044F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477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Text Block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DEBE49D-A48F-40C4-926F-28F2A1027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7983C38A-DBBA-4764-9410-333782B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238525F7-7009-49A9-8C18-99CDB814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0339" y="6414480"/>
            <a:ext cx="1310609" cy="365125"/>
          </a:xfrm>
        </p:spPr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A11F65CA-6608-4EBB-AD42-901000B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14480"/>
            <a:ext cx="3251662" cy="365125"/>
          </a:xfrm>
        </p:spPr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1520BE50-03C5-4D0B-B74D-035763DF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30" y="6414480"/>
            <a:ext cx="371270" cy="365125"/>
          </a:xfrm>
        </p:spPr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4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6AE1-E157-4726-AD4E-01599E247BBB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Header">
    <p:bg>
      <p:bgPr>
        <a:solidFill>
          <a:srgbClr val="FF8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9EC-5C41-40B7-B028-83B2C1FCF42A}" type="datetime5">
              <a:rPr lang="en-US" smtClean="0"/>
              <a:t>28-Feb-22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474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814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64" r:id="rId2"/>
    <p:sldLayoutId id="2147483661" r:id="rId3"/>
    <p:sldLayoutId id="2147483649" r:id="rId4"/>
    <p:sldLayoutId id="2147483700" r:id="rId5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0" indent="0" algn="ctr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rgbClr val="77797C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F4E4C3CB-470E-4A51-B3DE-6EDCB16C176C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UT_logo_RIGHT_KNOCKOUT.eps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1048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1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91" r:id="rId2"/>
    <p:sldLayoutId id="2147483670" r:id="rId3"/>
    <p:sldLayoutId id="2147483701" r:id="rId4"/>
    <p:sldLayoutId id="2147483671" r:id="rId5"/>
    <p:sldLayoutId id="2147483672" r:id="rId6"/>
    <p:sldLayoutId id="2147483674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1CCBE46E-7B3B-4EFC-8129-C573A55C505D}" type="datetime5">
              <a:rPr lang="en-US" smtClean="0"/>
              <a:t>28-Feb-22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UT_logo_RIGHT_KNOCKOUT.eps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7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9" r:id="rId3"/>
    <p:sldLayoutId id="2147483694" r:id="rId4"/>
    <p:sldLayoutId id="2147483695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D87C26C-CCEC-41D1-A3AE-A2BB722A9F37}" type="datetime5">
              <a:rPr lang="en-US" smtClean="0"/>
              <a:t>28-Feb-22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COSC 102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051C7006-7120-F341-A188-F97DDD9130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UT_logo_RIGHT_KNOCKOUT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0624" y="6441967"/>
            <a:ext cx="1410369" cy="3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B3C3E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B3C3E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rgbClr val="3B3C3E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B3C3E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rgbClr val="3B3C3E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068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String Streams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2273881"/>
            <a:ext cx="6400800" cy="1223675"/>
          </a:xfrm>
        </p:spPr>
        <p:txBody>
          <a:bodyPr/>
          <a:lstStyle/>
          <a:p>
            <a:r>
              <a:rPr lang="en-US" dirty="0"/>
              <a:t>COSC 102</a:t>
            </a:r>
          </a:p>
          <a:p>
            <a:r>
              <a:rPr lang="en-US" dirty="0"/>
              <a:t>Camille Crumpton</a:t>
            </a:r>
          </a:p>
        </p:txBody>
      </p:sp>
    </p:spTree>
    <p:extLst>
      <p:ext uri="{BB962C8B-B14F-4D97-AF65-F5344CB8AC3E}">
        <p14:creationId xmlns:p14="http://schemas.microsoft.com/office/powerpoint/2010/main" val="18295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3491-B2E5-4BFC-A47D-23188DDE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10A1-05E8-4C66-876C-F79662E4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CDF9-2787-4A6D-9202-9867DC09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4BD2B7-B8BD-465B-9076-E84D6BD3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OSTRINGSTREAM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9FB52E-FB9D-4502-A810-FA04B9399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</p:spTree>
    <p:extLst>
      <p:ext uri="{BB962C8B-B14F-4D97-AF65-F5344CB8AC3E}">
        <p14:creationId xmlns:p14="http://schemas.microsoft.com/office/powerpoint/2010/main" val="303936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A2E88B-7FAA-476F-AF3B-09FC0F93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3296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sstream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&lt;string&gt;</a:t>
            </a:r>
          </a:p>
          <a:p>
            <a:pPr marL="0" indent="0">
              <a:buNone/>
            </a:pPr>
            <a:r>
              <a:rPr lang="en-US" sz="1800" dirty="0"/>
              <a:t>using namespace std;</a:t>
            </a:r>
          </a:p>
          <a:p>
            <a:pPr marL="0" indent="0">
              <a:buNone/>
            </a:pPr>
            <a:r>
              <a:rPr lang="en-US" sz="1800" dirty="0"/>
              <a:t>int main()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	int a = 10, b = 20, c = 30;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00B050"/>
                </a:solidFill>
              </a:rPr>
              <a:t>ostringstream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sout</a:t>
            </a:r>
            <a:r>
              <a:rPr lang="en-US" sz="18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/>
              <a:t>       string output;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>
                <a:solidFill>
                  <a:srgbClr val="FF0000"/>
                </a:solidFill>
              </a:rPr>
              <a:t>sout</a:t>
            </a:r>
            <a:r>
              <a:rPr lang="en-US" sz="1800" dirty="0">
                <a:solidFill>
                  <a:srgbClr val="FF0000"/>
                </a:solidFill>
              </a:rPr>
              <a:t> &lt;&lt; a &lt;&lt; ' ' &lt;&lt; b &lt;&lt; ' ' &lt;&lt; c &lt;&lt; '\n';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output = </a:t>
            </a:r>
            <a:r>
              <a:rPr lang="en-US" sz="1800" dirty="0" err="1">
                <a:solidFill>
                  <a:srgbClr val="0070C0"/>
                </a:solidFill>
              </a:rPr>
              <a:t>sout.str</a:t>
            </a:r>
            <a:r>
              <a:rPr lang="en-US" sz="1800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cout</a:t>
            </a:r>
            <a:r>
              <a:rPr lang="en-US" sz="1800" dirty="0"/>
              <a:t> &lt;&lt; output;</a:t>
            </a:r>
          </a:p>
          <a:p>
            <a:pPr marL="0" indent="0">
              <a:buNone/>
            </a:pPr>
            <a:r>
              <a:rPr lang="en-US" sz="1800" dirty="0"/>
              <a:t>	return 0;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A69FA-7153-4299-8ABD-D66CE6B4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9EC-5C41-40B7-B028-83B2C1FCF42A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47E9B-5D94-4613-BED7-6E85F514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5DE53-B2A1-46E8-9D7E-407659E7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7D06C7-B218-4B30-85C3-C3B31FE2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String Streams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AF544-9D44-48C5-998F-C6ACAEB2D675}"/>
              </a:ext>
            </a:extLst>
          </p:cNvPr>
          <p:cNvSpPr txBox="1"/>
          <p:nvPr/>
        </p:nvSpPr>
        <p:spPr>
          <a:xfrm>
            <a:off x="4244340" y="1600200"/>
            <a:ext cx="371094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sstream</a:t>
            </a:r>
            <a:r>
              <a:rPr lang="en-US" dirty="0"/>
              <a:t> header contains both </a:t>
            </a:r>
            <a:r>
              <a:rPr lang="en-US" dirty="0" err="1"/>
              <a:t>istringstream</a:t>
            </a:r>
            <a:r>
              <a:rPr lang="en-US" dirty="0"/>
              <a:t> and </a:t>
            </a:r>
            <a:r>
              <a:rPr lang="en-US" dirty="0" err="1"/>
              <a:t>ostringstream</a:t>
            </a:r>
            <a:r>
              <a:rPr lang="en-US" dirty="0"/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2855C-75AD-44EC-ACF8-61AE0491358E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567940" y="1790700"/>
            <a:ext cx="1676400" cy="132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DCBB89E-E106-4638-987D-53A970C918E9}"/>
              </a:ext>
            </a:extLst>
          </p:cNvPr>
          <p:cNvSpPr/>
          <p:nvPr/>
        </p:nvSpPr>
        <p:spPr>
          <a:xfrm>
            <a:off x="4800600" y="4221480"/>
            <a:ext cx="289560" cy="6553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5003B-F665-4ED6-BE63-A399F5764C02}"/>
              </a:ext>
            </a:extLst>
          </p:cNvPr>
          <p:cNvSpPr txBox="1"/>
          <p:nvPr/>
        </p:nvSpPr>
        <p:spPr>
          <a:xfrm>
            <a:off x="5280660" y="3671977"/>
            <a:ext cx="3710940" cy="175432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Unlike </a:t>
            </a:r>
            <a:r>
              <a:rPr lang="en-US" dirty="0" err="1"/>
              <a:t>istringstream</a:t>
            </a:r>
            <a:r>
              <a:rPr lang="en-US" dirty="0"/>
              <a:t>, </a:t>
            </a:r>
            <a:r>
              <a:rPr lang="en-US" dirty="0" err="1"/>
              <a:t>ostringstream's</a:t>
            </a:r>
            <a:r>
              <a:rPr lang="en-US" dirty="0"/>
              <a:t> .str() RETURNS the string that was built. </a:t>
            </a:r>
          </a:p>
          <a:p>
            <a:endParaRPr lang="en-US" dirty="0"/>
          </a:p>
          <a:p>
            <a:r>
              <a:rPr lang="en-US" dirty="0"/>
              <a:t>*Notice there are NO parameters to .str()!</a:t>
            </a:r>
          </a:p>
        </p:txBody>
      </p:sp>
    </p:spTree>
    <p:extLst>
      <p:ext uri="{BB962C8B-B14F-4D97-AF65-F5344CB8AC3E}">
        <p14:creationId xmlns:p14="http://schemas.microsoft.com/office/powerpoint/2010/main" val="31733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A2E88B-7FAA-476F-AF3B-09FC0F93D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63296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int a = 10, b = 20, c = 30;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ostringstream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>
                <a:solidFill>
                  <a:srgbClr val="00B050"/>
                </a:solidFill>
              </a:rPr>
              <a:t>sout</a:t>
            </a:r>
            <a:r>
              <a:rPr lang="en-US" sz="18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/>
              <a:t>string output;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sout</a:t>
            </a:r>
            <a:r>
              <a:rPr lang="en-US" sz="1800" dirty="0">
                <a:solidFill>
                  <a:srgbClr val="FF0000"/>
                </a:solidFill>
              </a:rPr>
              <a:t> &lt;&lt; a &lt;&lt; ' ' &lt;&lt; b &lt;&lt; ' ' &lt;&lt; c &lt;&lt; '\n';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output = </a:t>
            </a:r>
            <a:r>
              <a:rPr lang="en-US" sz="1800" dirty="0" err="1">
                <a:solidFill>
                  <a:srgbClr val="0070C0"/>
                </a:solidFill>
              </a:rPr>
              <a:t>sout.str</a:t>
            </a:r>
            <a:r>
              <a:rPr lang="en-US" sz="1800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output;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</a:rPr>
              <a:t>sout</a:t>
            </a:r>
            <a:r>
              <a:rPr lang="en-US" sz="1800" dirty="0">
                <a:solidFill>
                  <a:srgbClr val="FF0000"/>
                </a:solidFill>
              </a:rPr>
              <a:t> &lt;&lt; 40 &lt;&lt; ' ' &lt;&lt; 50 &lt;&lt; '\n';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output = </a:t>
            </a:r>
            <a:r>
              <a:rPr lang="en-US" sz="1800" dirty="0" err="1">
                <a:solidFill>
                  <a:srgbClr val="0070C0"/>
                </a:solidFill>
              </a:rPr>
              <a:t>sout.str</a:t>
            </a:r>
            <a:r>
              <a:rPr lang="en-US" sz="1800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800" dirty="0" err="1"/>
              <a:t>cout</a:t>
            </a:r>
            <a:r>
              <a:rPr lang="en-US" sz="1800" dirty="0"/>
              <a:t> &lt;&lt; output;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7030A0"/>
                </a:solidFill>
              </a:rPr>
              <a:t>sout.str</a:t>
            </a:r>
            <a:r>
              <a:rPr lang="en-US" sz="1800" dirty="0">
                <a:solidFill>
                  <a:srgbClr val="7030A0"/>
                </a:solidFill>
              </a:rPr>
              <a:t>("");</a:t>
            </a:r>
          </a:p>
          <a:p>
            <a:pPr marL="0" indent="0">
              <a:buNone/>
            </a:pPr>
            <a:r>
              <a:rPr lang="en-US" sz="1800" dirty="0"/>
              <a:t>output = </a:t>
            </a:r>
            <a:r>
              <a:rPr lang="en-US" sz="1800" dirty="0" err="1"/>
              <a:t>sout.str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A69FA-7153-4299-8ABD-D66CE6B4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359EC-5C41-40B7-B028-83B2C1FCF42A}" type="datetime5">
              <a:rPr lang="en-US" smtClean="0"/>
              <a:t>28-Feb-22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47E9B-5D94-4613-BED7-6E85F514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5DE53-B2A1-46E8-9D7E-407659E7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67D06C7-B218-4B30-85C3-C3B31FE2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</a:t>
            </a:r>
            <a:r>
              <a:rPr lang="en-US" dirty="0" err="1"/>
              <a:t>ostringstream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AF544-9D44-48C5-998F-C6ACAEB2D675}"/>
              </a:ext>
            </a:extLst>
          </p:cNvPr>
          <p:cNvSpPr txBox="1"/>
          <p:nvPr/>
        </p:nvSpPr>
        <p:spPr>
          <a:xfrm>
            <a:off x="4216631" y="2961977"/>
            <a:ext cx="3710940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will print</a:t>
            </a:r>
          </a:p>
          <a:p>
            <a:r>
              <a:rPr lang="en-US" dirty="0"/>
              <a:t>10 20 30</a:t>
            </a:r>
          </a:p>
          <a:p>
            <a:r>
              <a:rPr lang="en-US" dirty="0"/>
              <a:t>40 50</a:t>
            </a:r>
          </a:p>
          <a:p>
            <a:endParaRPr lang="en-US" dirty="0"/>
          </a:p>
          <a:p>
            <a:r>
              <a:rPr lang="en-US" dirty="0" err="1"/>
              <a:t>ostringstreams</a:t>
            </a:r>
            <a:r>
              <a:rPr lang="en-US" dirty="0"/>
              <a:t> keep building on the string. You can clear this by passing an empty string to .str().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093E2F78-E754-4583-B5F8-DB7A02A26381}"/>
              </a:ext>
            </a:extLst>
          </p:cNvPr>
          <p:cNvSpPr/>
          <p:nvPr/>
        </p:nvSpPr>
        <p:spPr>
          <a:xfrm>
            <a:off x="3566160" y="3581400"/>
            <a:ext cx="594360" cy="9753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33B21-798A-4159-B719-AB8A761946EF}"/>
              </a:ext>
            </a:extLst>
          </p:cNvPr>
          <p:cNvSpPr txBox="1"/>
          <p:nvPr/>
        </p:nvSpPr>
        <p:spPr>
          <a:xfrm>
            <a:off x="3234690" y="5276201"/>
            <a:ext cx="371094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output string in this case will now be blank. We cleared the </a:t>
            </a:r>
            <a:r>
              <a:rPr lang="en-US" dirty="0" err="1"/>
              <a:t>ostringstream</a:t>
            </a:r>
            <a:r>
              <a:rPr lang="en-US" dirty="0"/>
              <a:t> by passing "" to .str().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A157D5-B821-4AEE-983D-5F0BFA5588E4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2438400" y="5166360"/>
            <a:ext cx="796290" cy="571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9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3491-B2E5-4BFC-A47D-23188DDE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10A1-05E8-4C66-876C-F79662E4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CDF9-2787-4A6D-9202-9867DC09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4BD2B7-B8BD-465B-9076-E84D6BD3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STRINGSTREAM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9FB52E-FB9D-4502-A810-FA04B9399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</p:spTree>
    <p:extLst>
      <p:ext uri="{BB962C8B-B14F-4D97-AF65-F5344CB8AC3E}">
        <p14:creationId xmlns:p14="http://schemas.microsoft.com/office/powerpoint/2010/main" val="424096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11C52B-1112-4DC2-8A1E-FFC0E7B7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stringstream</a:t>
            </a:r>
            <a:r>
              <a:rPr lang="en-US" dirty="0"/>
              <a:t> is bi-directional. You can build strings and extract from them.</a:t>
            </a:r>
          </a:p>
          <a:p>
            <a:endParaRPr lang="en-US" dirty="0"/>
          </a:p>
          <a:p>
            <a:r>
              <a:rPr lang="en-US" dirty="0"/>
              <a:t>DO NOT use </a:t>
            </a:r>
            <a:r>
              <a:rPr lang="en-US" dirty="0" err="1"/>
              <a:t>stringstreams</a:t>
            </a:r>
            <a:r>
              <a:rPr lang="en-US" dirty="0"/>
              <a:t> in this course!</a:t>
            </a:r>
          </a:p>
          <a:p>
            <a:pPr lvl="1"/>
            <a:r>
              <a:rPr lang="en-US" dirty="0"/>
              <a:t>They are prone to errors if you mix extraction and insertion.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61E0-3B92-4C66-BB76-63768A6A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CC26-20A9-43EC-B96A-E8760E22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CD2F-F9BD-4A26-B3F3-30E22E9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4BFC60-B38B-49B2-8D16-F861D38E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84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3491-B2E5-4BFC-A47D-23188DDE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10A1-05E8-4C66-876C-F79662E4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CDF9-2787-4A6D-9202-9867DC09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4BD2B7-B8BD-465B-9076-E84D6BD3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9FB52E-FB9D-4502-A810-FA04B9399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</p:spTree>
    <p:extLst>
      <p:ext uri="{BB962C8B-B14F-4D97-AF65-F5344CB8AC3E}">
        <p14:creationId xmlns:p14="http://schemas.microsoft.com/office/powerpoint/2010/main" val="4180402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11C52B-1112-4DC2-8A1E-FFC0E7B7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command line arguments that are numerical types (such as int, double, </a:t>
            </a:r>
            <a:r>
              <a:rPr lang="en-US" dirty="0" err="1"/>
              <a:t>etc</a:t>
            </a:r>
            <a:r>
              <a:rPr lang="en-US" dirty="0"/>
              <a:t>), </a:t>
            </a:r>
            <a:r>
              <a:rPr lang="en-US" dirty="0" err="1"/>
              <a:t>argv</a:t>
            </a:r>
            <a:r>
              <a:rPr lang="en-US" dirty="0"/>
              <a:t>/</a:t>
            </a:r>
            <a:r>
              <a:rPr lang="en-US" dirty="0" err="1"/>
              <a:t>argc</a:t>
            </a:r>
            <a:r>
              <a:rPr lang="en-US" dirty="0"/>
              <a:t> store the data as a C-style string</a:t>
            </a:r>
          </a:p>
          <a:p>
            <a:r>
              <a:rPr lang="en-US" dirty="0"/>
              <a:t>In order to extract the data into the appropriate type, use an </a:t>
            </a:r>
            <a:r>
              <a:rPr lang="en-US" dirty="0" err="1"/>
              <a:t>istringstream</a:t>
            </a:r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Argv</a:t>
            </a:r>
            <a:r>
              <a:rPr lang="en-US" dirty="0"/>
              <a:t>/</a:t>
            </a:r>
            <a:r>
              <a:rPr lang="en-US" dirty="0" err="1"/>
              <a:t>Argc</a:t>
            </a:r>
            <a:r>
              <a:rPr lang="en-US" dirty="0"/>
              <a:t> slides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61E0-3B92-4C66-BB76-63768A6A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CC26-20A9-43EC-B96A-E8760E22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CD2F-F9BD-4A26-B3F3-30E22E9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4BFC60-B38B-49B2-8D16-F861D38E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</a:t>
            </a:r>
            <a:r>
              <a:rPr lang="en-US" dirty="0" err="1"/>
              <a:t>Argv</a:t>
            </a:r>
            <a:r>
              <a:rPr lang="en-US" dirty="0"/>
              <a:t>/</a:t>
            </a:r>
            <a:r>
              <a:rPr lang="en-US" dirty="0" err="1"/>
              <a:t>Argc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0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11C52B-1112-4DC2-8A1E-FFC0E7B7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getline function, we can read an entire line from a stream </a:t>
            </a:r>
          </a:p>
          <a:p>
            <a:r>
              <a:rPr lang="en-US" dirty="0"/>
              <a:t>All characters up to (but not including) a ‘\n’ are stored into a string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getline(</a:t>
            </a:r>
            <a:r>
              <a:rPr lang="en-US" dirty="0" err="1"/>
              <a:t>streamToReadFrom</a:t>
            </a:r>
            <a:r>
              <a:rPr lang="en-US" dirty="0"/>
              <a:t>, </a:t>
            </a:r>
            <a:r>
              <a:rPr lang="en-US" dirty="0" err="1"/>
              <a:t>stringToStore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61E0-3B92-4C66-BB76-63768A6A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CC26-20A9-43EC-B96A-E8760E22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CD2F-F9BD-4A26-B3F3-30E22E9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4BFC60-B38B-49B2-8D16-F861D38E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Getline</a:t>
            </a:r>
          </a:p>
        </p:txBody>
      </p:sp>
    </p:spTree>
    <p:extLst>
      <p:ext uri="{BB962C8B-B14F-4D97-AF65-F5344CB8AC3E}">
        <p14:creationId xmlns:p14="http://schemas.microsoft.com/office/powerpoint/2010/main" val="1626637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11C52B-1112-4DC2-8A1E-FFC0E7B7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grab lines of input from </a:t>
            </a:r>
            <a:r>
              <a:rPr lang="en-US" dirty="0" err="1"/>
              <a:t>cin</a:t>
            </a:r>
            <a:r>
              <a:rPr lang="en-US" dirty="0"/>
              <a:t> and wish to store parts of that input as various data types, we can take the string created from getline() and pick it apart with a string stream</a:t>
            </a:r>
          </a:p>
          <a:p>
            <a:r>
              <a:rPr lang="en-US" dirty="0"/>
              <a:t>#include &lt;string&gt;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61E0-3B92-4C66-BB76-63768A6A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CC26-20A9-43EC-B96A-E8760E22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CD2F-F9BD-4A26-B3F3-30E22E9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4BFC60-B38B-49B2-8D16-F861D38E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Getline</a:t>
            </a:r>
          </a:p>
        </p:txBody>
      </p:sp>
    </p:spTree>
    <p:extLst>
      <p:ext uri="{BB962C8B-B14F-4D97-AF65-F5344CB8AC3E}">
        <p14:creationId xmlns:p14="http://schemas.microsoft.com/office/powerpoint/2010/main" val="236535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11C52B-1112-4DC2-8A1E-FFC0E7B74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0925"/>
            <a:ext cx="8229600" cy="48142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sstream</a:t>
            </a:r>
            <a:r>
              <a:rPr lang="en-US" dirty="0"/>
              <a:t>&gt;   //used for string streams</a:t>
            </a:r>
          </a:p>
          <a:p>
            <a:pPr marL="0" indent="0">
              <a:buNone/>
            </a:pPr>
            <a:r>
              <a:rPr lang="en-US" dirty="0"/>
              <a:t>#include &lt;string&gt;       //used for getline</a:t>
            </a:r>
          </a:p>
          <a:p>
            <a:pPr marL="0" indent="0">
              <a:buNone/>
            </a:pPr>
            <a:r>
              <a:rPr lang="en-US" dirty="0"/>
              <a:t>using namespace std;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// read input</a:t>
            </a:r>
          </a:p>
          <a:p>
            <a:pPr marL="0" indent="0">
              <a:buNone/>
            </a:pPr>
            <a:r>
              <a:rPr lang="en-US" dirty="0"/>
              <a:t>    string input;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8200"/>
                </a:solidFill>
              </a:rPr>
              <a:t>getline(</a:t>
            </a:r>
            <a:r>
              <a:rPr lang="en-US" dirty="0" err="1">
                <a:solidFill>
                  <a:srgbClr val="FF8200"/>
                </a:solidFill>
              </a:rPr>
              <a:t>cin</a:t>
            </a:r>
            <a:r>
              <a:rPr lang="en-US" dirty="0">
                <a:solidFill>
                  <a:srgbClr val="FF8200"/>
                </a:solidFill>
              </a:rPr>
              <a:t>, input);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initialize string stream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8200"/>
                </a:solidFill>
              </a:rPr>
              <a:t>istringstream</a:t>
            </a:r>
            <a:r>
              <a:rPr lang="en-US" dirty="0"/>
              <a:t> sin(input);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extract input</a:t>
            </a:r>
          </a:p>
          <a:p>
            <a:pPr marL="0" indent="0">
              <a:buNone/>
            </a:pPr>
            <a:r>
              <a:rPr lang="en-US" dirty="0"/>
              <a:t>    string name;</a:t>
            </a:r>
          </a:p>
          <a:p>
            <a:pPr marL="0" indent="0">
              <a:buNone/>
            </a:pPr>
            <a:r>
              <a:rPr lang="en-US" dirty="0"/>
              <a:t>    string course;</a:t>
            </a:r>
          </a:p>
          <a:p>
            <a:pPr marL="0" indent="0">
              <a:buNone/>
            </a:pPr>
            <a:r>
              <a:rPr lang="en-US" dirty="0"/>
              <a:t>    int grade;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8200"/>
                </a:solidFill>
              </a:rPr>
              <a:t>sin &gt;&gt; name &gt;&gt; course &gt;&gt; grade;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61E0-3B92-4C66-BB76-63768A6A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0CC26-20A9-43EC-B96A-E8760E22F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6CD2F-F9BD-4A26-B3F3-30E22E9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94BFC60-B38B-49B2-8D16-F861D38E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Cases: Getline</a:t>
            </a:r>
          </a:p>
        </p:txBody>
      </p:sp>
    </p:spTree>
    <p:extLst>
      <p:ext uri="{BB962C8B-B14F-4D97-AF65-F5344CB8AC3E}">
        <p14:creationId xmlns:p14="http://schemas.microsoft.com/office/powerpoint/2010/main" val="61825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FE841F-5370-40F5-B218-CE0987FD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streams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  <a:p>
            <a:r>
              <a:rPr lang="en-US" dirty="0"/>
              <a:t>Input vs Output String Streams</a:t>
            </a:r>
          </a:p>
          <a:p>
            <a:pPr lvl="1"/>
            <a:r>
              <a:rPr lang="en-US" dirty="0" err="1"/>
              <a:t>istringstream</a:t>
            </a:r>
            <a:r>
              <a:rPr lang="en-US" dirty="0"/>
              <a:t> vs </a:t>
            </a:r>
            <a:r>
              <a:rPr lang="en-US" dirty="0" err="1"/>
              <a:t>ostringstream</a:t>
            </a:r>
            <a:endParaRPr lang="en-US" dirty="0"/>
          </a:p>
          <a:p>
            <a:r>
              <a:rPr lang="en-US" dirty="0"/>
              <a:t>Reusing string streams</a:t>
            </a:r>
          </a:p>
          <a:p>
            <a:pPr lvl="1"/>
            <a:r>
              <a:rPr lang="en-US" dirty="0"/>
              <a:t>clear()</a:t>
            </a:r>
          </a:p>
          <a:p>
            <a:pPr lvl="1"/>
            <a:r>
              <a:rPr lang="en-US" dirty="0"/>
              <a:t>.str("")</a:t>
            </a:r>
          </a:p>
          <a:p>
            <a:r>
              <a:rPr lang="en-US" dirty="0"/>
              <a:t>Do NOT use </a:t>
            </a:r>
            <a:r>
              <a:rPr lang="en-US" dirty="0" err="1"/>
              <a:t>stringstream</a:t>
            </a:r>
            <a:r>
              <a:rPr lang="en-US" dirty="0"/>
              <a:t> type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/</a:t>
            </a:r>
            <a:r>
              <a:rPr lang="en-US" dirty="0" err="1"/>
              <a:t>Argc</a:t>
            </a:r>
            <a:endParaRPr lang="en-US" dirty="0"/>
          </a:p>
          <a:p>
            <a:pPr lvl="1"/>
            <a:r>
              <a:rPr lang="en-US" dirty="0"/>
              <a:t>Getline()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7E10D-01B7-4A72-AC3B-B021460E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23741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FE841F-5370-40F5-B218-CE0987FD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streams &lt;</a:t>
            </a:r>
            <a:r>
              <a:rPr lang="en-US" dirty="0" err="1"/>
              <a:t>sstream</a:t>
            </a:r>
            <a:r>
              <a:rPr lang="en-US" dirty="0"/>
              <a:t>&gt;</a:t>
            </a:r>
          </a:p>
          <a:p>
            <a:r>
              <a:rPr lang="en-US" dirty="0"/>
              <a:t>Input vs Output String Streams</a:t>
            </a:r>
          </a:p>
          <a:p>
            <a:pPr lvl="1"/>
            <a:r>
              <a:rPr lang="en-US" dirty="0" err="1"/>
              <a:t>istringstream</a:t>
            </a:r>
            <a:r>
              <a:rPr lang="en-US" dirty="0"/>
              <a:t> vs </a:t>
            </a:r>
            <a:r>
              <a:rPr lang="en-US" dirty="0" err="1"/>
              <a:t>ostringstream</a:t>
            </a:r>
            <a:endParaRPr lang="en-US" dirty="0"/>
          </a:p>
          <a:p>
            <a:r>
              <a:rPr lang="en-US" dirty="0"/>
              <a:t>Reusing string streams</a:t>
            </a:r>
          </a:p>
          <a:p>
            <a:pPr lvl="1"/>
            <a:r>
              <a:rPr lang="en-US" dirty="0"/>
              <a:t>clear()</a:t>
            </a:r>
          </a:p>
          <a:p>
            <a:pPr lvl="1"/>
            <a:r>
              <a:rPr lang="en-US" dirty="0"/>
              <a:t>.str("")</a:t>
            </a:r>
          </a:p>
          <a:p>
            <a:r>
              <a:rPr lang="en-US" dirty="0"/>
              <a:t>Do NOT use </a:t>
            </a:r>
            <a:r>
              <a:rPr lang="en-US" dirty="0" err="1"/>
              <a:t>stringstream</a:t>
            </a:r>
            <a:r>
              <a:rPr lang="en-US" dirty="0"/>
              <a:t> type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/</a:t>
            </a:r>
            <a:r>
              <a:rPr lang="en-US" dirty="0" err="1"/>
              <a:t>Argc</a:t>
            </a:r>
            <a:endParaRPr lang="en-US" dirty="0"/>
          </a:p>
          <a:p>
            <a:pPr lvl="1"/>
            <a:r>
              <a:rPr lang="en-US" dirty="0"/>
              <a:t>Getline()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7E10D-01B7-4A72-AC3B-B021460E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2061718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924470-EA47-4546-8495-AED91B3A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CB36273-F367-4E74-B60B-812CB81A7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COSC 102</a:t>
            </a:r>
          </a:p>
          <a:p>
            <a:r>
              <a:rPr lang="en-US" dirty="0"/>
              <a:t>Camille Crumpton</a:t>
            </a:r>
          </a:p>
        </p:txBody>
      </p:sp>
    </p:spTree>
    <p:extLst>
      <p:ext uri="{BB962C8B-B14F-4D97-AF65-F5344CB8AC3E}">
        <p14:creationId xmlns:p14="http://schemas.microsoft.com/office/powerpoint/2010/main" val="196895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49DBC7-CD96-4A68-8F2B-3C87EF6D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build or extract a string</a:t>
            </a:r>
          </a:p>
          <a:p>
            <a:r>
              <a:rPr lang="en-US" dirty="0"/>
              <a:t>Works similarly to other streams we’ve seen (file streams, I/O streams)</a:t>
            </a:r>
          </a:p>
          <a:p>
            <a:r>
              <a:rPr lang="en-US" dirty="0"/>
              <a:t>Can use stream manipulators like file streams and I/O streams</a:t>
            </a:r>
          </a:p>
          <a:p>
            <a:pPr lvl="1"/>
            <a:r>
              <a:rPr lang="en-US" dirty="0" err="1"/>
              <a:t>setw</a:t>
            </a:r>
            <a:r>
              <a:rPr lang="en-US" dirty="0"/>
              <a:t>(), left, right, </a:t>
            </a:r>
            <a:r>
              <a:rPr lang="en-US" dirty="0" err="1"/>
              <a:t>setfill</a:t>
            </a:r>
            <a:r>
              <a:rPr lang="en-US" dirty="0"/>
              <a:t>(), etc.</a:t>
            </a:r>
          </a:p>
          <a:p>
            <a:r>
              <a:rPr lang="en-US" dirty="0"/>
              <a:t>Use #include &lt;</a:t>
            </a:r>
            <a:r>
              <a:rPr lang="en-US" dirty="0" err="1"/>
              <a:t>sstream</a:t>
            </a:r>
            <a:r>
              <a:rPr lang="en-US" dirty="0"/>
              <a:t>&gt; to utilize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3E0CC-2F9C-49BD-8833-AE20A565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EB90-EA6A-4F4D-A0D5-2D192C06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66868-16E3-449D-A198-A8599122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103E191-DE7C-4EF5-9297-CF3A9B922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</p:spTree>
    <p:extLst>
      <p:ext uri="{BB962C8B-B14F-4D97-AF65-F5344CB8AC3E}">
        <p14:creationId xmlns:p14="http://schemas.microsoft.com/office/powerpoint/2010/main" val="396405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E37B1E-06EC-45F2-BD6F-E1F9BF142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String Stream (</a:t>
            </a:r>
            <a:r>
              <a:rPr lang="en-US" dirty="0" err="1"/>
              <a:t>istringstream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Extract integers, doubles, and other data types from strings.</a:t>
            </a:r>
          </a:p>
          <a:p>
            <a:pPr lvl="2"/>
            <a:r>
              <a:rPr lang="en-US" dirty="0"/>
              <a:t>Uses a string as a data source</a:t>
            </a:r>
          </a:p>
          <a:p>
            <a:pPr lvl="1"/>
            <a:endParaRPr lang="en-US" dirty="0"/>
          </a:p>
          <a:p>
            <a:r>
              <a:rPr lang="en-US" dirty="0"/>
              <a:t>Output String Stream (</a:t>
            </a:r>
            <a:r>
              <a:rPr lang="en-US" dirty="0" err="1"/>
              <a:t>ostringstream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Insert integers, doubles, and other data types into strings.</a:t>
            </a:r>
          </a:p>
          <a:p>
            <a:pPr lvl="2"/>
            <a:r>
              <a:rPr lang="en-US" dirty="0"/>
              <a:t>Builds a string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25692-8076-434D-A7A9-7D58BA54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5542E-6EB7-46A8-AA86-6E8AB47A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689BC-6E2C-4C11-9E68-24F6E61E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6EE455E-13D9-47DE-B062-22EC641C2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51070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23491-B2E5-4BFC-A47D-23188DDE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10A1-05E8-4C66-876C-F79662E46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CDF9-2787-4A6D-9202-9867DC09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94BD2B7-B8BD-465B-9076-E84D6BD3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ISTRINGSTREAM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9FB52E-FB9D-4502-A810-FA04B9399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</p:spTree>
    <p:extLst>
      <p:ext uri="{BB962C8B-B14F-4D97-AF65-F5344CB8AC3E}">
        <p14:creationId xmlns:p14="http://schemas.microsoft.com/office/powerpoint/2010/main" val="156523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18BA5C-DBDD-41EE-9558-D29C655A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Best way in C++ to extract data from a string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string</a:t>
            </a:r>
            <a:r>
              <a:rPr lang="en-US" sz="2800" dirty="0"/>
              <a:t> data = </a:t>
            </a:r>
            <a:r>
              <a:rPr lang="en-US" sz="2800" dirty="0">
                <a:solidFill>
                  <a:srgbClr val="FF8200"/>
                </a:solidFill>
              </a:rPr>
              <a:t>"10 20.5 30"</a:t>
            </a:r>
            <a:r>
              <a:rPr lang="en-US" sz="2800" dirty="0"/>
              <a:t>;</a:t>
            </a:r>
          </a:p>
          <a:p>
            <a:pPr lvl="1"/>
            <a:r>
              <a:rPr lang="en-US" sz="2400" dirty="0"/>
              <a:t>This is a C++ string containing the following characters:</a:t>
            </a:r>
          </a:p>
          <a:p>
            <a:pPr lvl="2"/>
            <a:r>
              <a:rPr lang="en-US" sz="2000" dirty="0"/>
              <a:t> '1', '0', ' ', '2', '0', '.', '5', ' ', '3', '0’</a:t>
            </a:r>
          </a:p>
          <a:p>
            <a:pPr lvl="1"/>
            <a:r>
              <a:rPr lang="en-US" sz="2400" dirty="0"/>
              <a:t>How do I store 10, 20.5, and 30 as an individual integer, double, and another integer?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5B2E-2A43-4F2B-89ED-6EFEEAB3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B26F-FDE3-46CB-BCB0-9BDE9D14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ADE8-3255-482F-88EB-36F6B305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8169E7-7E8B-4129-B8AB-97707BB1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istringstream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4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18BA5C-DBDD-41EE-9558-D29C655A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97764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#include &lt;</a:t>
            </a:r>
            <a:r>
              <a:rPr lang="en-US" sz="2000" dirty="0" err="1">
                <a:solidFill>
                  <a:schemeClr val="tx1"/>
                </a:solidFill>
              </a:rPr>
              <a:t>sstream</a:t>
            </a:r>
            <a:r>
              <a:rPr lang="en-US" sz="20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#include &lt;string&gt;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using namespace std;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int main()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int a;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double b;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int c;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string</a:t>
            </a:r>
            <a:r>
              <a:rPr lang="en-US" sz="2000" dirty="0"/>
              <a:t> data = </a:t>
            </a:r>
            <a:r>
              <a:rPr lang="en-US" sz="2000" dirty="0">
                <a:solidFill>
                  <a:srgbClr val="FF8200"/>
                </a:solidFill>
              </a:rPr>
              <a:t>"10 20.5 30"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istringstream</a:t>
            </a:r>
            <a:r>
              <a:rPr lang="en-US" sz="2000" dirty="0"/>
              <a:t> sin(data);</a:t>
            </a:r>
          </a:p>
          <a:p>
            <a:pPr marL="0" indent="0">
              <a:buNone/>
            </a:pPr>
            <a:r>
              <a:rPr lang="en-US" sz="2000" dirty="0"/>
              <a:t>	sin &gt;&gt; a &gt;&gt; b &gt;&gt; c;</a:t>
            </a:r>
          </a:p>
          <a:p>
            <a:pPr marL="0" indent="0">
              <a:buNone/>
            </a:pPr>
            <a:r>
              <a:rPr lang="en-US" sz="2000" dirty="0"/>
              <a:t>	return 0;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5B2E-2A43-4F2B-89ED-6EFEEAB3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B26F-FDE3-46CB-BCB0-9BDE9D14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ADE8-3255-482F-88EB-36F6B305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8169E7-7E8B-4129-B8AB-97707BB1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istringstream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092FF9-7DE3-45D8-BD5D-5C32557AA16F}"/>
              </a:ext>
            </a:extLst>
          </p:cNvPr>
          <p:cNvSpPr txBox="1"/>
          <p:nvPr/>
        </p:nvSpPr>
        <p:spPr>
          <a:xfrm>
            <a:off x="4328160" y="1516380"/>
            <a:ext cx="39776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sstream</a:t>
            </a:r>
            <a:r>
              <a:rPr lang="en-US" dirty="0"/>
              <a:t> is needed for </a:t>
            </a:r>
            <a:r>
              <a:rPr lang="en-US" dirty="0" err="1"/>
              <a:t>istringstream</a:t>
            </a:r>
            <a:r>
              <a:rPr lang="en-US" dirty="0"/>
              <a:t> and </a:t>
            </a:r>
            <a:r>
              <a:rPr lang="en-US" dirty="0" err="1"/>
              <a:t>ostringstream</a:t>
            </a:r>
            <a:r>
              <a:rPr lang="en-US" dirty="0"/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65E9C9-8D90-49AA-923C-3F1BB1E35E3A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865120" y="1797586"/>
            <a:ext cx="1463040" cy="4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A0DAA7-0F1D-4979-AF9B-BAF0EC8C331B}"/>
              </a:ext>
            </a:extLst>
          </p:cNvPr>
          <p:cNvSpPr txBox="1"/>
          <p:nvPr/>
        </p:nvSpPr>
        <p:spPr>
          <a:xfrm>
            <a:off x="5113020" y="4048959"/>
            <a:ext cx="39776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istringstream</a:t>
            </a:r>
            <a:r>
              <a:rPr lang="en-US" dirty="0"/>
              <a:t> can be given a string, a C-style string, or a literal "such as this".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F7F14-7E1B-42D4-8062-B1A685C592B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665220" y="4372125"/>
            <a:ext cx="1447800" cy="323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75866B4-ED76-455F-BA95-02ED8C6FD3E0}"/>
              </a:ext>
            </a:extLst>
          </p:cNvPr>
          <p:cNvSpPr txBox="1"/>
          <p:nvPr/>
        </p:nvSpPr>
        <p:spPr>
          <a:xfrm>
            <a:off x="5105400" y="5300825"/>
            <a:ext cx="39776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istringstream</a:t>
            </a:r>
            <a:r>
              <a:rPr lang="en-US" dirty="0"/>
              <a:t> has the extraction operator (&gt;&gt;) and can extract into different data types, JUST LIKE </a:t>
            </a:r>
            <a:r>
              <a:rPr lang="en-US" dirty="0" err="1"/>
              <a:t>cin</a:t>
            </a:r>
            <a:r>
              <a:rPr lang="en-US" dirty="0"/>
              <a:t>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923936-2DF3-4F17-B1F7-76C7CC60D7C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124200" y="5097333"/>
            <a:ext cx="1981200" cy="665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40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18BA5C-DBDD-41EE-9558-D29C655AB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977640" cy="2529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istringstream</a:t>
            </a:r>
            <a:r>
              <a:rPr lang="en-US" sz="2000" dirty="0"/>
              <a:t> sin;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string</a:t>
            </a:r>
            <a:r>
              <a:rPr lang="en-US" sz="2000" dirty="0"/>
              <a:t> data = </a:t>
            </a:r>
            <a:r>
              <a:rPr lang="en-US" sz="2000" dirty="0">
                <a:solidFill>
                  <a:srgbClr val="FF8200"/>
                </a:solidFill>
              </a:rPr>
              <a:t>"10 20.5 30"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 err="1"/>
              <a:t>sin.str</a:t>
            </a:r>
            <a:r>
              <a:rPr lang="en-US" sz="2000" dirty="0"/>
              <a:t>(data);</a:t>
            </a:r>
          </a:p>
          <a:p>
            <a:pPr marL="0" indent="0">
              <a:buNone/>
            </a:pPr>
            <a:r>
              <a:rPr lang="en-US" sz="2000" dirty="0"/>
              <a:t>sin &gt;&gt; a &gt;&gt; b &gt;&gt; c;</a:t>
            </a:r>
          </a:p>
          <a:p>
            <a:pPr marL="0" indent="0">
              <a:buNone/>
            </a:pPr>
            <a:endParaRPr lang="en-US" sz="2000" dirty="0">
              <a:solidFill>
                <a:srgbClr val="FF82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8200"/>
                </a:solidFill>
              </a:rPr>
              <a:t>          "10 20.5 30"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5B2E-2A43-4F2B-89ED-6EFEEAB3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B26F-FDE3-46CB-BCB0-9BDE9D14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ADE8-3255-482F-88EB-36F6B305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8169E7-7E8B-4129-B8AB-97707BB1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istringstream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092FF9-7DE3-45D8-BD5D-5C32557AA16F}"/>
              </a:ext>
            </a:extLst>
          </p:cNvPr>
          <p:cNvSpPr txBox="1"/>
          <p:nvPr/>
        </p:nvSpPr>
        <p:spPr>
          <a:xfrm>
            <a:off x="4328160" y="1516380"/>
            <a:ext cx="39776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istringstream</a:t>
            </a:r>
            <a:r>
              <a:rPr lang="en-US" dirty="0"/>
              <a:t> does not have to take a string immediately.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65E9C9-8D90-49AA-923C-3F1BB1E35E3A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865120" y="1797586"/>
            <a:ext cx="1463040" cy="41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A0DAA7-0F1D-4979-AF9B-BAF0EC8C331B}"/>
              </a:ext>
            </a:extLst>
          </p:cNvPr>
          <p:cNvSpPr txBox="1"/>
          <p:nvPr/>
        </p:nvSpPr>
        <p:spPr>
          <a:xfrm>
            <a:off x="4328160" y="2389735"/>
            <a:ext cx="39776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sin has a member function called .str() which means "string". For an </a:t>
            </a:r>
            <a:r>
              <a:rPr lang="en-US" dirty="0" err="1"/>
              <a:t>istringstream</a:t>
            </a:r>
            <a:r>
              <a:rPr lang="en-US" dirty="0"/>
              <a:t>, this PROVIDES a string to sin.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F7F14-7E1B-42D4-8062-B1A685C592B7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087880" y="2560322"/>
            <a:ext cx="2240280" cy="429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923936-2DF3-4F17-B1F7-76C7CC60D7C7}"/>
              </a:ext>
            </a:extLst>
          </p:cNvPr>
          <p:cNvCxnSpPr>
            <a:cxnSpLocks/>
          </p:cNvCxnSpPr>
          <p:nvPr/>
        </p:nvCxnSpPr>
        <p:spPr>
          <a:xfrm flipH="1" flipV="1">
            <a:off x="1394460" y="3055620"/>
            <a:ext cx="129540" cy="373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5FBFD8-0D64-4E86-8C9C-054EB21976A3}"/>
              </a:ext>
            </a:extLst>
          </p:cNvPr>
          <p:cNvCxnSpPr>
            <a:cxnSpLocks/>
          </p:cNvCxnSpPr>
          <p:nvPr/>
        </p:nvCxnSpPr>
        <p:spPr>
          <a:xfrm flipV="1">
            <a:off x="1920948" y="3055620"/>
            <a:ext cx="0" cy="373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0817ED-4DE4-4294-A955-C6B24D274069}"/>
              </a:ext>
            </a:extLst>
          </p:cNvPr>
          <p:cNvCxnSpPr>
            <a:cxnSpLocks/>
          </p:cNvCxnSpPr>
          <p:nvPr/>
        </p:nvCxnSpPr>
        <p:spPr>
          <a:xfrm flipV="1">
            <a:off x="2378148" y="3055620"/>
            <a:ext cx="67872" cy="407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9B8A9A-AFB4-45D9-B724-29B25581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57022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You must clear the </a:t>
            </a:r>
            <a:r>
              <a:rPr lang="en-US" sz="2400" dirty="0" err="1"/>
              <a:t>istringstream</a:t>
            </a:r>
            <a:r>
              <a:rPr lang="en-US" sz="2400" dirty="0"/>
              <a:t> flags prior to giving it another string.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istringstream</a:t>
            </a:r>
            <a:r>
              <a:rPr lang="en-US" sz="2400" dirty="0"/>
              <a:t> sin(</a:t>
            </a:r>
            <a:r>
              <a:rPr lang="en-US" sz="2400" dirty="0">
                <a:solidFill>
                  <a:srgbClr val="FF8200"/>
                </a:solidFill>
              </a:rPr>
              <a:t>"Some Data"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sin &gt;&gt; some_string1 &gt;&gt; some_string2;</a:t>
            </a:r>
          </a:p>
          <a:p>
            <a:pPr marL="0" indent="0">
              <a:buNone/>
            </a:pPr>
            <a:r>
              <a:rPr lang="en-US" sz="2400" dirty="0" err="1"/>
              <a:t>sin.</a:t>
            </a:r>
            <a:r>
              <a:rPr lang="en-US" sz="2400" dirty="0" err="1">
                <a:solidFill>
                  <a:srgbClr val="FF0000"/>
                </a:solidFill>
              </a:rPr>
              <a:t>clear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sin.str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8200"/>
                </a:solidFill>
              </a:rPr>
              <a:t>"Some Other Data"</a:t>
            </a:r>
            <a:r>
              <a:rPr lang="en-US" sz="2400" dirty="0"/>
              <a:t>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5302-5200-40CC-8270-C7464CCF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9E4E-C657-4C4F-89D3-4B7C9EB11A00}" type="datetime5">
              <a:rPr lang="en-US" smtClean="0"/>
              <a:t>28-Feb-22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F72D6-FFC9-4F4D-B34C-DAF5C4B0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COSC 102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A2B9-1D5A-4C2E-ADD8-327B6090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C7006-7120-F341-A188-F97DDD91308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3BC8BF2-EA98-41F6-8210-D41BEBD9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an </a:t>
            </a:r>
            <a:r>
              <a:rPr lang="en-US" dirty="0" err="1"/>
              <a:t>istringstream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AA2F104-FAE9-49D8-BB8A-009829209812}"/>
              </a:ext>
            </a:extLst>
          </p:cNvPr>
          <p:cNvSpPr/>
          <p:nvPr/>
        </p:nvSpPr>
        <p:spPr>
          <a:xfrm>
            <a:off x="4434840" y="3756660"/>
            <a:ext cx="518160" cy="8534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A5671-D59D-4947-BAF9-DEA50937AD10}"/>
              </a:ext>
            </a:extLst>
          </p:cNvPr>
          <p:cNvSpPr txBox="1"/>
          <p:nvPr/>
        </p:nvSpPr>
        <p:spPr>
          <a:xfrm>
            <a:off x="5105400" y="3840321"/>
            <a:ext cx="3436620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.str() will be ignored if .clear() is not called!!</a:t>
            </a:r>
          </a:p>
          <a:p>
            <a:endParaRPr lang="en-US" dirty="0"/>
          </a:p>
          <a:p>
            <a:r>
              <a:rPr lang="en-US" dirty="0"/>
              <a:t>You must use .clear() FIRST and then call .str().</a:t>
            </a:r>
          </a:p>
        </p:txBody>
      </p:sp>
    </p:spTree>
    <p:extLst>
      <p:ext uri="{BB962C8B-B14F-4D97-AF65-F5344CB8AC3E}">
        <p14:creationId xmlns:p14="http://schemas.microsoft.com/office/powerpoint/2010/main" val="271592282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 algn="l"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Fancy Picture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harts">
  <a:themeElements>
    <a:clrScheme name="UT Theme 2013-10-16">
      <a:dk1>
        <a:srgbClr val="3D3D3F"/>
      </a:dk1>
      <a:lt1>
        <a:srgbClr val="FFFFFF"/>
      </a:lt1>
      <a:dk2>
        <a:srgbClr val="515151"/>
      </a:dk2>
      <a:lt2>
        <a:srgbClr val="EBE7DA"/>
      </a:lt2>
      <a:accent1>
        <a:srgbClr val="416884"/>
      </a:accent1>
      <a:accent2>
        <a:srgbClr val="60376B"/>
      </a:accent2>
      <a:accent3>
        <a:srgbClr val="F82D31"/>
      </a:accent3>
      <a:accent4>
        <a:srgbClr val="FA6F1C"/>
      </a:accent4>
      <a:accent5>
        <a:srgbClr val="A8BE4A"/>
      </a:accent5>
      <a:accent6>
        <a:srgbClr val="4A8370"/>
      </a:accent6>
      <a:hlink>
        <a:srgbClr val="0D4467"/>
      </a:hlink>
      <a:folHlink>
        <a:srgbClr val="3354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1107</Words>
  <Application>Microsoft Macintosh PowerPoint</Application>
  <PresentationFormat>On-screen Show (4:3)</PresentationFormat>
  <Paragraphs>221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Title Screens</vt:lpstr>
      <vt:lpstr>Content: Meta Info</vt:lpstr>
      <vt:lpstr>Fancy Pictures</vt:lpstr>
      <vt:lpstr>Charts</vt:lpstr>
      <vt:lpstr>String Streams</vt:lpstr>
      <vt:lpstr>Topics</vt:lpstr>
      <vt:lpstr>String Streams</vt:lpstr>
      <vt:lpstr>Purpose</vt:lpstr>
      <vt:lpstr>ISTRINGSTREAM</vt:lpstr>
      <vt:lpstr>istringstream</vt:lpstr>
      <vt:lpstr>istringstream</vt:lpstr>
      <vt:lpstr>istringstream</vt:lpstr>
      <vt:lpstr>Reusing an istringstream</vt:lpstr>
      <vt:lpstr>OSTRINGSTREAM</vt:lpstr>
      <vt:lpstr>Output String Streams</vt:lpstr>
      <vt:lpstr>Reusing ostringstream</vt:lpstr>
      <vt:lpstr>STRINGSTREAM</vt:lpstr>
      <vt:lpstr>stringstream</vt:lpstr>
      <vt:lpstr>USE CASES</vt:lpstr>
      <vt:lpstr>Use Cases: Argv/Argc</vt:lpstr>
      <vt:lpstr>Use Cases: Getline</vt:lpstr>
      <vt:lpstr>Use Cases: Getline</vt:lpstr>
      <vt:lpstr>Use Cases: Getline</vt:lpstr>
      <vt:lpstr>Topics</vt:lpstr>
      <vt:lpstr>String Streams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 PowerPoint Template 2015 ver 1</dc:title>
  <dc:creator>Marz, Stephen Gregory</dc:creator>
  <cp:lastModifiedBy>Camille Crumpton</cp:lastModifiedBy>
  <cp:revision>11</cp:revision>
  <dcterms:modified xsi:type="dcterms:W3CDTF">2022-03-01T05:39:07Z</dcterms:modified>
</cp:coreProperties>
</file>