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4" r:id="rId6"/>
    <p:sldId id="259" r:id="rId7"/>
    <p:sldId id="260" r:id="rId8"/>
    <p:sldId id="261" r:id="rId9"/>
    <p:sldId id="262" r:id="rId10"/>
    <p:sldId id="280" r:id="rId11"/>
    <p:sldId id="263" r:id="rId12"/>
    <p:sldId id="279" r:id="rId13"/>
    <p:sldId id="265" r:id="rId14"/>
    <p:sldId id="278" r:id="rId15"/>
    <p:sldId id="282" r:id="rId16"/>
    <p:sldId id="281" r:id="rId17"/>
    <p:sldId id="266" r:id="rId18"/>
    <p:sldId id="268" r:id="rId19"/>
    <p:sldId id="276" r:id="rId20"/>
    <p:sldId id="277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FD6D08"/>
    <a:srgbClr val="3B3C3E"/>
    <a:srgbClr val="77797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4D09C-096D-4D23-8B36-B42FA88108E3}" type="datetime1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C6BAD-C7A1-4C53-9C03-B39DA62127F7}" type="datetime1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0C2E9E-9CF8-4DDB-BEF8-48B4EE75E4B0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first way for the </a:t>
            </a:r>
            <a:r>
              <a:rPr lang="en-US" dirty="0" err="1"/>
              <a:t>xam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BDC6BAD-C7A1-4C53-9C03-B39DA62127F7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07F-FD3A-4CE6-B1C2-8A8FBEEF9172}" type="datetime5">
              <a:rPr lang="en-US" smtClean="0"/>
              <a:t>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EC1-0E76-4E30-A879-826A6CEEB7EF}" type="datetime5">
              <a:rPr lang="en-US" smtClean="0"/>
              <a:t>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988D-7382-4A93-80AE-F6DA0AFCC0CA}" type="datetime5">
              <a:rPr lang="en-US" smtClean="0"/>
              <a:t>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E8DD9638-7B35-4D01-AFE3-E2B1C756456D}" type="datetime5">
              <a:rPr lang="en-US" smtClean="0"/>
              <a:t>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BBC889E3-80FF-4AD8-A589-771DE7B31C6E}" type="datetime5">
              <a:rPr lang="en-US" smtClean="0"/>
              <a:t>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7F9E-2C0D-4C4B-9BEF-C9B35F340372}" type="datetime5">
              <a:rPr lang="en-US" smtClean="0"/>
              <a:t>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E57DEEB-936F-4FBA-858D-81214A79B586}" type="datetime5">
              <a:rPr lang="en-US" smtClean="0"/>
              <a:t>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B2C217E-7EFC-46D3-8860-814AA316E675}" type="datetime5">
              <a:rPr lang="en-US" smtClean="0"/>
              <a:t>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473079-7F21-479C-9230-234D2318BDE5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D0AABFDB-A051-4F08-8D85-FFDFC086A705}" type="datetime5">
              <a:rPr lang="en-US" smtClean="0"/>
              <a:t>3-Mar-22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6AE1-E157-4726-AD4E-01599E247BBB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4E4C3CB-470E-4A51-B3DE-6EDCB16C176C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CBE46E-7B3B-4EFC-8129-C573A55C505D}" type="datetime5">
              <a:rPr lang="en-US" smtClean="0"/>
              <a:t>3-Mar-22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D87C26C-CCEC-41D1-A3AE-A2BB722A9F37}" type="datetime5">
              <a:rPr lang="en-US" smtClean="0"/>
              <a:t>3-Mar-22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6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73881"/>
            <a:ext cx="6400800" cy="1223675"/>
          </a:xfrm>
        </p:spPr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AA1-02BA-416F-8F45-D83D856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2F5B-C1B0-40B9-BC33-D882E7DF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0DCE-3C20-4393-AB4B-8F3BBAAC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D6B977-AFF3-49A6-8B67-CC6F569B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[ ]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2ABFEA7-CA8F-47C8-A4E2-B1769DF1614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7825666" cy="2616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values = {11, 22, 33, 44, 55};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values[0] &lt;&lt; ',' &lt;&lt; values[4] &lt;&lt; '\n';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1217-CB2D-47E6-8C76-D9EFEC363A19}"/>
              </a:ext>
            </a:extLst>
          </p:cNvPr>
          <p:cNvSpPr txBox="1"/>
          <p:nvPr/>
        </p:nvSpPr>
        <p:spPr>
          <a:xfrm>
            <a:off x="1500326" y="4660777"/>
            <a:ext cx="28626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 element 0 (integer 11)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70A88-768C-48D7-91FE-4EA30239BE8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810936" y="3746377"/>
            <a:ext cx="12072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A88BDD-1E88-43E3-A079-C4634963A649}"/>
              </a:ext>
            </a:extLst>
          </p:cNvPr>
          <p:cNvSpPr txBox="1"/>
          <p:nvPr/>
        </p:nvSpPr>
        <p:spPr>
          <a:xfrm>
            <a:off x="4750031" y="4671135"/>
            <a:ext cx="2861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 element 4 (integer 55)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B714-75B5-4691-9DAD-5084EA71754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699465" y="3746377"/>
            <a:ext cx="481196" cy="924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8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AA1-02BA-416F-8F45-D83D856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2F5B-C1B0-40B9-BC33-D882E7DF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0DCE-3C20-4393-AB4B-8F3BBAAC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D6B977-AFF3-49A6-8B67-CC6F569B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.at()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2ABFEA7-CA8F-47C8-A4E2-B1769DF16144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599" cy="2616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values = {11, 22, 33, 44, 55};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values.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at</a:t>
            </a:r>
            <a:r>
              <a:rPr lang="en-US" sz="2000" dirty="0">
                <a:latin typeface="Consolas" panose="020B0609020204030204" pitchFamily="49" charset="0"/>
              </a:rPr>
              <a:t>(0) &lt;&lt; ',' &lt;&lt; </a:t>
            </a:r>
            <a:r>
              <a:rPr lang="en-US" sz="2000" dirty="0" err="1">
                <a:latin typeface="Consolas" panose="020B0609020204030204" pitchFamily="49" charset="0"/>
              </a:rPr>
              <a:t>values.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at</a:t>
            </a:r>
            <a:r>
              <a:rPr lang="en-US" sz="2000" dirty="0">
                <a:latin typeface="Consolas" panose="020B0609020204030204" pitchFamily="49" charset="0"/>
              </a:rPr>
              <a:t>(4) &lt;&lt; '\n';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1217-CB2D-47E6-8C76-D9EFEC363A19}"/>
              </a:ext>
            </a:extLst>
          </p:cNvPr>
          <p:cNvSpPr txBox="1"/>
          <p:nvPr/>
        </p:nvSpPr>
        <p:spPr>
          <a:xfrm>
            <a:off x="1500326" y="4660777"/>
            <a:ext cx="28626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 element 0 (integer 11)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70A88-768C-48D7-91FE-4EA30239BE8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810936" y="3746377"/>
            <a:ext cx="120724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A88BDD-1E88-43E3-A079-C4634963A649}"/>
              </a:ext>
            </a:extLst>
          </p:cNvPr>
          <p:cNvSpPr txBox="1"/>
          <p:nvPr/>
        </p:nvSpPr>
        <p:spPr>
          <a:xfrm>
            <a:off x="4750031" y="4671135"/>
            <a:ext cx="2861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 element 4 (integer 55)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B714-75B5-4691-9DAD-5084EA71754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699465" y="3746377"/>
            <a:ext cx="481196" cy="924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2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911116-19B5-4B79-9299-865FA5FD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Reusing a vector can be done with the .</a:t>
            </a:r>
            <a:r>
              <a:rPr lang="en-US" dirty="0">
                <a:solidFill>
                  <a:srgbClr val="FF8200"/>
                </a:solidFill>
              </a:rPr>
              <a:t>clear</a:t>
            </a:r>
            <a:r>
              <a:rPr lang="en-US" dirty="0"/>
              <a:t>() method</a:t>
            </a:r>
          </a:p>
          <a:p>
            <a:r>
              <a:rPr lang="en-US" dirty="0"/>
              <a:t>Clearing a vector does two things:</a:t>
            </a:r>
          </a:p>
          <a:p>
            <a:pPr lvl="1"/>
            <a:r>
              <a:rPr lang="en-US" dirty="0"/>
              <a:t>Destroys all the elements in the vector.</a:t>
            </a:r>
          </a:p>
          <a:p>
            <a:pPr lvl="1"/>
            <a:r>
              <a:rPr lang="en-US" dirty="0"/>
              <a:t>Changes the size of the vector to zero.</a:t>
            </a:r>
          </a:p>
          <a:p>
            <a:r>
              <a:rPr lang="en-US" dirty="0"/>
              <a:t>You can think of it as resizing the vector to zero.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D728-EEFB-4A92-AB1B-B2FE26F9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8BA5-C699-4AC1-863C-D38E24D4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083D-D791-4BE2-ABBA-182F0EF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150813-FB50-45FD-81A5-DCC3ED5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Vector</a:t>
            </a:r>
          </a:p>
        </p:txBody>
      </p:sp>
    </p:spTree>
    <p:extLst>
      <p:ext uri="{BB962C8B-B14F-4D97-AF65-F5344CB8AC3E}">
        <p14:creationId xmlns:p14="http://schemas.microsoft.com/office/powerpoint/2010/main" val="321265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E49D8-68CA-4060-B844-2A2F340B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04797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vector &lt;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&gt; values = {11, 22, 33, 44, 55};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values.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EA07-8794-4685-8AE8-3162C59D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D3B5-09E2-4C2E-BF76-957E232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8F47-EF44-40AE-A7FC-0075944C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AC9665-D040-4109-B7AF-8D9A1E9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Clearing (</a:t>
            </a:r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7E70B-2E55-4E4C-9F5E-A83495A05D0E}"/>
              </a:ext>
            </a:extLst>
          </p:cNvPr>
          <p:cNvSpPr txBox="1"/>
          <p:nvPr/>
        </p:nvSpPr>
        <p:spPr>
          <a:xfrm>
            <a:off x="5184560" y="4807103"/>
            <a:ext cx="30805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Resize vector to 0 elements. Demolishes all values in the vector.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4666A-994F-4B0F-8048-7A618CD0C9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24200" y="4321479"/>
            <a:ext cx="2060360" cy="94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6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E3D1-A765-4964-8E84-A5EA192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DCE-7ABD-4BEE-B3B2-5DA0120A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A64D-5577-4A42-8525-BD5CC961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E6B119-360D-442B-81E8-D613D5EB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Getting the # of Elements (</a:t>
            </a:r>
            <a:r>
              <a:rPr lang="en-US" sz="4000" dirty="0">
                <a:solidFill>
                  <a:srgbClr val="FF0000"/>
                </a:solidFill>
              </a:rPr>
              <a:t>size</a:t>
            </a:r>
            <a:r>
              <a:rPr lang="en-US" sz="4000" dirty="0"/>
              <a:t>)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C1AEEC2-AD63-43A3-949E-4CD0B65D12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435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values = {1, 2, 3, 4, 5};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values.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latin typeface="Consolas" panose="020B0609020204030204" pitchFamily="49" charset="0"/>
              </a:rPr>
              <a:t>() &lt;&lt; '\n';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for (int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</a:rPr>
              <a:t>values.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values[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&gt;&gt; '\n';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13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4EAEC3-E3C9-4875-91E8-3C4B475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Unlike</a:t>
            </a:r>
            <a:r>
              <a:rPr lang="en-US" dirty="0"/>
              <a:t> arrays, vectors can be copied using the assignment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 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a = {1, 2, 3, 4, 5};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vector 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b = a;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 = a;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4B0B-BD33-45D6-99E0-08B649A2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0FE3-71D7-4780-8AAA-90AEBA34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97E-E401-46BB-8EF4-82F4841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15146D-B6E0-4A9C-9C3A-92361C6B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Vectors</a:t>
            </a:r>
          </a:p>
        </p:txBody>
      </p:sp>
    </p:spTree>
    <p:extLst>
      <p:ext uri="{BB962C8B-B14F-4D97-AF65-F5344CB8AC3E}">
        <p14:creationId xmlns:p14="http://schemas.microsoft.com/office/powerpoint/2010/main" val="245817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7AD5B6-5F70-4D5D-B5DE-5369ACF2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Find the minimum and maximum values in a vector.</a:t>
            </a:r>
          </a:p>
          <a:p>
            <a:r>
              <a:rPr lang="en-US" sz="2800" dirty="0"/>
              <a:t>Solution: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Assume the first element is both the min and max.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Iterate from second element to last element.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If the element is smaller than the min, the new min is this element.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If the element is bigger than the max, the new max is this element.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449D-A6E0-4089-B142-8D29AD52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6B45-542E-4235-9530-5B4EF2A4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2F7C-7940-481F-A4B3-3BB4F02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B4168A-1F7E-440D-B807-98999466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Min/Max</a:t>
            </a:r>
          </a:p>
        </p:txBody>
      </p:sp>
    </p:spTree>
    <p:extLst>
      <p:ext uri="{BB962C8B-B14F-4D97-AF65-F5344CB8AC3E}">
        <p14:creationId xmlns:p14="http://schemas.microsoft.com/office/powerpoint/2010/main" val="199936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EA5D2-BC4C-4B7A-B107-796D1019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073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vector &lt;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values;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... add elements to values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min, max,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1. assume min and max is first element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min = max = values.at(0);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2. iterate from second element to last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</a:rPr>
              <a:t>values.size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// if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element is smaller than min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(values.at(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&lt; min) { min = values.at(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// if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element is bigger than max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else if </a:t>
            </a:r>
            <a:r>
              <a:rPr lang="en-US" sz="2000" dirty="0">
                <a:latin typeface="Consolas" panose="020B0609020204030204" pitchFamily="49" charset="0"/>
              </a:rPr>
              <a:t>(values.at(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&gt; mx) { mx = values.at(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E607-F542-4DB4-9381-160E7FE7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4136-F7D2-4CA8-BB4E-0343128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C215-12D3-460F-BD45-470E9E3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42B9E4-B413-46B3-82C5-CCC07163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Code</a:t>
            </a:r>
          </a:p>
        </p:txBody>
      </p:sp>
    </p:spTree>
    <p:extLst>
      <p:ext uri="{BB962C8B-B14F-4D97-AF65-F5344CB8AC3E}">
        <p14:creationId xmlns:p14="http://schemas.microsoft.com/office/powerpoint/2010/main" val="359020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E03DF-A5E7-408F-A547-17C44B02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a vector?</a:t>
            </a:r>
          </a:p>
          <a:p>
            <a:r>
              <a:rPr lang="en-US" dirty="0"/>
              <a:t>Declaring a vector</a:t>
            </a:r>
          </a:p>
          <a:p>
            <a:r>
              <a:rPr lang="en-US" dirty="0"/>
              <a:t>Expanding a vector</a:t>
            </a:r>
          </a:p>
          <a:p>
            <a:r>
              <a:rPr lang="en-US" dirty="0"/>
              <a:t>Shrinking a vector</a:t>
            </a:r>
          </a:p>
          <a:p>
            <a:r>
              <a:rPr lang="en-US" dirty="0"/>
              <a:t>Accessing elements of a vector</a:t>
            </a:r>
          </a:p>
          <a:p>
            <a:pPr lvl="1"/>
            <a:r>
              <a:rPr lang="en-US" dirty="0"/>
              <a:t>[ ] operator</a:t>
            </a:r>
          </a:p>
          <a:p>
            <a:pPr lvl="1"/>
            <a:r>
              <a:rPr lang="en-US" dirty="0"/>
              <a:t>.at() member function</a:t>
            </a:r>
          </a:p>
          <a:p>
            <a:r>
              <a:rPr lang="en-US" dirty="0"/>
              <a:t>Clearing a vector</a:t>
            </a:r>
          </a:p>
          <a:p>
            <a:r>
              <a:rPr lang="en-US" dirty="0"/>
              <a:t>Accessing size of a vector</a:t>
            </a:r>
          </a:p>
          <a:p>
            <a:r>
              <a:rPr lang="en-US" dirty="0"/>
              <a:t>Copying a vector</a:t>
            </a:r>
          </a:p>
          <a:p>
            <a:r>
              <a:rPr lang="en-US" dirty="0"/>
              <a:t>Min/Max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C2E71E-697E-416B-89C1-DBF37B68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3277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574F9D2-4990-45F1-BBDB-E94A9131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A88D7F3-C37F-4E49-A030-DF28EB763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31717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2E71E-697E-416B-89C1-DBF37B68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BB9AC32-545A-BE41-A294-96430F94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vector?</a:t>
            </a:r>
          </a:p>
          <a:p>
            <a:r>
              <a:rPr lang="en-US" dirty="0"/>
              <a:t>Declaring a vector</a:t>
            </a:r>
          </a:p>
          <a:p>
            <a:r>
              <a:rPr lang="en-US" dirty="0"/>
              <a:t>Expanding a vector</a:t>
            </a:r>
          </a:p>
          <a:p>
            <a:r>
              <a:rPr lang="en-US" dirty="0"/>
              <a:t>Shrinking a vector</a:t>
            </a:r>
          </a:p>
          <a:p>
            <a:r>
              <a:rPr lang="en-US" dirty="0"/>
              <a:t>Accessing elements of a vector</a:t>
            </a:r>
          </a:p>
          <a:p>
            <a:pPr lvl="1"/>
            <a:r>
              <a:rPr lang="en-US" dirty="0"/>
              <a:t>[ ] operator</a:t>
            </a:r>
          </a:p>
          <a:p>
            <a:pPr lvl="1"/>
            <a:r>
              <a:rPr lang="en-US" dirty="0"/>
              <a:t>.at() member function</a:t>
            </a:r>
          </a:p>
          <a:p>
            <a:r>
              <a:rPr lang="en-US" dirty="0"/>
              <a:t>Clearing a vector</a:t>
            </a:r>
          </a:p>
          <a:p>
            <a:r>
              <a:rPr lang="en-US" dirty="0"/>
              <a:t>Accessing size of a vector</a:t>
            </a:r>
          </a:p>
          <a:p>
            <a:r>
              <a:rPr lang="en-US" dirty="0"/>
              <a:t>Copying a vector</a:t>
            </a:r>
          </a:p>
          <a:p>
            <a:r>
              <a:rPr lang="en-US" dirty="0"/>
              <a:t>Min/Max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3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1C5C4E-35E0-4D0B-8912-5401D7E1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a resizable array, like an </a:t>
            </a:r>
            <a:r>
              <a:rPr lang="en-US" dirty="0" err="1"/>
              <a:t>ArrayList</a:t>
            </a:r>
            <a:r>
              <a:rPr lang="en-US" dirty="0"/>
              <a:t> in Java.</a:t>
            </a:r>
          </a:p>
          <a:p>
            <a:pPr lvl="1"/>
            <a:r>
              <a:rPr lang="en-US" dirty="0"/>
              <a:t>Can get the size of the vector!</a:t>
            </a:r>
          </a:p>
          <a:p>
            <a:pPr lvl="1"/>
            <a:r>
              <a:rPr lang="en-US" dirty="0"/>
              <a:t>Can add elements</a:t>
            </a:r>
          </a:p>
          <a:p>
            <a:pPr lvl="1"/>
            <a:r>
              <a:rPr lang="en-US" dirty="0"/>
              <a:t>Can remove elements</a:t>
            </a:r>
          </a:p>
          <a:p>
            <a:pPr lvl="1"/>
            <a:r>
              <a:rPr lang="en-US" dirty="0"/>
              <a:t>Ordered</a:t>
            </a:r>
          </a:p>
          <a:p>
            <a:endParaRPr lang="en-US" dirty="0"/>
          </a:p>
          <a:p>
            <a:r>
              <a:rPr lang="en-US" dirty="0"/>
              <a:t>Requires header: &lt;vector&gt;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#include &lt;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0E31E8-6F2A-4DD3-A9C4-AD0379A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</p:spTree>
    <p:extLst>
      <p:ext uri="{BB962C8B-B14F-4D97-AF65-F5344CB8AC3E}">
        <p14:creationId xmlns:p14="http://schemas.microsoft.com/office/powerpoint/2010/main" val="10087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911116-19B5-4B79-9299-865FA5FD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can be declared as either</a:t>
            </a:r>
          </a:p>
          <a:p>
            <a:pPr lvl="1"/>
            <a:r>
              <a:rPr lang="en-US" dirty="0"/>
              <a:t>Default size</a:t>
            </a:r>
          </a:p>
          <a:p>
            <a:pPr lvl="1"/>
            <a:r>
              <a:rPr lang="en-US" dirty="0"/>
              <a:t>Initial size</a:t>
            </a:r>
          </a:p>
          <a:p>
            <a:pPr lvl="1"/>
            <a:r>
              <a:rPr lang="en-US" dirty="0"/>
              <a:t>Initial size and initial value</a:t>
            </a:r>
          </a:p>
          <a:p>
            <a:pPr lvl="1"/>
            <a:r>
              <a:rPr lang="en-US" dirty="0"/>
              <a:t>Initial values, determined size</a:t>
            </a:r>
          </a:p>
          <a:p>
            <a:pPr lvl="1"/>
            <a:endParaRPr lang="en-US" dirty="0"/>
          </a:p>
          <a:p>
            <a:r>
              <a:rPr lang="en-US" dirty="0"/>
              <a:t>vector &lt;</a:t>
            </a:r>
            <a:r>
              <a:rPr lang="en-US" i="1" dirty="0"/>
              <a:t>data type</a:t>
            </a:r>
            <a:r>
              <a:rPr lang="en-US" dirty="0"/>
              <a:t>&gt; name;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D728-EEFB-4A92-AB1B-B2FE26F9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8BA5-C699-4AC1-863C-D38E24D4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083D-D791-4BE2-ABBA-182F0EF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150813-FB50-45FD-81A5-DCC3ED5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</a:t>
            </a:r>
          </a:p>
        </p:txBody>
      </p:sp>
    </p:spTree>
    <p:extLst>
      <p:ext uri="{BB962C8B-B14F-4D97-AF65-F5344CB8AC3E}">
        <p14:creationId xmlns:p14="http://schemas.microsoft.com/office/powerpoint/2010/main" val="13297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D1C741-B619-4E28-ABD5-736F5ADA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69" y="1417638"/>
            <a:ext cx="5402062" cy="472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Default size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def;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10 integers, no default value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(10);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10 integers all set to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initv</a:t>
            </a:r>
            <a:r>
              <a:rPr lang="en-US" sz="2000" dirty="0">
                <a:latin typeface="Consolas" panose="020B0609020204030204" pitchFamily="49" charset="0"/>
              </a:rPr>
              <a:t>(10,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3 integers set to 1, 2, and 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vector &lt;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i3 = {1, 2, 3};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E796-1C84-4D0A-BB6B-B11DC00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05FD-27D1-4DBB-B9EA-666A55EA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6224-1681-4FD8-BE8E-4DCF9197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4D99FB-ECF4-4846-8BAA-7FFC22C7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BD631-BB93-4AA7-A866-7C0B69061793}"/>
              </a:ext>
            </a:extLst>
          </p:cNvPr>
          <p:cNvSpPr txBox="1"/>
          <p:nvPr/>
        </p:nvSpPr>
        <p:spPr>
          <a:xfrm>
            <a:off x="6516209" y="4003802"/>
            <a:ext cx="2432482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 different ways to declare a vector of integers.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B3C5F30-14AE-4B41-9C4C-9D136F69303F}"/>
              </a:ext>
            </a:extLst>
          </p:cNvPr>
          <p:cNvSpPr/>
          <p:nvPr/>
        </p:nvSpPr>
        <p:spPr>
          <a:xfrm>
            <a:off x="5379868" y="3000652"/>
            <a:ext cx="995994" cy="29296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5C7A36-C3B8-4B18-97BB-BB6A4C50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vector &lt;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&gt; strings;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strings.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push_back</a:t>
            </a:r>
            <a:r>
              <a:rPr lang="en-US" sz="2800" dirty="0">
                <a:latin typeface="Consolas" panose="020B0609020204030204" pitchFamily="49" charset="0"/>
              </a:rPr>
              <a:t>("New String");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strings.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push_back</a:t>
            </a:r>
            <a:r>
              <a:rPr lang="en-US" sz="2800" dirty="0">
                <a:latin typeface="Consolas" panose="020B0609020204030204" pitchFamily="49" charset="0"/>
              </a:rPr>
              <a:t>("Newer String");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8A28-3E57-4468-958D-C58ADD74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9F58-7405-49A8-A64D-C0CFEF7C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42AE-1A81-499D-A3BF-55E55234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296F8F-1CE2-49D5-8D02-38D81AE1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(</a:t>
            </a:r>
            <a:r>
              <a:rPr lang="en-US" dirty="0" err="1">
                <a:solidFill>
                  <a:srgbClr val="FF0000"/>
                </a:solidFill>
              </a:rPr>
              <a:t>push_back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6C655-C9D2-493D-A469-78026AC785D0}"/>
              </a:ext>
            </a:extLst>
          </p:cNvPr>
          <p:cNvSpPr txBox="1"/>
          <p:nvPr/>
        </p:nvSpPr>
        <p:spPr>
          <a:xfrm>
            <a:off x="7556592" y="4296793"/>
            <a:ext cx="15874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Resizes strings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34E70-04AC-4F1F-BB0A-A4AF8A2CFBA6}"/>
              </a:ext>
            </a:extLst>
          </p:cNvPr>
          <p:cNvSpPr txBox="1"/>
          <p:nvPr/>
        </p:nvSpPr>
        <p:spPr>
          <a:xfrm>
            <a:off x="7556592" y="4807856"/>
            <a:ext cx="15874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Resizes strings to 2</a:t>
            </a:r>
          </a:p>
        </p:txBody>
      </p:sp>
    </p:spTree>
    <p:extLst>
      <p:ext uri="{BB962C8B-B14F-4D97-AF65-F5344CB8AC3E}">
        <p14:creationId xmlns:p14="http://schemas.microsoft.com/office/powerpoint/2010/main" val="13238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911116-19B5-4B79-9299-865FA5FD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Resizing a vector could either </a:t>
            </a:r>
            <a:r>
              <a:rPr lang="en-US" dirty="0">
                <a:solidFill>
                  <a:srgbClr val="FF8200"/>
                </a:solidFill>
              </a:rPr>
              <a:t>expand</a:t>
            </a:r>
            <a:r>
              <a:rPr lang="en-US" dirty="0"/>
              <a:t> the vector or </a:t>
            </a:r>
            <a:r>
              <a:rPr lang="en-US" dirty="0">
                <a:solidFill>
                  <a:srgbClr val="FF8200"/>
                </a:solidFill>
              </a:rPr>
              <a:t>shrink</a:t>
            </a:r>
            <a:r>
              <a:rPr lang="en-US" dirty="0"/>
              <a:t> the vector, depending on the size of the vector before .resize() is called. If you want to change the vector to </a:t>
            </a:r>
            <a:r>
              <a:rPr lang="en-US" b="1" i="1" dirty="0"/>
              <a:t>size n, then…</a:t>
            </a:r>
            <a:endParaRPr lang="en-US" dirty="0"/>
          </a:p>
          <a:p>
            <a:pPr lvl="1" fontAlgn="base"/>
            <a:r>
              <a:rPr lang="en-US" dirty="0"/>
              <a:t>If n is more than current size of the vector, then the vector </a:t>
            </a:r>
            <a:r>
              <a:rPr lang="en-US" dirty="0">
                <a:solidFill>
                  <a:srgbClr val="FF8200"/>
                </a:solidFill>
              </a:rPr>
              <a:t>expands</a:t>
            </a:r>
            <a:r>
              <a:rPr lang="en-US" dirty="0"/>
              <a:t>, and extra elements are appended at the end of the vector.</a:t>
            </a:r>
          </a:p>
          <a:p>
            <a:pPr lvl="1" fontAlgn="base"/>
            <a:r>
              <a:rPr lang="en-US" dirty="0"/>
              <a:t>If n is less than the current size of the vector, then the vector </a:t>
            </a:r>
            <a:r>
              <a:rPr lang="en-US" dirty="0">
                <a:solidFill>
                  <a:srgbClr val="FF8200"/>
                </a:solidFill>
              </a:rPr>
              <a:t>shrinks,</a:t>
            </a:r>
            <a:r>
              <a:rPr lang="en-US" dirty="0"/>
              <a:t> and extra elements are demolished.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D728-EEFB-4A92-AB1B-B2FE26F9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8BA5-C699-4AC1-863C-D38E24D4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083D-D791-4BE2-ABBA-182F0EF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0150813-FB50-45FD-81A5-DCC3ED5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 Vector</a:t>
            </a:r>
          </a:p>
        </p:txBody>
      </p:sp>
    </p:spTree>
    <p:extLst>
      <p:ext uri="{BB962C8B-B14F-4D97-AF65-F5344CB8AC3E}">
        <p14:creationId xmlns:p14="http://schemas.microsoft.com/office/powerpoint/2010/main" val="61048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E49D8-68CA-4060-B844-2A2F340B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53205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vector&lt;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&gt; values;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values.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resize</a:t>
            </a:r>
            <a:r>
              <a:rPr lang="en-US" sz="2400" dirty="0"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values.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resize</a:t>
            </a:r>
            <a:r>
              <a:rPr lang="en-US" sz="2400" dirty="0">
                <a:latin typeface="Consolas" panose="020B0609020204030204" pitchFamily="49" charset="0"/>
              </a:rPr>
              <a:t>(15, 'Z');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EA07-8794-4685-8AE8-3162C59D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D3B5-09E2-4C2E-BF76-957E232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8F47-EF44-40AE-A7FC-0075944C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AC9665-D040-4109-B7AF-8D9A1E9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Resizing (</a:t>
            </a:r>
            <a:r>
              <a:rPr lang="en-US" dirty="0">
                <a:solidFill>
                  <a:srgbClr val="FF0000"/>
                </a:solidFill>
              </a:rPr>
              <a:t>resize</a:t>
            </a:r>
            <a:r>
              <a:rPr lang="en-US" dirty="0"/>
              <a:t>) with Expansion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0BCC5-D758-4EC6-851C-C090F85679AC}"/>
              </a:ext>
            </a:extLst>
          </p:cNvPr>
          <p:cNvSpPr txBox="1"/>
          <p:nvPr/>
        </p:nvSpPr>
        <p:spPr>
          <a:xfrm>
            <a:off x="5659514" y="2967335"/>
            <a:ext cx="21306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Resize vector to 2 elements with default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7E70B-2E55-4E4C-9F5E-A83495A05D0E}"/>
              </a:ext>
            </a:extLst>
          </p:cNvPr>
          <p:cNvSpPr txBox="1"/>
          <p:nvPr/>
        </p:nvSpPr>
        <p:spPr>
          <a:xfrm>
            <a:off x="5184560" y="4807103"/>
            <a:ext cx="30805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Resize same vector to 15 elements. Adds 13 new elements with default value 'Z'. Doesn't touch first 2 values.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A214E-1AEC-43E5-8D68-42DB1752720A}"/>
              </a:ext>
            </a:extLst>
          </p:cNvPr>
          <p:cNvCxnSpPr>
            <a:stCxn id="9" idx="1"/>
          </p:cNvCxnSpPr>
          <p:nvPr/>
        </p:nvCxnSpPr>
        <p:spPr>
          <a:xfrm flipH="1">
            <a:off x="3844031" y="3429000"/>
            <a:ext cx="1815483" cy="583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4666A-994F-4B0F-8048-7A618CD0C9C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06175" y="4634144"/>
            <a:ext cx="1278385" cy="773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E49D8-68CA-4060-B844-2A2F340B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04797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vector &lt;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&gt; values = {11, 22, 33, 44, 55};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values.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resize</a:t>
            </a:r>
            <a:r>
              <a:rPr lang="en-US" sz="2400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EA07-8794-4685-8AE8-3162C59D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D3B5-09E2-4C2E-BF76-957E232C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8F47-EF44-40AE-A7FC-0075944C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AC9665-D040-4109-B7AF-8D9A1E9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Resizing (</a:t>
            </a:r>
            <a:r>
              <a:rPr lang="en-US" dirty="0">
                <a:solidFill>
                  <a:srgbClr val="FF0000"/>
                </a:solidFill>
              </a:rPr>
              <a:t>resize</a:t>
            </a:r>
            <a:r>
              <a:rPr lang="en-US" dirty="0"/>
              <a:t>) with Shrinking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7E70B-2E55-4E4C-9F5E-A83495A05D0E}"/>
              </a:ext>
            </a:extLst>
          </p:cNvPr>
          <p:cNvSpPr txBox="1"/>
          <p:nvPr/>
        </p:nvSpPr>
        <p:spPr>
          <a:xfrm>
            <a:off x="5184560" y="4807103"/>
            <a:ext cx="30805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Resize vector to 3 elements. Demolishes values[3] and values[4] which hold 44 and 55.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4666A-994F-4B0F-8048-7A618CD0C9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24200" y="4321479"/>
            <a:ext cx="2060360" cy="108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1202</Words>
  <Application>Microsoft Macintosh PowerPoint</Application>
  <PresentationFormat>On-screen Show (4:3)</PresentationFormat>
  <Paragraphs>222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Title Screens</vt:lpstr>
      <vt:lpstr>Content: Meta Info</vt:lpstr>
      <vt:lpstr>Fancy Pictures</vt:lpstr>
      <vt:lpstr>Charts</vt:lpstr>
      <vt:lpstr>Vectors</vt:lpstr>
      <vt:lpstr>Topics</vt:lpstr>
      <vt:lpstr>What Is a Vector?</vt:lpstr>
      <vt:lpstr>Declaring</vt:lpstr>
      <vt:lpstr>Declaring Example</vt:lpstr>
      <vt:lpstr>Adding Elements (push_back)</vt:lpstr>
      <vt:lpstr>Resizing a Vector</vt:lpstr>
      <vt:lpstr>Resizing (resize) with Expansion</vt:lpstr>
      <vt:lpstr>Resizing (resize) with Shrinking</vt:lpstr>
      <vt:lpstr>Accessing Elements [ ]</vt:lpstr>
      <vt:lpstr>Accessing Elements .at()</vt:lpstr>
      <vt:lpstr>Clearing a Vector</vt:lpstr>
      <vt:lpstr>Clearing (clear)</vt:lpstr>
      <vt:lpstr>Getting the # of Elements (size)</vt:lpstr>
      <vt:lpstr>Copying Vectors</vt:lpstr>
      <vt:lpstr>Calculating the Min/Max</vt:lpstr>
      <vt:lpstr>Min/Max Code</vt:lpstr>
      <vt:lpstr>Topics</vt:lpstr>
      <vt:lpstr>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Marz, Stephen Gregory</dc:creator>
  <cp:lastModifiedBy>Camille Crumpton</cp:lastModifiedBy>
  <cp:revision>10</cp:revision>
  <dcterms:modified xsi:type="dcterms:W3CDTF">2022-03-03T18:16:48Z</dcterms:modified>
</cp:coreProperties>
</file>