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5" r:id="rId6"/>
    <p:sldId id="267" r:id="rId7"/>
    <p:sldId id="285" r:id="rId8"/>
    <p:sldId id="284" r:id="rId9"/>
    <p:sldId id="286" r:id="rId10"/>
    <p:sldId id="289" r:id="rId11"/>
    <p:sldId id="290" r:id="rId12"/>
    <p:sldId id="291" r:id="rId13"/>
    <p:sldId id="292" r:id="rId14"/>
    <p:sldId id="271" r:id="rId15"/>
    <p:sldId id="277" r:id="rId16"/>
    <p:sldId id="274" r:id="rId17"/>
    <p:sldId id="269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D08"/>
    <a:srgbClr val="000000"/>
    <a:srgbClr val="FF8200"/>
    <a:srgbClr val="3B3C3E"/>
    <a:srgbClr val="777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520"/>
  </p:normalViewPr>
  <p:slideViewPr>
    <p:cSldViewPr snapToGrid="0">
      <p:cViewPr varScale="1">
        <p:scale>
          <a:sx n="98" d="100"/>
          <a:sy n="98" d="100"/>
        </p:scale>
        <p:origin x="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CEF040-88B0-48E2-BC39-0F47A24BC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F90E6-5942-40D6-B550-A40EB135DC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C22AD-86BD-4A3A-B5C2-B9C71B935A4A}" type="datetime1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1B5A7-F9B4-48E3-B791-39384EC0A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COSC 130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0319F-2509-4016-8183-3771A6607C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74CE-A828-4200-B441-94ED93B5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3100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D8276-5E26-4A29-8387-C072B45B491A}" type="datetime1">
              <a:rPr lang="en-US" smtClean="0"/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COSC 130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157D3-B8C5-4244-9114-458E5724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54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AEC1D-F9FC-4765-9414-21B7DE3734F1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A9C16AB-4136-4840-A853-ADA2ED6ACBFF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222E1-45F2-4098-926C-F811F9AD2A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</p:spTree>
    <p:extLst>
      <p:ext uri="{BB962C8B-B14F-4D97-AF65-F5344CB8AC3E}">
        <p14:creationId xmlns:p14="http://schemas.microsoft.com/office/powerpoint/2010/main" val="397045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would we write the same thing with a </a:t>
            </a:r>
            <a:r>
              <a:rPr lang="en-US" dirty="0" err="1"/>
              <a:t>printf</a:t>
            </a:r>
            <a:r>
              <a:rPr lang="en-US" dirty="0"/>
              <a:t> statement?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FD8276-5E26-4A29-8387-C072B45B491A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would we write the same thing with a </a:t>
            </a:r>
            <a:r>
              <a:rPr lang="en-US" dirty="0" err="1"/>
              <a:t>printf</a:t>
            </a:r>
            <a:r>
              <a:rPr lang="en-US" dirty="0"/>
              <a:t> statement?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FD8276-5E26-4A29-8387-C072B45B491A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6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this any different than </a:t>
            </a:r>
            <a:r>
              <a:rPr lang="en-US" dirty="0" err="1"/>
              <a:t>printf</a:t>
            </a:r>
            <a:r>
              <a:rPr lang="en-US" dirty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FD8276-5E26-4A29-8387-C072B45B491A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5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we write the same thing with a </a:t>
            </a:r>
            <a:r>
              <a:rPr lang="en-US" dirty="0" err="1"/>
              <a:t>printf</a:t>
            </a:r>
            <a:r>
              <a:rPr lang="en-US" dirty="0"/>
              <a:t> statement?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20CEDE5-23A5-496A-A2EE-3F93B9151CC0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94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39D0A01-E10E-48BB-9736-DC95BA95F0B9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3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801500"/>
            <a:ext cx="8229600" cy="1143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3B3C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087450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5135" y="4019333"/>
            <a:ext cx="3823854" cy="191702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41940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362E30-4E1C-4A7B-9491-EC30C3ADD831}"/>
              </a:ext>
            </a:extLst>
          </p:cNvPr>
          <p:cNvSpPr/>
          <p:nvPr userDrawn="1"/>
        </p:nvSpPr>
        <p:spPr>
          <a:xfrm>
            <a:off x="2842953" y="3642369"/>
            <a:ext cx="322533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07F-FD3A-4CE6-B1C2-8A8FBEEF9172}" type="datetime5">
              <a:rPr lang="en-US" smtClean="0"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EC1-0E76-4E30-A879-826A6CEEB7EF}" type="datetime5">
              <a:rPr lang="en-US" smtClean="0"/>
              <a:t>24-Feb-22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988D-7382-4A93-80AE-F6DA0AFCC0CA}" type="datetime5">
              <a:rPr lang="en-US" smtClean="0"/>
              <a:t>24-Feb-22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E8DD9638-7B35-4D01-AFE3-E2B1C756456D}" type="datetime5">
              <a:rPr lang="en-US" smtClean="0"/>
              <a:t>24-Feb-22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BBC889E3-80FF-4AD8-A589-771DE7B31C6E}" type="datetime5">
              <a:rPr lang="en-US" smtClean="0"/>
              <a:t>24-Feb-22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79688"/>
            <a:ext cx="82296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7F9E-2C0D-4C4B-9BEF-C9B35F340372}" type="datetime5">
              <a:rPr lang="en-US" smtClean="0"/>
              <a:t>24-Feb-22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E57DEEB-936F-4FBA-858D-81214A79B586}" type="datetime5">
              <a:rPr lang="en-US" smtClean="0"/>
              <a:t>24-Feb-22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751925"/>
            <a:ext cx="3799498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2340851"/>
            <a:ext cx="3799498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B2C217E-7EFC-46D3-8860-814AA316E675}" type="datetime5">
              <a:rPr lang="en-US" smtClean="0"/>
              <a:t>24-Feb-22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4" y="228600"/>
            <a:ext cx="4240119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4175911"/>
            <a:ext cx="20574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4175911"/>
            <a:ext cx="20574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473079-7F21-479C-9230-234D2318BDE5}" type="datetime5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1130300"/>
            <a:ext cx="77724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4021295"/>
            <a:ext cx="1986380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1573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5072195"/>
            <a:ext cx="1986380" cy="13271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39671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585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162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955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1676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7F52A-B5D3-46C8-98FA-1B78AEB6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339" y="6414480"/>
            <a:ext cx="1310609" cy="365125"/>
          </a:xfrm>
        </p:spPr>
        <p:txBody>
          <a:bodyPr/>
          <a:lstStyle/>
          <a:p>
            <a:fld id="{D0AABFDB-A051-4F08-8D85-FFDFC086A705}" type="datetime5">
              <a:rPr lang="en-US" smtClean="0"/>
              <a:t>24-Feb-22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63A66-D338-4BEB-AD33-F28477C9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14480"/>
            <a:ext cx="3251662" cy="365125"/>
          </a:xfrm>
        </p:spPr>
        <p:txBody>
          <a:bodyPr/>
          <a:lstStyle/>
          <a:p>
            <a:r>
              <a:rPr lang="en-US"/>
              <a:t>COSC 102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12DAB-F6C8-4A2D-9970-0D936C55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0" y="6414480"/>
            <a:ext cx="371270" cy="365125"/>
          </a:xfrm>
        </p:spPr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C14604-8D6E-4C43-BD78-6D7D044F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EBE49D-A48F-40C4-926F-28F2A102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7983C38A-DBBA-4764-9410-333782B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238525F7-7009-49A9-8C18-99CDB81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339" y="6414480"/>
            <a:ext cx="1310609" cy="365125"/>
          </a:xfrm>
        </p:spPr>
        <p:txBody>
          <a:bodyPr/>
          <a:lstStyle/>
          <a:p>
            <a:fld id="{AFEA9E4E-C657-4C4F-89D3-4B7C9EB11A00}" type="datetime5">
              <a:rPr lang="en-US" smtClean="0"/>
              <a:t>24-Feb-22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11F65CA-6608-4EBB-AD42-901000B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14480"/>
            <a:ext cx="3251662" cy="365125"/>
          </a:xfrm>
        </p:spPr>
        <p:txBody>
          <a:bodyPr/>
          <a:lstStyle/>
          <a:p>
            <a:r>
              <a:rPr lang="en-US" dirty="0"/>
              <a:t>COSC 102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1520BE50-03C5-4D0B-B74D-035763DF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0" y="6414480"/>
            <a:ext cx="371270" cy="365125"/>
          </a:xfrm>
        </p:spPr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6AE1-E157-4726-AD4E-01599E247BBB}" type="datetime5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9EC-5C41-40B7-B028-83B2C1FCF42A}" type="datetime5">
              <a:rPr lang="en-US" smtClean="0"/>
              <a:t>24-Feb-22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4E4C3CB-470E-4A51-B3DE-6EDCB16C176C}" type="datetime5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48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CCBE46E-7B3B-4EFC-8129-C573A55C505D}" type="datetime5">
              <a:rPr lang="en-US" smtClean="0"/>
              <a:t>24-Feb-22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COSC 102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D87C26C-CCEC-41D1-A3AE-A2BB722A9F37}" type="datetime5">
              <a:rPr lang="en-US" smtClean="0"/>
              <a:t>24-Feb-22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662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I/O Manipulators and Formatting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273881"/>
            <a:ext cx="6400800" cy="1223675"/>
          </a:xfrm>
        </p:spPr>
        <p:txBody>
          <a:bodyPr/>
          <a:lstStyle/>
          <a:p>
            <a:r>
              <a:rPr lang="en-US" dirty="0"/>
              <a:t>COSC 102</a:t>
            </a:r>
          </a:p>
          <a:p>
            <a:r>
              <a:rPr lang="en-US" dirty="0"/>
              <a:t>Camille Crumpton</a:t>
            </a:r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4288A-7746-4F81-9203-DFCB87EF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D6D08"/>
                </a:solidFill>
              </a:rPr>
              <a:t>setfill</a:t>
            </a:r>
            <a:r>
              <a:rPr lang="en-US" dirty="0">
                <a:solidFill>
                  <a:srgbClr val="FD6D08"/>
                </a:solidFill>
              </a:rPr>
              <a:t>(‘ ’)</a:t>
            </a:r>
            <a:r>
              <a:rPr lang="en-US" dirty="0">
                <a:solidFill>
                  <a:srgbClr val="000000"/>
                </a:solidFill>
              </a:rPr>
              <a:t>: fills the unused field width with the specified character. By default, this is a space. Useful for adding leading zeros.</a:t>
            </a:r>
          </a:p>
          <a:p>
            <a:pPr marL="0" indent="0">
              <a:buNone/>
            </a:pPr>
            <a:r>
              <a:rPr lang="en-US" dirty="0">
                <a:solidFill>
                  <a:srgbClr val="FD6D08"/>
                </a:solidFill>
              </a:rPr>
              <a:t>left</a:t>
            </a:r>
            <a:r>
              <a:rPr lang="en-US" dirty="0">
                <a:solidFill>
                  <a:srgbClr val="000000"/>
                </a:solidFill>
              </a:rPr>
              <a:t>: set ALL subsequent outputs to left-justification within the printing field</a:t>
            </a:r>
          </a:p>
          <a:p>
            <a:pPr marL="0" indent="0">
              <a:buNone/>
            </a:pPr>
            <a:r>
              <a:rPr lang="en-US" dirty="0">
                <a:solidFill>
                  <a:srgbClr val="FD6D08"/>
                </a:solidFill>
              </a:rPr>
              <a:t>right</a:t>
            </a:r>
            <a:r>
              <a:rPr lang="en-US" dirty="0">
                <a:solidFill>
                  <a:srgbClr val="000000"/>
                </a:solidFill>
              </a:rPr>
              <a:t>: set ALL subsequent outputs to right-justification within the printing field. This is the default, like Java’s .format().</a:t>
            </a:r>
          </a:p>
          <a:p>
            <a:pPr marL="0" indent="0">
              <a:buNone/>
            </a:pPr>
            <a:endParaRPr lang="en-US" dirty="0">
              <a:solidFill>
                <a:srgbClr val="FD6D0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2BF6F-93DA-456B-9614-CF770A97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Manipulators in &lt;iomanip&gt;</a:t>
            </a:r>
          </a:p>
        </p:txBody>
      </p:sp>
    </p:spTree>
    <p:extLst>
      <p:ext uri="{BB962C8B-B14F-4D97-AF65-F5344CB8AC3E}">
        <p14:creationId xmlns:p14="http://schemas.microsoft.com/office/powerpoint/2010/main" val="58253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9DB8AF-2E48-452D-8D38-2D2E6A4C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cout &lt;&lt; </a:t>
            </a:r>
            <a:r>
              <a:rPr lang="en-US" sz="2000" dirty="0">
                <a:solidFill>
                  <a:srgbClr val="FD6D08"/>
                </a:solidFill>
                <a:latin typeface="Andale Mono" panose="020B0509000000000004" pitchFamily="49" charset="0"/>
              </a:rPr>
              <a:t>left</a:t>
            </a:r>
            <a:r>
              <a:rPr lang="en-US" sz="2000" dirty="0">
                <a:latin typeface="Andale Mono" panose="020B0509000000000004" pitchFamily="49" charset="0"/>
              </a:rPr>
              <a:t> &lt;&lt; </a:t>
            </a:r>
            <a:r>
              <a:rPr lang="en-US" sz="2000" dirty="0">
                <a:solidFill>
                  <a:srgbClr val="FD6D08"/>
                </a:solidFill>
                <a:latin typeface="Andale Mono" panose="020B0509000000000004" pitchFamily="49" charset="0"/>
              </a:rPr>
              <a:t>setw(15) </a:t>
            </a:r>
            <a:r>
              <a:rPr lang="en-US" sz="2000" dirty="0">
                <a:latin typeface="Andale Mono" panose="020B0509000000000004" pitchFamily="49" charset="0"/>
              </a:rPr>
              <a:t>&lt;&lt; "Hello" &lt;&lt; " World\n";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Hello     World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/>
              <a:t>This places Hello in a </a:t>
            </a:r>
            <a:r>
              <a:rPr lang="en-US" sz="2400" dirty="0">
                <a:solidFill>
                  <a:srgbClr val="FD6D08"/>
                </a:solidFill>
              </a:rPr>
              <a:t>left justified </a:t>
            </a:r>
            <a:r>
              <a:rPr lang="en-US" sz="2400" dirty="0">
                <a:solidFill>
                  <a:srgbClr val="000000"/>
                </a:solidFill>
              </a:rPr>
              <a:t>field</a:t>
            </a:r>
            <a:r>
              <a:rPr lang="en-US" sz="2400" dirty="0">
                <a:solidFill>
                  <a:srgbClr val="FD6D08"/>
                </a:solidFill>
              </a:rPr>
              <a:t> </a:t>
            </a:r>
            <a:r>
              <a:rPr lang="en-US" sz="2400" dirty="0"/>
              <a:t>(starts on left side) with a MINIMUM 15 characters </a:t>
            </a:r>
            <a:r>
              <a:rPr lang="en-US" sz="2400" dirty="0">
                <a:solidFill>
                  <a:srgbClr val="FD6D08"/>
                </a:solidFill>
              </a:rPr>
              <a:t>wide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Hello is less than 15 characters, unused characters are filled with spaces by default.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A2FE1-0715-487E-85C5-C37AB6AD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3A6D-8410-4D33-9BCA-EDC7A390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0139-51D2-4615-BE93-865BE03C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843A2B-5AEC-4380-9CB8-3A6B5CA7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setw() Quirks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D779127-C807-47F0-ABA9-4A9AFB666303}"/>
              </a:ext>
            </a:extLst>
          </p:cNvPr>
          <p:cNvSpPr/>
          <p:nvPr/>
        </p:nvSpPr>
        <p:spPr>
          <a:xfrm rot="5400000">
            <a:off x="1861023" y="2587842"/>
            <a:ext cx="155361" cy="8833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92A14-0191-4ECC-BD90-1D34308221B5}"/>
              </a:ext>
            </a:extLst>
          </p:cNvPr>
          <p:cNvSpPr txBox="1"/>
          <p:nvPr/>
        </p:nvSpPr>
        <p:spPr>
          <a:xfrm>
            <a:off x="1001260" y="3107186"/>
            <a:ext cx="1874885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 spaces (15 - 5)</a:t>
            </a:r>
          </a:p>
        </p:txBody>
      </p:sp>
    </p:spTree>
    <p:extLst>
      <p:ext uri="{BB962C8B-B14F-4D97-AF65-F5344CB8AC3E}">
        <p14:creationId xmlns:p14="http://schemas.microsoft.com/office/powerpoint/2010/main" val="31689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9DB8AF-2E48-452D-8D38-2D2E6A4C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cout &lt;&lt; </a:t>
            </a:r>
            <a:r>
              <a:rPr lang="en-US" sz="2000" dirty="0">
                <a:solidFill>
                  <a:srgbClr val="FD6D08"/>
                </a:solidFill>
                <a:latin typeface="Andale Mono" panose="020B0509000000000004" pitchFamily="49" charset="0"/>
              </a:rPr>
              <a:t>right</a:t>
            </a:r>
            <a:r>
              <a:rPr lang="en-US" sz="2000" dirty="0">
                <a:latin typeface="Andale Mono" panose="020B0509000000000004" pitchFamily="49" charset="0"/>
              </a:rPr>
              <a:t> &lt;&lt; </a:t>
            </a:r>
            <a:r>
              <a:rPr lang="en-US" sz="2000" dirty="0">
                <a:solidFill>
                  <a:srgbClr val="FD6D08"/>
                </a:solidFill>
                <a:latin typeface="Andale Mono" panose="020B0509000000000004" pitchFamily="49" charset="0"/>
              </a:rPr>
              <a:t>setw(15) </a:t>
            </a:r>
            <a:r>
              <a:rPr lang="en-US" sz="2000" dirty="0">
                <a:latin typeface="Andale Mono" panose="020B0509000000000004" pitchFamily="49" charset="0"/>
              </a:rPr>
              <a:t>&lt;&lt; "Hello" &lt;&lt; " World\n";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</a:t>
            </a:r>
            <a:r>
              <a:rPr lang="en-US" sz="2800" dirty="0">
                <a:latin typeface="Consolas" panose="020B0609020204030204" pitchFamily="49" charset="0"/>
              </a:rPr>
              <a:t>Hello World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places Hello in a </a:t>
            </a:r>
            <a:r>
              <a:rPr lang="en-US" sz="2400" dirty="0">
                <a:solidFill>
                  <a:srgbClr val="FD6D08"/>
                </a:solidFill>
              </a:rPr>
              <a:t>right justified </a:t>
            </a:r>
            <a:r>
              <a:rPr lang="en-US" sz="2400" dirty="0"/>
              <a:t>field with a MINIMUM of 15 characters </a:t>
            </a:r>
            <a:r>
              <a:rPr lang="en-US" sz="2400" dirty="0">
                <a:solidFill>
                  <a:srgbClr val="FD6D08"/>
                </a:solidFill>
              </a:rPr>
              <a:t>wide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Again, unused characters are filled with spaces.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A2FE1-0715-487E-85C5-C37AB6AD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D3A6D-8410-4D33-9BCA-EDC7A3905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0139-51D2-4615-BE93-865BE03C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9843A2B-5AEC-4380-9CB8-3A6B5CA7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setw() Quirks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B1209C6A-610B-403F-BD04-D6EEBEE57E2C}"/>
              </a:ext>
            </a:extLst>
          </p:cNvPr>
          <p:cNvSpPr/>
          <p:nvPr/>
        </p:nvSpPr>
        <p:spPr>
          <a:xfrm rot="5400000">
            <a:off x="1009834" y="2575836"/>
            <a:ext cx="155361" cy="8833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5A2708-D5F7-4B03-9DEA-6534417475B1}"/>
              </a:ext>
            </a:extLst>
          </p:cNvPr>
          <p:cNvSpPr txBox="1"/>
          <p:nvPr/>
        </p:nvSpPr>
        <p:spPr>
          <a:xfrm>
            <a:off x="178076" y="3095180"/>
            <a:ext cx="1874885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 spaces (15 - 5)</a:t>
            </a:r>
          </a:p>
        </p:txBody>
      </p:sp>
    </p:spTree>
    <p:extLst>
      <p:ext uri="{BB962C8B-B14F-4D97-AF65-F5344CB8AC3E}">
        <p14:creationId xmlns:p14="http://schemas.microsoft.com/office/powerpoint/2010/main" val="64991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79A0B3-20A9-4FF3-8107-864B48A2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cout &lt;&lt; </a:t>
            </a:r>
            <a:r>
              <a:rPr lang="en-US" sz="2000" dirty="0">
                <a:solidFill>
                  <a:srgbClr val="FD6D08"/>
                </a:solidFill>
                <a:latin typeface="Andale Mono" panose="020B0509000000000004" pitchFamily="49" charset="0"/>
              </a:rPr>
              <a:t>left</a:t>
            </a:r>
            <a:r>
              <a:rPr lang="en-US" sz="2000" dirty="0">
                <a:latin typeface="Andale Mono" panose="020B0509000000000004" pitchFamily="49" charset="0"/>
              </a:rPr>
              <a:t> &lt;&lt; </a:t>
            </a:r>
            <a:r>
              <a:rPr lang="en-US" sz="2000" dirty="0">
                <a:solidFill>
                  <a:srgbClr val="FD6D08"/>
                </a:solidFill>
                <a:latin typeface="Andale Mono" panose="020B0509000000000004" pitchFamily="49" charset="0"/>
              </a:rPr>
              <a:t>setw(3) </a:t>
            </a:r>
            <a:r>
              <a:rPr lang="en-US" sz="2000" dirty="0">
                <a:latin typeface="Andale Mono" panose="020B0509000000000004" pitchFamily="49" charset="0"/>
              </a:rPr>
              <a:t>&lt;&lt; "Hello" &lt;&lt; " World\n";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Hello World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exceed setw() width, nothing gets cut off. setw() is a </a:t>
            </a:r>
            <a:r>
              <a:rPr lang="en-US" dirty="0">
                <a:solidFill>
                  <a:srgbClr val="FD6D08"/>
                </a:solidFill>
              </a:rPr>
              <a:t>MINIMUM</a:t>
            </a:r>
            <a:r>
              <a:rPr lang="en-US" dirty="0"/>
              <a:t>, not a maximum.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10281-EF74-4615-A156-D28F39E8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4C076-024C-4FCD-8D29-966B0AAE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5DAA6-FDED-4606-9292-55AD9A08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4BB54DD-CFF0-4C7F-8D42-41FDE180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setw() Quirks</a:t>
            </a:r>
          </a:p>
        </p:txBody>
      </p:sp>
    </p:spTree>
    <p:extLst>
      <p:ext uri="{BB962C8B-B14F-4D97-AF65-F5344CB8AC3E}">
        <p14:creationId xmlns:p14="http://schemas.microsoft.com/office/powerpoint/2010/main" val="64879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51FD-9C46-4674-A7A4-A98A9A58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EFF2-34F1-4ED7-AD1A-B049ECA52E89}" type="datetime5">
              <a:rPr lang="en-US" smtClean="0"/>
              <a:t>24-Feb-22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CC032-E548-4B91-92DC-4F82EE97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A918-F5BF-461B-B870-21517CA2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185DF62-2533-45E6-BEE6-49A55164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Formatters Example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8374B2-721B-EB40-A42F-620CE5A3DD69}"/>
              </a:ext>
            </a:extLst>
          </p:cNvPr>
          <p:cNvSpPr/>
          <p:nvPr/>
        </p:nvSpPr>
        <p:spPr>
          <a:xfrm>
            <a:off x="85930" y="1417638"/>
            <a:ext cx="6197304" cy="378565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B9B9B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69D85"/>
                </a:solidFill>
                <a:latin typeface="Menlo" panose="020B0609030804020204" pitchFamily="49" charset="0"/>
              </a:rPr>
              <a:t>&lt;iomanip&gt;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9B9B9B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69D85"/>
                </a:solidFill>
                <a:latin typeface="Menlo" panose="020B0609030804020204" pitchFamily="49" charset="0"/>
              </a:rPr>
              <a:t>&lt;iostream&gt;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namespace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  double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myNumber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123.4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   double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yourNumber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3.14159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fixed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showpoint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setprecision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69D85"/>
                </a:solidFill>
                <a:latin typeface="Menlo" panose="020B0609030804020204" pitchFamily="49" charset="0"/>
              </a:rPr>
              <a:t>"Numbers are "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endl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B4B4B4"/>
                </a:solidFill>
                <a:latin typeface="Menlo" panose="020B0609030804020204" pitchFamily="49" charset="0"/>
              </a:rPr>
              <a:t>        &lt;&lt;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setw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11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sz="1600" dirty="0">
                <a:solidFill>
                  <a:srgbClr val="B4B4B4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myNumber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endl</a:t>
            </a:r>
            <a:endParaRPr lang="en-US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B4B4B4"/>
                </a:solidFill>
                <a:latin typeface="Menlo" panose="020B0609030804020204" pitchFamily="49" charset="0"/>
              </a:rPr>
              <a:t>        &lt;&lt;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setw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11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) </a:t>
            </a:r>
            <a:r>
              <a:rPr lang="en-US" sz="1600" dirty="0">
                <a:solidFill>
                  <a:srgbClr val="B4B4B4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yourNumber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4B4B4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  </a:t>
            </a:r>
            <a:r>
              <a:rPr lang="en-US" sz="1600" dirty="0">
                <a:solidFill>
                  <a:srgbClr val="569CD6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834642-7BEE-CB43-BCB2-B6C97F21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890" y="5361997"/>
            <a:ext cx="3386035" cy="8937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83CA13-C499-014E-8EE2-3CF89A38F43B}"/>
              </a:ext>
            </a:extLst>
          </p:cNvPr>
          <p:cNvSpPr txBox="1"/>
          <p:nvPr/>
        </p:nvSpPr>
        <p:spPr>
          <a:xfrm>
            <a:off x="6387032" y="1930901"/>
            <a:ext cx="2467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Each is displayed </a:t>
            </a:r>
            <a:r>
              <a:rPr lang="en-US" dirty="0">
                <a:solidFill>
                  <a:srgbClr val="FD6D08"/>
                </a:solidFill>
              </a:rPr>
              <a:t>right justified </a:t>
            </a:r>
            <a:r>
              <a:rPr lang="en-US" dirty="0">
                <a:solidFill>
                  <a:srgbClr val="000000"/>
                </a:solidFill>
              </a:rPr>
              <a:t>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D6D08"/>
                </a:solidFill>
              </a:rPr>
              <a:t>Rounded</a:t>
            </a:r>
            <a:r>
              <a:rPr lang="en-US" dirty="0">
                <a:solidFill>
                  <a:srgbClr val="000000"/>
                </a:solidFill>
              </a:rPr>
              <a:t> if necessary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Located in a space of at least </a:t>
            </a:r>
            <a:r>
              <a:rPr lang="en-US" dirty="0">
                <a:solidFill>
                  <a:srgbClr val="FD6D08"/>
                </a:solidFill>
              </a:rPr>
              <a:t>11 positions </a:t>
            </a:r>
            <a:r>
              <a:rPr lang="en-US" dirty="0">
                <a:solidFill>
                  <a:srgbClr val="000000"/>
                </a:solidFill>
              </a:rPr>
              <a:t>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D6D08"/>
                </a:solidFill>
              </a:rPr>
              <a:t>4 places </a:t>
            </a:r>
            <a:r>
              <a:rPr lang="en-US" dirty="0">
                <a:solidFill>
                  <a:srgbClr val="000000"/>
                </a:solidFill>
              </a:rPr>
              <a:t>after the decimal point</a:t>
            </a:r>
          </a:p>
        </p:txBody>
      </p:sp>
    </p:spTree>
    <p:extLst>
      <p:ext uri="{BB962C8B-B14F-4D97-AF65-F5344CB8AC3E}">
        <p14:creationId xmlns:p14="http://schemas.microsoft.com/office/powerpoint/2010/main" val="271032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661CEA-4BC3-4E19-BD77-F9B1BEA5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I/O Manipulators and Formatting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COSC102</a:t>
            </a:r>
            <a:br>
              <a:rPr lang="en-US" sz="2400" dirty="0"/>
            </a:br>
            <a:r>
              <a:rPr lang="en-US" sz="2400" dirty="0"/>
              <a:t>Camille Crumpton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5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985FB1-15E1-4BB6-B53F-5B7B3EFE9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Insertion and Extraction Operators</a:t>
            </a:r>
          </a:p>
          <a:p>
            <a:r>
              <a:rPr lang="en-US" sz="2400" dirty="0"/>
              <a:t>Manipulators</a:t>
            </a:r>
          </a:p>
          <a:p>
            <a:pPr lvl="1"/>
            <a:r>
              <a:rPr lang="en-US" sz="2000" dirty="0"/>
              <a:t>&lt;iostream&gt; manipulators</a:t>
            </a:r>
          </a:p>
          <a:p>
            <a:pPr lvl="2"/>
            <a:r>
              <a:rPr lang="en-US" sz="1600" dirty="0"/>
              <a:t>endl, fixed, showpoint</a:t>
            </a:r>
          </a:p>
          <a:p>
            <a:pPr lvl="1"/>
            <a:r>
              <a:rPr lang="en-US" sz="2000" dirty="0"/>
              <a:t>&lt;iomanip&gt; manipulators</a:t>
            </a:r>
          </a:p>
          <a:p>
            <a:pPr lvl="2"/>
            <a:r>
              <a:rPr lang="en-US" sz="1600" dirty="0"/>
              <a:t>setw(n), setprecision(n), scientific, hex, dec, </a:t>
            </a:r>
            <a:r>
              <a:rPr lang="en-US" sz="1600" dirty="0" err="1"/>
              <a:t>setfill</a:t>
            </a:r>
            <a:r>
              <a:rPr lang="en-US" sz="1600" dirty="0"/>
              <a:t>(‘ ‘), left, right</a:t>
            </a:r>
          </a:p>
          <a:p>
            <a:r>
              <a:rPr lang="en-US" sz="2400" dirty="0"/>
              <a:t>setw() Quirks</a:t>
            </a:r>
          </a:p>
          <a:p>
            <a:r>
              <a:rPr lang="en-US" sz="2400" dirty="0"/>
              <a:t>Examples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D0AF13-3300-422B-9F0D-A6A9B319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04830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4288A-7746-4F81-9203-DFCB87EF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extraction operator takes two operands</a:t>
            </a:r>
          </a:p>
          <a:p>
            <a:pPr lvl="1"/>
            <a:r>
              <a:rPr lang="en-US" dirty="0"/>
              <a:t>The left operand is an input stream expression (like </a:t>
            </a:r>
            <a:r>
              <a:rPr lang="en-US" dirty="0" err="1"/>
              <a:t>cin</a:t>
            </a:r>
            <a:r>
              <a:rPr lang="en-US" dirty="0"/>
              <a:t> or an </a:t>
            </a:r>
            <a:r>
              <a:rPr lang="en-US" dirty="0" err="1"/>
              <a:t>ofstream</a:t>
            </a:r>
            <a:r>
              <a:rPr lang="en-US" dirty="0"/>
              <a:t> object)</a:t>
            </a:r>
          </a:p>
          <a:p>
            <a:pPr lvl="1"/>
            <a:r>
              <a:rPr lang="en-US" dirty="0"/>
              <a:t>The right operand is a variable to store input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2BF6F-93DA-456B-9614-CF770A97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Operator &gt;&gt;</a:t>
            </a:r>
          </a:p>
        </p:txBody>
      </p:sp>
    </p:spTree>
    <p:extLst>
      <p:ext uri="{BB962C8B-B14F-4D97-AF65-F5344CB8AC3E}">
        <p14:creationId xmlns:p14="http://schemas.microsoft.com/office/powerpoint/2010/main" val="69016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4288A-7746-4F81-9203-DFCB87EF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insertion operator takes two operands</a:t>
            </a:r>
          </a:p>
          <a:p>
            <a:pPr lvl="1"/>
            <a:r>
              <a:rPr lang="en-US" dirty="0"/>
              <a:t>The left operand is an output stream expression (like cout or an </a:t>
            </a:r>
            <a:r>
              <a:rPr lang="en-US" dirty="0" err="1"/>
              <a:t>ofstream</a:t>
            </a:r>
            <a:r>
              <a:rPr lang="en-US" dirty="0"/>
              <a:t> object)</a:t>
            </a:r>
          </a:p>
          <a:p>
            <a:pPr lvl="1"/>
            <a:r>
              <a:rPr lang="en-US" dirty="0"/>
              <a:t>The right operand is an expression of a simple type, or a string, or a manipulator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2BF6F-93DA-456B-9614-CF770A97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Operator &lt;&lt;</a:t>
            </a:r>
          </a:p>
        </p:txBody>
      </p:sp>
    </p:spTree>
    <p:extLst>
      <p:ext uri="{BB962C8B-B14F-4D97-AF65-F5344CB8AC3E}">
        <p14:creationId xmlns:p14="http://schemas.microsoft.com/office/powerpoint/2010/main" val="6086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4288A-7746-4F81-9203-DFCB87EF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Manipulators are used only in input and output statements to control format</a:t>
            </a:r>
          </a:p>
          <a:p>
            <a:r>
              <a:rPr lang="en-US" dirty="0"/>
              <a:t>Manipulators are found in both &lt;iostream&gt; and &lt;iomanip&gt;</a:t>
            </a:r>
          </a:p>
          <a:p>
            <a:r>
              <a:rPr lang="en-US" dirty="0"/>
              <a:t>Examples of manipulating text</a:t>
            </a:r>
          </a:p>
          <a:p>
            <a:pPr lvl="1"/>
            <a:r>
              <a:rPr lang="en-US" dirty="0"/>
              <a:t>Allow for a "field width" to align text</a:t>
            </a:r>
          </a:p>
          <a:p>
            <a:pPr lvl="1"/>
            <a:r>
              <a:rPr lang="en-US" dirty="0"/>
              <a:t>Change how values are displayed</a:t>
            </a:r>
          </a:p>
          <a:p>
            <a:pPr lvl="2"/>
            <a:r>
              <a:rPr lang="en-US" dirty="0"/>
              <a:t>Decimal, Hex, etc.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2BF6F-93DA-456B-9614-CF770A97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Manipulators</a:t>
            </a:r>
          </a:p>
        </p:txBody>
      </p:sp>
    </p:spTree>
    <p:extLst>
      <p:ext uri="{BB962C8B-B14F-4D97-AF65-F5344CB8AC3E}">
        <p14:creationId xmlns:p14="http://schemas.microsoft.com/office/powerpoint/2010/main" val="35552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4288A-7746-4F81-9203-DFCB87EF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D6D08"/>
                </a:solidFill>
              </a:rPr>
              <a:t>endl</a:t>
            </a:r>
            <a:r>
              <a:rPr lang="en-US" dirty="0">
                <a:solidFill>
                  <a:srgbClr val="000000"/>
                </a:solidFill>
              </a:rPr>
              <a:t>: terminate the output line</a:t>
            </a:r>
          </a:p>
          <a:p>
            <a:pPr marL="0" indent="0">
              <a:buNone/>
            </a:pPr>
            <a:r>
              <a:rPr lang="en-US" dirty="0">
                <a:solidFill>
                  <a:srgbClr val="FD6D08"/>
                </a:solidFill>
              </a:rPr>
              <a:t>fixed</a:t>
            </a:r>
            <a:r>
              <a:rPr lang="en-US" dirty="0">
                <a:solidFill>
                  <a:srgbClr val="000000"/>
                </a:solidFill>
              </a:rPr>
              <a:t>: display in decimal point format with 6 decimal places as default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--.XXXXXX</a:t>
            </a:r>
          </a:p>
          <a:p>
            <a:pPr marL="0" indent="0">
              <a:buNone/>
            </a:pPr>
            <a:r>
              <a:rPr lang="en-US" dirty="0">
                <a:solidFill>
                  <a:srgbClr val="FD6D08"/>
                </a:solidFill>
              </a:rPr>
              <a:t>showpoint</a:t>
            </a:r>
            <a:r>
              <a:rPr lang="en-US" dirty="0">
                <a:solidFill>
                  <a:srgbClr val="000000"/>
                </a:solidFill>
              </a:rPr>
              <a:t>:</a:t>
            </a:r>
            <a:r>
              <a:rPr lang="en-US" dirty="0">
                <a:solidFill>
                  <a:srgbClr val="FD6D08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display a whole number in decimal format with 6 significant digits as default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XX.XXXX   X.XXXXX   XXXX.XX</a:t>
            </a:r>
            <a:endParaRPr lang="en-US" dirty="0">
              <a:solidFill>
                <a:srgbClr val="FD6D0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2BF6F-93DA-456B-9614-CF770A97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Manipulators in &lt;iostream&gt;</a:t>
            </a:r>
          </a:p>
        </p:txBody>
      </p:sp>
    </p:spTree>
    <p:extLst>
      <p:ext uri="{BB962C8B-B14F-4D97-AF65-F5344CB8AC3E}">
        <p14:creationId xmlns:p14="http://schemas.microsoft.com/office/powerpoint/2010/main" val="233955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4288A-7746-4F81-9203-DFCB87EF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D6D08"/>
                </a:solidFill>
              </a:rPr>
              <a:t>setw(n)</a:t>
            </a:r>
            <a:r>
              <a:rPr lang="en-US" dirty="0">
                <a:solidFill>
                  <a:srgbClr val="000000"/>
                </a:solidFill>
              </a:rPr>
              <a:t>: fieldwidth specification manipulator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Sets the width of the next value (int, float, string) to be printed over ‘n’ characters with right justification as default.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This manipulator is the </a:t>
            </a:r>
            <a:r>
              <a:rPr lang="en-US" b="1" dirty="0">
                <a:solidFill>
                  <a:srgbClr val="000000"/>
                </a:solidFill>
              </a:rPr>
              <a:t>ONLY</a:t>
            </a:r>
            <a:r>
              <a:rPr lang="en-US" dirty="0">
                <a:solidFill>
                  <a:srgbClr val="000000"/>
                </a:solidFill>
              </a:rPr>
              <a:t> one that is </a:t>
            </a:r>
            <a:r>
              <a:rPr lang="en-US" b="1" dirty="0">
                <a:solidFill>
                  <a:srgbClr val="000000"/>
                </a:solidFill>
              </a:rPr>
              <a:t>NOT</a:t>
            </a:r>
            <a:r>
              <a:rPr lang="en-US" dirty="0">
                <a:solidFill>
                  <a:srgbClr val="000000"/>
                </a:solidFill>
              </a:rPr>
              <a:t> persistent. This means it only affects the very next item displayed.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Useful to create/align columns in output.</a:t>
            </a:r>
            <a:endParaRPr lang="en-US" dirty="0">
              <a:solidFill>
                <a:srgbClr val="FD6D0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2BF6F-93DA-456B-9614-CF770A97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Manipulators in &lt;iomanip&gt;</a:t>
            </a:r>
          </a:p>
        </p:txBody>
      </p:sp>
    </p:spTree>
    <p:extLst>
      <p:ext uri="{BB962C8B-B14F-4D97-AF65-F5344CB8AC3E}">
        <p14:creationId xmlns:p14="http://schemas.microsoft.com/office/powerpoint/2010/main" val="131400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4288A-7746-4F81-9203-DFCB87EF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D6D08"/>
                </a:solidFill>
              </a:rPr>
              <a:t>setprecision(n)</a:t>
            </a:r>
            <a:r>
              <a:rPr lang="en-US" dirty="0">
                <a:solidFill>
                  <a:srgbClr val="000000"/>
                </a:solidFill>
              </a:rPr>
              <a:t>: decimal number specification manipulator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Sets ALL subsequent floating-point outputs to be displayed with ‘n’ decimal places of accuracy provided that </a:t>
            </a:r>
            <a:r>
              <a:rPr lang="en-US" dirty="0">
                <a:solidFill>
                  <a:srgbClr val="FD6D08"/>
                </a:solidFill>
              </a:rPr>
              <a:t>fixed</a:t>
            </a:r>
            <a:r>
              <a:rPr lang="en-US" dirty="0">
                <a:solidFill>
                  <a:srgbClr val="000000"/>
                </a:solidFill>
              </a:rPr>
              <a:t> manipulator has already been specified.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Default is 6 usually decimal places.</a:t>
            </a:r>
            <a:endParaRPr lang="en-US" dirty="0">
              <a:solidFill>
                <a:srgbClr val="FD6D0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2BF6F-93DA-456B-9614-CF770A97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Manipulators in &lt;iomanip&gt;</a:t>
            </a:r>
          </a:p>
        </p:txBody>
      </p:sp>
    </p:spTree>
    <p:extLst>
      <p:ext uri="{BB962C8B-B14F-4D97-AF65-F5344CB8AC3E}">
        <p14:creationId xmlns:p14="http://schemas.microsoft.com/office/powerpoint/2010/main" val="330805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4288A-7746-4F81-9203-DFCB87EF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D6D08"/>
                </a:solidFill>
              </a:rPr>
              <a:t>scientific</a:t>
            </a:r>
            <a:r>
              <a:rPr lang="en-US" dirty="0">
                <a:solidFill>
                  <a:srgbClr val="000000"/>
                </a:solidFill>
              </a:rPr>
              <a:t>: set ALL subsequent floating point output to be displayed in scientific notation. This is the default.</a:t>
            </a:r>
          </a:p>
          <a:p>
            <a:pPr marL="0" indent="0">
              <a:buNone/>
            </a:pPr>
            <a:r>
              <a:rPr lang="en-US" dirty="0">
                <a:solidFill>
                  <a:srgbClr val="FD6D08"/>
                </a:solidFill>
              </a:rPr>
              <a:t>hex</a:t>
            </a:r>
            <a:r>
              <a:rPr lang="en-US" dirty="0">
                <a:solidFill>
                  <a:srgbClr val="000000"/>
                </a:solidFill>
              </a:rPr>
              <a:t>: set ALL subsequent output to be displayed in hexadecimal notation but will not place a ‘0x’ automatically in front of number.</a:t>
            </a:r>
          </a:p>
          <a:p>
            <a:pPr marL="0" indent="0">
              <a:buNone/>
            </a:pPr>
            <a:r>
              <a:rPr lang="en-US" dirty="0">
                <a:solidFill>
                  <a:srgbClr val="FD6D08"/>
                </a:solidFill>
              </a:rPr>
              <a:t>dec</a:t>
            </a:r>
            <a:r>
              <a:rPr lang="en-US" dirty="0">
                <a:solidFill>
                  <a:srgbClr val="000000"/>
                </a:solidFill>
              </a:rPr>
              <a:t>: set ALL subsequent outputs to be displayed in decimal notation (base 10). Mainly used if you had previously set output to scientific or hex, and need to change back.</a:t>
            </a:r>
          </a:p>
          <a:p>
            <a:pPr marL="0" indent="0">
              <a:buNone/>
            </a:pPr>
            <a:endParaRPr lang="en-US" dirty="0">
              <a:solidFill>
                <a:srgbClr val="FD6D08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2BF6F-93DA-456B-9614-CF770A97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Manipulators in &lt;iomanip&gt;</a:t>
            </a:r>
          </a:p>
        </p:txBody>
      </p:sp>
    </p:spTree>
    <p:extLst>
      <p:ext uri="{BB962C8B-B14F-4D97-AF65-F5344CB8AC3E}">
        <p14:creationId xmlns:p14="http://schemas.microsoft.com/office/powerpoint/2010/main" val="226656344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algn="l"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873</Words>
  <Application>Microsoft Macintosh PowerPoint</Application>
  <PresentationFormat>On-screen Show (4:3)</PresentationFormat>
  <Paragraphs>127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Andale Mono</vt:lpstr>
      <vt:lpstr>Arial</vt:lpstr>
      <vt:lpstr>Calibri</vt:lpstr>
      <vt:lpstr>Consolas</vt:lpstr>
      <vt:lpstr>Menlo</vt:lpstr>
      <vt:lpstr>Title Screens</vt:lpstr>
      <vt:lpstr>Content: Meta Info</vt:lpstr>
      <vt:lpstr>Fancy Pictures</vt:lpstr>
      <vt:lpstr>Charts</vt:lpstr>
      <vt:lpstr>I/O Manipulators and Formatting</vt:lpstr>
      <vt:lpstr>Topics</vt:lpstr>
      <vt:lpstr>Extraction Operator &gt;&gt;</vt:lpstr>
      <vt:lpstr>Insertion Operator &lt;&lt;</vt:lpstr>
      <vt:lpstr>Manipulators</vt:lpstr>
      <vt:lpstr>Manipulators in &lt;iostream&gt;</vt:lpstr>
      <vt:lpstr>Manipulators in &lt;iomanip&gt;</vt:lpstr>
      <vt:lpstr>Manipulators in &lt;iomanip&gt;</vt:lpstr>
      <vt:lpstr>Manipulators in &lt;iomanip&gt;</vt:lpstr>
      <vt:lpstr>Manipulators in &lt;iomanip&gt;</vt:lpstr>
      <vt:lpstr>setw() Quirks</vt:lpstr>
      <vt:lpstr>setw() Quirks</vt:lpstr>
      <vt:lpstr>setw() Quirks</vt:lpstr>
      <vt:lpstr>Four Formatters Example</vt:lpstr>
      <vt:lpstr>I/O Manipulators and Formatting  COSC102 Camille Crumpton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Marz, Stephen Gregory</dc:creator>
  <cp:lastModifiedBy>Camille Crumpton</cp:lastModifiedBy>
  <cp:revision>21</cp:revision>
  <dcterms:modified xsi:type="dcterms:W3CDTF">2022-02-24T15:22:06Z</dcterms:modified>
</cp:coreProperties>
</file>