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0"/>
    <p:restoredTop sz="94694"/>
  </p:normalViewPr>
  <p:slideViewPr>
    <p:cSldViewPr snapToGrid="0" snapToObjects="1">
      <p:cViewPr varScale="1">
        <p:scale>
          <a:sx n="119" d="100"/>
          <a:sy n="119" d="100"/>
        </p:scale>
        <p:origin x="20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5356A0D-65FB-3A41-8CB9-24F9F63C6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9" y="1298448"/>
            <a:ext cx="7056444" cy="3255264"/>
          </a:xfrm>
        </p:spPr>
        <p:txBody>
          <a:bodyPr>
            <a:normAutofit/>
          </a:bodyPr>
          <a:lstStyle/>
          <a:p>
            <a:pPr algn="r"/>
            <a:r>
              <a:rPr lang="en" altLang="zh-CN" sz="5000" i="1">
                <a:solidFill>
                  <a:schemeClr val="accent1"/>
                </a:solidFill>
              </a:rPr>
              <a:t>Unconditional Correlation and Conditional Correlation in Commodity Futures and Equity Markets </a:t>
            </a:r>
            <a:endParaRPr kumimoji="1" lang="zh-CN" altLang="en-US" sz="5000">
              <a:solidFill>
                <a:schemeClr val="accent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94785B-767B-AD40-BCD3-1DFB8C674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8702" y="4084889"/>
            <a:ext cx="3021621" cy="1709159"/>
          </a:xfrm>
        </p:spPr>
        <p:txBody>
          <a:bodyPr>
            <a:normAutofit/>
          </a:bodyPr>
          <a:lstStyle/>
          <a:p>
            <a:pPr algn="r"/>
            <a:r>
              <a:rPr lang="en" altLang="zh-CN" sz="1800">
                <a:solidFill>
                  <a:srgbClr val="FFFFFF"/>
                </a:solidFill>
              </a:rPr>
              <a:t>Alexander Collins, Ruoning Guan, and Fan Lu </a:t>
            </a:r>
          </a:p>
          <a:p>
            <a:pPr algn="r"/>
            <a:endParaRPr kumimoji="1" lang="zh-CN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787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8439686-073B-EE49-924E-A56DD1271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 sz="5900" spc="-100"/>
              <a:t>SPX Index GARCH model</a:t>
            </a:r>
          </a:p>
        </p:txBody>
      </p:sp>
      <p:pic>
        <p:nvPicPr>
          <p:cNvPr id="8193" name="Picture 1" descr="page10image8087296">
            <a:extLst>
              <a:ext uri="{FF2B5EF4-FFF2-40B4-BE49-F238E27FC236}">
                <a16:creationId xmlns:a16="http://schemas.microsoft.com/office/drawing/2014/main" id="{A6A779F7-848C-834A-A421-E375BA7AFD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3691" y="724224"/>
            <a:ext cx="4789994" cy="307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page10image8088752">
            <a:extLst>
              <a:ext uri="{FF2B5EF4-FFF2-40B4-BE49-F238E27FC236}">
                <a16:creationId xmlns:a16="http://schemas.microsoft.com/office/drawing/2014/main" id="{F23C0CA5-9B1E-2149-BE79-65038C241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8316" y="633424"/>
            <a:ext cx="4789992" cy="325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168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B17C8F6-D357-4254-BBAC-96B01EEBE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1F77C03-6FB0-6042-BF18-A74453809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1" y="4049486"/>
            <a:ext cx="4825480" cy="1883228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 sz="4400"/>
              <a:t>Compare other ways to find correlation</a:t>
            </a:r>
            <a:endParaRPr kumimoji="1" lang="zh-CN" altLang="en-US" sz="4400"/>
          </a:p>
        </p:txBody>
      </p:sp>
      <p:pic>
        <p:nvPicPr>
          <p:cNvPr id="9221" name="Picture 1" descr="page11image8090832">
            <a:extLst>
              <a:ext uri="{FF2B5EF4-FFF2-40B4-BE49-F238E27FC236}">
                <a16:creationId xmlns:a16="http://schemas.microsoft.com/office/drawing/2014/main" id="{38B637E0-7632-854A-82A1-7CA14238A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3691" y="721674"/>
            <a:ext cx="4789994" cy="255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page12image8042512">
            <a:extLst>
              <a:ext uri="{FF2B5EF4-FFF2-40B4-BE49-F238E27FC236}">
                <a16:creationId xmlns:a16="http://schemas.microsoft.com/office/drawing/2014/main" id="{C0DD8A1A-5195-6C42-8CBB-03C17F8F0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8316" y="691736"/>
            <a:ext cx="4789992" cy="261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3" name="Content Placeholder 9222">
            <a:extLst>
              <a:ext uri="{FF2B5EF4-FFF2-40B4-BE49-F238E27FC236}">
                <a16:creationId xmlns:a16="http://schemas.microsoft.com/office/drawing/2014/main" id="{10D24A3B-F8C0-4EF9-B8A8-9E8978F8E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4049485"/>
            <a:ext cx="4846151" cy="188322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Linear regression</a:t>
            </a:r>
          </a:p>
          <a:p>
            <a:r>
              <a:rPr lang="en-US" sz="1800" dirty="0">
                <a:solidFill>
                  <a:srgbClr val="FFFFFF"/>
                </a:solidFill>
              </a:rPr>
              <a:t>Yearly correlation coefficient bar graph</a:t>
            </a:r>
          </a:p>
        </p:txBody>
      </p:sp>
    </p:spTree>
    <p:extLst>
      <p:ext uri="{BB962C8B-B14F-4D97-AF65-F5344CB8AC3E}">
        <p14:creationId xmlns:p14="http://schemas.microsoft.com/office/powerpoint/2010/main" val="4069233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FA1B0-0C0A-4342-83C7-F738F767C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2834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 sz="2400" dirty="0"/>
              <a:t>DCC Conditional Correlation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E54EFE-2D1D-8D40-8947-51F8FFDDBEAB}"/>
              </a:ext>
            </a:extLst>
          </p:cNvPr>
          <p:cNvSpPr txBox="1"/>
          <p:nvPr/>
        </p:nvSpPr>
        <p:spPr>
          <a:xfrm>
            <a:off x="252920" y="2407298"/>
            <a:ext cx="2947482" cy="34989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CN" sz="400" dirty="0">
                <a:solidFill>
                  <a:schemeClr val="bg1"/>
                </a:solidFill>
              </a:rPr>
              <a:t>*---------------------------------*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CN" sz="400" dirty="0">
                <a:solidFill>
                  <a:schemeClr val="bg1"/>
                </a:solidFill>
              </a:rPr>
              <a:t>*          DCC GARCH Fit          *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CN" sz="400" dirty="0">
                <a:solidFill>
                  <a:schemeClr val="bg1"/>
                </a:solidFill>
              </a:rPr>
              <a:t>*---------------------------------*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br>
              <a:rPr lang="en-US" altLang="zh-CN" sz="400" dirty="0">
                <a:solidFill>
                  <a:schemeClr val="bg1"/>
                </a:solidFill>
              </a:rPr>
            </a:br>
            <a:r>
              <a:rPr lang="en-US" altLang="zh-CN" sz="400" dirty="0">
                <a:solidFill>
                  <a:schemeClr val="bg1"/>
                </a:solidFill>
              </a:rPr>
              <a:t>Distribution         : </a:t>
            </a:r>
            <a:r>
              <a:rPr lang="en-US" altLang="zh-CN" sz="400" dirty="0" err="1">
                <a:solidFill>
                  <a:schemeClr val="bg1"/>
                </a:solidFill>
              </a:rPr>
              <a:t>mvnorm</a:t>
            </a:r>
            <a:endParaRPr lang="en-US" altLang="zh-CN" sz="400" dirty="0">
              <a:solidFill>
                <a:schemeClr val="bg1"/>
              </a:solidFill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CN" sz="400" dirty="0">
                <a:solidFill>
                  <a:schemeClr val="bg1"/>
                </a:solidFill>
              </a:rPr>
              <a:t>Model                : DCC(1,1)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CN" sz="400" dirty="0">
                <a:solidFill>
                  <a:schemeClr val="bg1"/>
                </a:solidFill>
              </a:rPr>
              <a:t>No. Parameters       : 11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CN" sz="400" dirty="0">
                <a:solidFill>
                  <a:schemeClr val="bg1"/>
                </a:solidFill>
              </a:rPr>
              <a:t>[VAR GARCH DCC </a:t>
            </a:r>
            <a:r>
              <a:rPr lang="en-US" altLang="zh-CN" sz="400" dirty="0" err="1">
                <a:solidFill>
                  <a:schemeClr val="bg1"/>
                </a:solidFill>
              </a:rPr>
              <a:t>UncQ</a:t>
            </a:r>
            <a:r>
              <a:rPr lang="en-US" altLang="zh-CN" sz="400" dirty="0">
                <a:solidFill>
                  <a:schemeClr val="bg1"/>
                </a:solidFill>
              </a:rPr>
              <a:t>] : [0+8+2+1]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CN" sz="400" dirty="0">
                <a:solidFill>
                  <a:schemeClr val="bg1"/>
                </a:solidFill>
              </a:rPr>
              <a:t>No. Series           : 2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CN" sz="400" dirty="0">
                <a:solidFill>
                  <a:schemeClr val="bg1"/>
                </a:solidFill>
              </a:rPr>
              <a:t>No. Obs.             : 4801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CN" sz="400" dirty="0">
                <a:solidFill>
                  <a:schemeClr val="bg1"/>
                </a:solidFill>
              </a:rPr>
              <a:t>Log-Likelihood       : 31327.21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CN" sz="400" dirty="0" err="1">
                <a:solidFill>
                  <a:schemeClr val="bg1"/>
                </a:solidFill>
              </a:rPr>
              <a:t>Av.Log</a:t>
            </a:r>
            <a:r>
              <a:rPr lang="en-US" altLang="zh-CN" sz="400" dirty="0">
                <a:solidFill>
                  <a:schemeClr val="bg1"/>
                </a:solidFill>
              </a:rPr>
              <a:t>-Likelihood    : 6.53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br>
              <a:rPr lang="en-US" altLang="zh-CN" sz="400" dirty="0">
                <a:solidFill>
                  <a:schemeClr val="bg1"/>
                </a:solidFill>
              </a:rPr>
            </a:br>
            <a:r>
              <a:rPr lang="en-US" altLang="zh-CN" sz="400" dirty="0">
                <a:solidFill>
                  <a:schemeClr val="bg1"/>
                </a:solidFill>
              </a:rPr>
              <a:t>Optimal Parameters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CN" sz="400" dirty="0">
                <a:solidFill>
                  <a:schemeClr val="bg1"/>
                </a:solidFill>
              </a:rPr>
              <a:t>-----------------------------------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CN" sz="400" dirty="0">
                <a:solidFill>
                  <a:schemeClr val="bg1"/>
                </a:solidFill>
              </a:rPr>
              <a:t>                    Estimate Std. Error  t value </a:t>
            </a:r>
            <a:r>
              <a:rPr lang="en-US" altLang="zh-CN" sz="400" dirty="0" err="1">
                <a:solidFill>
                  <a:schemeClr val="bg1"/>
                </a:solidFill>
              </a:rPr>
              <a:t>Pr</a:t>
            </a:r>
            <a:r>
              <a:rPr lang="en-US" altLang="zh-CN" sz="400" dirty="0">
                <a:solidFill>
                  <a:schemeClr val="bg1"/>
                </a:solidFill>
              </a:rPr>
              <a:t>(&gt;|t|)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CN" sz="400" dirty="0">
                <a:solidFill>
                  <a:schemeClr val="bg1"/>
                </a:solidFill>
              </a:rPr>
              <a:t>[</a:t>
            </a:r>
            <a:r>
              <a:rPr lang="en-US" altLang="zh-CN" sz="400" dirty="0" err="1">
                <a:solidFill>
                  <a:schemeClr val="bg1"/>
                </a:solidFill>
              </a:rPr>
              <a:t>bcom_close</a:t>
            </a:r>
            <a:r>
              <a:rPr lang="en-US" altLang="zh-CN" sz="400" dirty="0">
                <a:solidFill>
                  <a:schemeClr val="bg1"/>
                </a:solidFill>
              </a:rPr>
              <a:t>].mu     -0.000035 0.000124  -0.28333 0.776921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CN" sz="400" dirty="0">
                <a:solidFill>
                  <a:schemeClr val="bg1"/>
                </a:solidFill>
              </a:rPr>
              <a:t>[</a:t>
            </a:r>
            <a:r>
              <a:rPr lang="en-US" altLang="zh-CN" sz="400" dirty="0" err="1">
                <a:solidFill>
                  <a:schemeClr val="bg1"/>
                </a:solidFill>
              </a:rPr>
              <a:t>bcom_close</a:t>
            </a:r>
            <a:r>
              <a:rPr lang="en-US" altLang="zh-CN" sz="400" dirty="0">
                <a:solidFill>
                  <a:schemeClr val="bg1"/>
                </a:solidFill>
              </a:rPr>
              <a:t>].omega   0.000000 0.000000  2.04510 0.040845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CN" sz="400" dirty="0">
                <a:solidFill>
                  <a:schemeClr val="bg1"/>
                </a:solidFill>
              </a:rPr>
              <a:t>[</a:t>
            </a:r>
            <a:r>
              <a:rPr lang="en-US" altLang="zh-CN" sz="400" dirty="0" err="1">
                <a:solidFill>
                  <a:schemeClr val="bg1"/>
                </a:solidFill>
              </a:rPr>
              <a:t>bcom_close</a:t>
            </a:r>
            <a:r>
              <a:rPr lang="en-US" altLang="zh-CN" sz="400" dirty="0">
                <a:solidFill>
                  <a:schemeClr val="bg1"/>
                </a:solidFill>
              </a:rPr>
              <a:t>].alpha1  0.038938 0.002273 17.12749 0.000000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CN" sz="400" dirty="0">
                <a:solidFill>
                  <a:schemeClr val="bg1"/>
                </a:solidFill>
              </a:rPr>
              <a:t>[</a:t>
            </a:r>
            <a:r>
              <a:rPr lang="en-US" altLang="zh-CN" sz="400" dirty="0" err="1">
                <a:solidFill>
                  <a:schemeClr val="bg1"/>
                </a:solidFill>
              </a:rPr>
              <a:t>bcom_close</a:t>
            </a:r>
            <a:r>
              <a:rPr lang="en-US" altLang="zh-CN" sz="400" dirty="0">
                <a:solidFill>
                  <a:schemeClr val="bg1"/>
                </a:solidFill>
              </a:rPr>
              <a:t>].beta1   0.956507 0.001613 592.84045 0.000000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CN" sz="400" dirty="0">
                <a:solidFill>
                  <a:schemeClr val="bg1"/>
                </a:solidFill>
              </a:rPr>
              <a:t>[</a:t>
            </a:r>
            <a:r>
              <a:rPr lang="en-US" altLang="zh-CN" sz="400" dirty="0" err="1">
                <a:solidFill>
                  <a:schemeClr val="bg1"/>
                </a:solidFill>
              </a:rPr>
              <a:t>spx_close</a:t>
            </a:r>
            <a:r>
              <a:rPr lang="en-US" altLang="zh-CN" sz="400" dirty="0">
                <a:solidFill>
                  <a:schemeClr val="bg1"/>
                </a:solidFill>
              </a:rPr>
              <a:t>].mu       0.000552 0.000116  4.73750 0.000002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CN" sz="400" dirty="0">
                <a:solidFill>
                  <a:schemeClr val="bg1"/>
                </a:solidFill>
              </a:rPr>
              <a:t>[</a:t>
            </a:r>
            <a:r>
              <a:rPr lang="en-US" altLang="zh-CN" sz="400" dirty="0" err="1">
                <a:solidFill>
                  <a:schemeClr val="bg1"/>
                </a:solidFill>
              </a:rPr>
              <a:t>spx_close</a:t>
            </a:r>
            <a:r>
              <a:rPr lang="en-US" altLang="zh-CN" sz="400" dirty="0">
                <a:solidFill>
                  <a:schemeClr val="bg1"/>
                </a:solidFill>
              </a:rPr>
              <a:t>].omega    0.000002 0.000001  1.60162 0.109240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CN" sz="400" dirty="0">
                <a:solidFill>
                  <a:schemeClr val="bg1"/>
                </a:solidFill>
              </a:rPr>
              <a:t>[</a:t>
            </a:r>
            <a:r>
              <a:rPr lang="en-US" altLang="zh-CN" sz="400" dirty="0" err="1">
                <a:solidFill>
                  <a:schemeClr val="bg1"/>
                </a:solidFill>
              </a:rPr>
              <a:t>spx_close</a:t>
            </a:r>
            <a:r>
              <a:rPr lang="en-US" altLang="zh-CN" sz="400" dirty="0">
                <a:solidFill>
                  <a:schemeClr val="bg1"/>
                </a:solidFill>
              </a:rPr>
              <a:t>].alpha1   0.107606 0.016534  6.50798 0.000000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CN" sz="400" dirty="0">
                <a:solidFill>
                  <a:schemeClr val="bg1"/>
                </a:solidFill>
              </a:rPr>
              <a:t>[</a:t>
            </a:r>
            <a:r>
              <a:rPr lang="en-US" altLang="zh-CN" sz="400" dirty="0" err="1">
                <a:solidFill>
                  <a:schemeClr val="bg1"/>
                </a:solidFill>
              </a:rPr>
              <a:t>spx_close</a:t>
            </a:r>
            <a:r>
              <a:rPr lang="en-US" altLang="zh-CN" sz="400" dirty="0">
                <a:solidFill>
                  <a:schemeClr val="bg1"/>
                </a:solidFill>
              </a:rPr>
              <a:t>].beta1    0.877259 0.017101 51.29839 0.000000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CN" sz="400" dirty="0">
                <a:solidFill>
                  <a:schemeClr val="bg1"/>
                </a:solidFill>
              </a:rPr>
              <a:t>[Joint]dcca1         0.018662 0.003943  4.73276 0.000002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CN" sz="400" dirty="0">
                <a:solidFill>
                  <a:schemeClr val="bg1"/>
                </a:solidFill>
              </a:rPr>
              <a:t>[Joint]dccb1         0.978193 0.005044 193.94392 0.000000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br>
              <a:rPr lang="en-US" altLang="zh-CN" sz="400" dirty="0">
                <a:solidFill>
                  <a:schemeClr val="bg1"/>
                </a:solidFill>
              </a:rPr>
            </a:br>
            <a:r>
              <a:rPr lang="en-US" altLang="zh-CN" sz="400" dirty="0">
                <a:solidFill>
                  <a:schemeClr val="bg1"/>
                </a:solidFill>
              </a:rPr>
              <a:t>Information Criteria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CN" sz="400" dirty="0">
                <a:solidFill>
                  <a:schemeClr val="bg1"/>
                </a:solidFill>
              </a:rPr>
              <a:t>---------------------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CN" sz="400" dirty="0">
                <a:solidFill>
                  <a:schemeClr val="bg1"/>
                </a:solidFill>
              </a:rPr>
              <a:t>                   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CN" sz="400" dirty="0">
                <a:solidFill>
                  <a:schemeClr val="bg1"/>
                </a:solidFill>
              </a:rPr>
              <a:t>Akaike       -13.046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CN" sz="400" dirty="0">
                <a:solidFill>
                  <a:schemeClr val="bg1"/>
                </a:solidFill>
              </a:rPr>
              <a:t>Bayes        -13.031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CN" sz="400" dirty="0">
                <a:solidFill>
                  <a:schemeClr val="bg1"/>
                </a:solidFill>
              </a:rPr>
              <a:t>Shibata      -13.046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CN" sz="400" dirty="0">
                <a:solidFill>
                  <a:schemeClr val="bg1"/>
                </a:solidFill>
              </a:rPr>
              <a:t>Hannan-Quinn -13.040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br>
              <a:rPr lang="en-US" altLang="zh-CN" sz="400" dirty="0">
                <a:solidFill>
                  <a:schemeClr val="bg1"/>
                </a:solidFill>
              </a:rPr>
            </a:br>
            <a:br>
              <a:rPr lang="en-US" altLang="zh-CN" sz="400" dirty="0">
                <a:solidFill>
                  <a:schemeClr val="bg1"/>
                </a:solidFill>
              </a:rPr>
            </a:br>
            <a:r>
              <a:rPr lang="en-US" altLang="zh-CN" sz="400" dirty="0">
                <a:solidFill>
                  <a:schemeClr val="bg1"/>
                </a:solidFill>
              </a:rPr>
              <a:t>Elapsed time : 2.836058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br>
              <a:rPr lang="en-US" altLang="zh-CN" sz="400" dirty="0">
                <a:solidFill>
                  <a:schemeClr val="bg1"/>
                </a:solidFill>
              </a:rPr>
            </a:br>
            <a:endParaRPr kumimoji="1" lang="en-US" altLang="zh-CN" sz="400" dirty="0">
              <a:solidFill>
                <a:schemeClr val="bg1"/>
              </a:solidFill>
            </a:endParaRPr>
          </a:p>
        </p:txBody>
      </p:sp>
      <p:pic>
        <p:nvPicPr>
          <p:cNvPr id="9" name="Picture 2" descr="page13image4521616">
            <a:extLst>
              <a:ext uri="{FF2B5EF4-FFF2-40B4-BE49-F238E27FC236}">
                <a16:creationId xmlns:a16="http://schemas.microsoft.com/office/drawing/2014/main" id="{6C14C342-98E3-6E4B-BBB4-3F1D9D7172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1182687"/>
            <a:ext cx="7315200" cy="44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79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0" name="Picture 1" descr="page16image8007872">
            <a:extLst>
              <a:ext uri="{FF2B5EF4-FFF2-40B4-BE49-F238E27FC236}">
                <a16:creationId xmlns:a16="http://schemas.microsoft.com/office/drawing/2014/main" id="{3277F071-BC57-3E4A-89E6-764D7A533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6777258" y="-1712883"/>
            <a:ext cx="1796546" cy="75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page16image8003920">
            <a:extLst>
              <a:ext uri="{FF2B5EF4-FFF2-40B4-BE49-F238E27FC236}">
                <a16:creationId xmlns:a16="http://schemas.microsoft.com/office/drawing/2014/main" id="{A421530D-CBAE-0943-9DFB-369C4A3C9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6203067" y="769732"/>
            <a:ext cx="3084227" cy="775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标题 1">
            <a:extLst>
              <a:ext uri="{FF2B5EF4-FFF2-40B4-BE49-F238E27FC236}">
                <a16:creationId xmlns:a16="http://schemas.microsoft.com/office/drawing/2014/main" id="{07545D4C-DF09-4648-A0C2-4F617D78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5" y="1698785"/>
            <a:ext cx="2989386" cy="30842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" altLang="zh-CN" sz="2400" dirty="0"/>
              <a:t>DCC conditional correlation graph </a:t>
            </a:r>
            <a:br>
              <a:rPr lang="en" altLang="zh-CN" sz="2400" dirty="0"/>
            </a:br>
            <a:r>
              <a:rPr lang="en" altLang="zh-CN" sz="2400" dirty="0"/>
              <a:t>and</a:t>
            </a:r>
            <a:br>
              <a:rPr lang="en" altLang="zh-CN" sz="2400" dirty="0"/>
            </a:br>
            <a:r>
              <a:rPr lang="en" altLang="zh-CN" sz="2400" dirty="0"/>
              <a:t>business cycle graph</a:t>
            </a:r>
            <a:br>
              <a:rPr lang="en" altLang="zh-CN" sz="2400" dirty="0"/>
            </a:br>
            <a:br>
              <a:rPr lang="en" altLang="zh-CN" sz="2400" dirty="0"/>
            </a:br>
            <a:r>
              <a:rPr lang="en-US" altLang="zh-CN" sz="2400" dirty="0"/>
              <a:t>(</a:t>
            </a:r>
            <a:r>
              <a:rPr lang="en" altLang="zh-CN" sz="2400" dirty="0"/>
              <a:t>from year 1970 until year 2019 </a:t>
            </a:r>
            <a:r>
              <a:rPr lang="en-US" altLang="zh-CN" sz="2400" dirty="0"/>
              <a:t>)</a:t>
            </a:r>
            <a:br>
              <a:rPr lang="en" altLang="zh-CN" sz="2400" dirty="0"/>
            </a:b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8952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4C20E-C0A4-2A40-AEA2-901641A9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Daily correlation coefficient from 2008 to 2019</a:t>
            </a:r>
            <a:endParaRPr kumimoji="1" lang="zh-CN" altLang="en-US" dirty="0"/>
          </a:p>
        </p:txBody>
      </p:sp>
      <p:pic>
        <p:nvPicPr>
          <p:cNvPr id="1025" name="Picture 1" descr="page4image4281840">
            <a:extLst>
              <a:ext uri="{FF2B5EF4-FFF2-40B4-BE49-F238E27FC236}">
                <a16:creationId xmlns:a16="http://schemas.microsoft.com/office/drawing/2014/main" id="{1A90F518-FAFE-BB4D-96A7-BF8322D99E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789" y="1667436"/>
            <a:ext cx="8212120" cy="333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30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793A2-F1E5-E841-8EB3-AE900310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Daily correlation coefficient from 2000 to 2007</a:t>
            </a:r>
            <a:endParaRPr kumimoji="1" lang="zh-CN" altLang="en-US" dirty="0"/>
          </a:p>
        </p:txBody>
      </p:sp>
      <p:pic>
        <p:nvPicPr>
          <p:cNvPr id="2050" name="Picture 2" descr="page3image4244288">
            <a:extLst>
              <a:ext uri="{FF2B5EF4-FFF2-40B4-BE49-F238E27FC236}">
                <a16:creationId xmlns:a16="http://schemas.microsoft.com/office/drawing/2014/main" id="{A662E629-4708-A545-BABB-648933A780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839" y="1828800"/>
            <a:ext cx="8340299" cy="328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95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66451-6C99-2A44-954C-42C9D2E8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Dynamic Correlation Coefficient</a:t>
            </a:r>
            <a:br>
              <a:rPr kumimoji="1" lang="en-US" altLang="zh-CN" dirty="0"/>
            </a:br>
            <a:r>
              <a:rPr kumimoji="1" lang="en-US" altLang="zh-CN" dirty="0"/>
              <a:t>(DCC-GARCH)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960A1-D3FA-CE42-85F4-05213D96E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4000" dirty="0"/>
              <a:t>First, find GARCH model in each assets.</a:t>
            </a:r>
          </a:p>
          <a:p>
            <a:r>
              <a:rPr kumimoji="1" lang="en-US" altLang="zh-CN" sz="4000" dirty="0"/>
              <a:t>Than,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use GARCH model to find DCC-GARCH model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en" altLang="zh-CN" dirty="0"/>
              <a:t>GARCH model is an expansion of the ARCH model, and the ARCH model has five properties. As an example, we use SPX Index to prove these properties. 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49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B675F-2BC6-E845-B5AE-E78B5C44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Property 1</a:t>
            </a:r>
            <a:r>
              <a:rPr lang="en" altLang="zh-CN" dirty="0"/>
              <a:t>: No Autocorrelation in Returns</a:t>
            </a:r>
            <a:br>
              <a:rPr lang="en" altLang="zh-CN" dirty="0"/>
            </a:br>
            <a:br>
              <a:rPr lang="en" altLang="zh-CN" dirty="0"/>
            </a:br>
            <a:endParaRPr kumimoji="1" lang="zh-CN" altLang="en-US" dirty="0"/>
          </a:p>
        </p:txBody>
      </p:sp>
      <p:pic>
        <p:nvPicPr>
          <p:cNvPr id="3073" name="Picture 1" descr="page8image4925808">
            <a:extLst>
              <a:ext uri="{FF2B5EF4-FFF2-40B4-BE49-F238E27FC236}">
                <a16:creationId xmlns:a16="http://schemas.microsoft.com/office/drawing/2014/main" id="{4CCBB0BB-39A4-3344-A92D-2A9A318CDE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714" y="1932773"/>
            <a:ext cx="4182077" cy="293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4279082-F76B-A44D-86F3-A01C906FD83C}"/>
              </a:ext>
            </a:extLst>
          </p:cNvPr>
          <p:cNvSpPr txBox="1"/>
          <p:nvPr/>
        </p:nvSpPr>
        <p:spPr>
          <a:xfrm>
            <a:off x="3418350" y="5263355"/>
            <a:ext cx="8520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The autocorrelation in the levels of returns demonstrated in following figure shows that </a:t>
            </a:r>
          </a:p>
          <a:p>
            <a:r>
              <a:rPr lang="en" altLang="zh-CN" dirty="0"/>
              <a:t>predicting the direction of asset returns is not possible. </a:t>
            </a:r>
          </a:p>
          <a:p>
            <a:endParaRPr kumimoji="1" lang="zh-CN" altLang="en-US" dirty="0"/>
          </a:p>
        </p:txBody>
      </p:sp>
      <p:pic>
        <p:nvPicPr>
          <p:cNvPr id="5" name="Picture 1" descr="page7image4287456">
            <a:extLst>
              <a:ext uri="{FF2B5EF4-FFF2-40B4-BE49-F238E27FC236}">
                <a16:creationId xmlns:a16="http://schemas.microsoft.com/office/drawing/2014/main" id="{4D9EEC14-6B96-DC4C-9797-42B2BA207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932" y="1976379"/>
            <a:ext cx="4183251" cy="289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85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F61AB-AB5B-CE41-B0DC-15B5D39B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300" b="1"/>
              <a:t>Property 2</a:t>
            </a:r>
            <a:r>
              <a:rPr lang="en-US" altLang="zh-CN" sz="3300"/>
              <a:t>: Autocorrelation in Squared Returns</a:t>
            </a:r>
            <a:br>
              <a:rPr lang="en-US" altLang="zh-CN" sz="3300"/>
            </a:br>
            <a:br>
              <a:rPr lang="en-US" altLang="zh-CN" sz="3300"/>
            </a:br>
            <a:endParaRPr kumimoji="1" lang="en-US" altLang="zh-CN" sz="33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5843FE-2124-174B-8885-FE954B049043}"/>
              </a:ext>
            </a:extLst>
          </p:cNvPr>
          <p:cNvSpPr txBox="1"/>
          <p:nvPr/>
        </p:nvSpPr>
        <p:spPr>
          <a:xfrm>
            <a:off x="3869267" y="761999"/>
            <a:ext cx="3585891" cy="5333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The autocorrelation in the squares of returns demonstrated in following figure shows that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while predicting the direction of returns is not possible, predicting their volatility is.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kumimoji="1"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page8image4926224">
            <a:extLst>
              <a:ext uri="{FF2B5EF4-FFF2-40B4-BE49-F238E27FC236}">
                <a16:creationId xmlns:a16="http://schemas.microsoft.com/office/drawing/2014/main" id="{3311B63F-F730-6047-8C00-01FCA74D20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8120" y="829551"/>
            <a:ext cx="3617432" cy="25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age8image4926640">
            <a:extLst>
              <a:ext uri="{FF2B5EF4-FFF2-40B4-BE49-F238E27FC236}">
                <a16:creationId xmlns:a16="http://schemas.microsoft.com/office/drawing/2014/main" id="{CE9C2616-98D0-184E-80C8-9107810ED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8120" y="3504142"/>
            <a:ext cx="3617432" cy="255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485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3BAFD-4A86-FA45-ABF8-79CAD9C7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Property 3</a:t>
            </a:r>
            <a:r>
              <a:rPr lang="en" altLang="zh-CN" dirty="0"/>
              <a:t>: Volatility Clustering</a:t>
            </a:r>
            <a:br>
              <a:rPr lang="en" altLang="zh-CN" dirty="0"/>
            </a:br>
            <a:br>
              <a:rPr lang="en" altLang="zh-CN" dirty="0"/>
            </a:br>
            <a:endParaRPr kumimoji="1" lang="zh-CN" altLang="en-US" dirty="0"/>
          </a:p>
        </p:txBody>
      </p:sp>
      <p:pic>
        <p:nvPicPr>
          <p:cNvPr id="5121" name="Picture 1" descr="page7image4287456">
            <a:extLst>
              <a:ext uri="{FF2B5EF4-FFF2-40B4-BE49-F238E27FC236}">
                <a16:creationId xmlns:a16="http://schemas.microsoft.com/office/drawing/2014/main" id="{242F72F5-07B0-FB4A-8849-93EC363B47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145" y="618566"/>
            <a:ext cx="6646153" cy="46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0026778-BD4B-F242-B52D-78A3EFC6BBB0}"/>
              </a:ext>
            </a:extLst>
          </p:cNvPr>
          <p:cNvSpPr txBox="1"/>
          <p:nvPr/>
        </p:nvSpPr>
        <p:spPr>
          <a:xfrm>
            <a:off x="3745629" y="5281155"/>
            <a:ext cx="8208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The volatility clustering property shows that small movements in returns tend to be </a:t>
            </a:r>
          </a:p>
          <a:p>
            <a:r>
              <a:rPr lang="en" altLang="zh-CN" dirty="0"/>
              <a:t>followed by small returns in the next period, whereas large movements in returns tend to be followed by large returns in the next period.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448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64C65-3AC1-9A47-B3FF-3523EA910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Property 4</a:t>
            </a:r>
            <a:r>
              <a:rPr lang="en" altLang="zh-CN" dirty="0"/>
              <a:t>: Conditional Normality</a:t>
            </a:r>
            <a:br>
              <a:rPr lang="en" altLang="zh-CN" dirty="0"/>
            </a:br>
            <a:br>
              <a:rPr lang="en" altLang="zh-CN" dirty="0"/>
            </a:br>
            <a:endParaRPr kumimoji="1" lang="zh-CN" altLang="en-US" dirty="0"/>
          </a:p>
        </p:txBody>
      </p:sp>
      <p:pic>
        <p:nvPicPr>
          <p:cNvPr id="5" name="Picture 1" descr="page9image4616176">
            <a:extLst>
              <a:ext uri="{FF2B5EF4-FFF2-40B4-BE49-F238E27FC236}">
                <a16:creationId xmlns:a16="http://schemas.microsoft.com/office/drawing/2014/main" id="{055BE0F6-85B0-F545-B0CF-AB60CFD923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251" y="2926418"/>
            <a:ext cx="7796787" cy="100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DB1695D-C7F0-244A-B976-70589EDDF033}"/>
              </a:ext>
            </a:extLst>
          </p:cNvPr>
          <p:cNvSpPr txBox="1"/>
          <p:nvPr/>
        </p:nvSpPr>
        <p:spPr>
          <a:xfrm>
            <a:off x="3826838" y="2003088"/>
            <a:ext cx="7247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The conditional distribution of returns is normal with conditional mean and conditional variance given by :</a:t>
            </a:r>
          </a:p>
          <a:p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641BA9-F7C1-E541-8F47-69D298D4E57F}"/>
              </a:ext>
            </a:extLst>
          </p:cNvPr>
          <p:cNvSpPr txBox="1"/>
          <p:nvPr/>
        </p:nvSpPr>
        <p:spPr>
          <a:xfrm>
            <a:off x="3826838" y="4212413"/>
            <a:ext cx="8029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Therefore, a high probability of drawing another large value of y in the next period.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517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2333C-5213-5A42-A29E-755F67BA5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" altLang="zh-CN" b="1"/>
              <a:t>Property 5</a:t>
            </a:r>
            <a:r>
              <a:rPr lang="en" altLang="zh-CN"/>
              <a:t>: Unconditional Leptokurtosis</a:t>
            </a:r>
            <a:br>
              <a:rPr lang="en" altLang="zh-CN"/>
            </a:br>
            <a:br>
              <a:rPr lang="en" altLang="zh-CN"/>
            </a:br>
            <a:endParaRPr kumimoji="1" lang="zh-CN" altLang="en-US" dirty="0"/>
          </a:p>
        </p:txBody>
      </p:sp>
      <p:pic>
        <p:nvPicPr>
          <p:cNvPr id="7169" name="Picture 1" descr="page9image4605776">
            <a:extLst>
              <a:ext uri="{FF2B5EF4-FFF2-40B4-BE49-F238E27FC236}">
                <a16:creationId xmlns:a16="http://schemas.microsoft.com/office/drawing/2014/main" id="{DD2D2E7F-4883-6E44-BA40-9D17003DB8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492" y="474733"/>
            <a:ext cx="7356501" cy="501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CDC12DB-829E-534E-B3C2-E31535E98E5B}"/>
              </a:ext>
            </a:extLst>
          </p:cNvPr>
          <p:cNvSpPr txBox="1"/>
          <p:nvPr/>
        </p:nvSpPr>
        <p:spPr>
          <a:xfrm>
            <a:off x="4050380" y="5530190"/>
            <a:ext cx="7356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f(y), that has fat tails­ and a sharp peak compared to the normal distribution.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62786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283</Words>
  <Application>Microsoft Macintosh PowerPoint</Application>
  <PresentationFormat>宽屏</PresentationFormat>
  <Paragraphs>63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Corbel</vt:lpstr>
      <vt:lpstr>Wingdings 2</vt:lpstr>
      <vt:lpstr>框架</vt:lpstr>
      <vt:lpstr>Unconditional Correlation and Conditional Correlation in Commodity Futures and Equity Markets </vt:lpstr>
      <vt:lpstr>Daily correlation coefficient from 2008 to 2019</vt:lpstr>
      <vt:lpstr>Daily correlation coefficient from 2000 to 2007</vt:lpstr>
      <vt:lpstr>Dynamic Correlation Coefficient (DCC-GARCH)</vt:lpstr>
      <vt:lpstr>Property 1: No Autocorrelation in Returns  </vt:lpstr>
      <vt:lpstr>Property 2: Autocorrelation in Squared Returns  </vt:lpstr>
      <vt:lpstr>Property 3: Volatility Clustering  </vt:lpstr>
      <vt:lpstr>Property 4: Conditional Normality  </vt:lpstr>
      <vt:lpstr>Property 5: Unconditional Leptokurtosis  </vt:lpstr>
      <vt:lpstr>SPX Index GARCH model</vt:lpstr>
      <vt:lpstr>Compare other ways to find correlation</vt:lpstr>
      <vt:lpstr>DCC Conditional Correlation</vt:lpstr>
      <vt:lpstr>DCC conditional correlation graph  and business cycle graph  (from year 1970 until year 2019 )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Unconditional Correlation and Conditional Correlation in Commodity Futures and Equity Markets </dc:title>
  <dc:creator>Fan Lu</dc:creator>
  <cp:lastModifiedBy>Fan Lu</cp:lastModifiedBy>
  <cp:revision>3</cp:revision>
  <dcterms:created xsi:type="dcterms:W3CDTF">2019-04-30T06:40:17Z</dcterms:created>
  <dcterms:modified xsi:type="dcterms:W3CDTF">2019-04-30T12:59:13Z</dcterms:modified>
</cp:coreProperties>
</file>