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459224-FD8C-4547-AB4A-CF21498529CA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4/15/2019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3F865CB8-668A-4B19-A050-F7815A5591C8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56EA0A-249D-423A-954D-7B01F14298A6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4/15/2019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A9EA634E-F0D8-4B8D-9F33-4D3ADECFC2B5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heverge.com/2017/10/30/16569402/ai-generate-fake-faces-celebs-nvidia-gan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therboard.vice.com/en_us/article/evvq3n/game-of-thrones-winds-of-winter-neural-network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20686" y="802440"/>
            <a:ext cx="9533833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An introduction to neural networks</a:t>
            </a:r>
            <a:endParaRPr lang="en-US" sz="6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Gill Sans MT"/>
              </a:rPr>
              <a:t>CMP 464 &amp; 788 Machine learning</a:t>
            </a: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000000"/>
                </a:solidFill>
                <a:latin typeface="Gill Sans MT"/>
              </a:rPr>
              <a:t>April 15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6109920" y="2012760"/>
            <a:ext cx="4948200" cy="3453120"/>
            <a:chOff x="6109920" y="2012760"/>
            <a:chExt cx="4948200" cy="3453120"/>
          </a:xfrm>
        </p:grpSpPr>
        <p:sp>
          <p:nvSpPr>
            <p:cNvPr id="110" name="CustomShape 2"/>
            <p:cNvSpPr/>
            <p:nvPr/>
          </p:nvSpPr>
          <p:spPr>
            <a:xfrm>
              <a:off x="6109920" y="2012760"/>
              <a:ext cx="4948200" cy="34531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3"/>
            <p:cNvSpPr/>
            <p:nvPr/>
          </p:nvSpPr>
          <p:spPr>
            <a:xfrm>
              <a:off x="6109920" y="2026080"/>
              <a:ext cx="4948200" cy="3433680"/>
            </a:xfrm>
            <a:prstGeom prst="rect">
              <a:avLst/>
            </a:prstGeom>
            <a:solidFill>
              <a:schemeClr val="bg1"/>
            </a:solidFill>
            <a:ln w="76320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2" name="Picture 3"/>
          <p:cNvPicPr/>
          <p:nvPr/>
        </p:nvPicPr>
        <p:blipFill>
          <a:blip r:embed="rId2"/>
          <a:stretch/>
        </p:blipFill>
        <p:spPr>
          <a:xfrm>
            <a:off x="6277320" y="2657880"/>
            <a:ext cx="4613400" cy="215676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Why use neural networks?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1451520" y="2015640"/>
            <a:ext cx="415836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Universal approximation property (Cybenko, 1989)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Any continuous function or indicator function can be approximated arbitrarily well by a neural network model.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State-of-the-art results in many important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6094440" y="2085480"/>
            <a:ext cx="4960080" cy="331056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Artificial neuron: Activation Functions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37160" y="1921320"/>
            <a:ext cx="5056560" cy="3848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Applied to the weighted sum of the inputs to produce the output.</a:t>
            </a: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Choice 1: logistic function (sigmoid function) </a:t>
            </a: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Smooth, continuous, and monotonically increasing. (What’s its derivative?)</a:t>
            </a: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Two asymptotes: y=0 and y=1.</a:t>
            </a: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Function values are very close to an asymptote for  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6109920" y="2012760"/>
            <a:ext cx="4948200" cy="3453120"/>
            <a:chOff x="6109920" y="2012760"/>
            <a:chExt cx="4948200" cy="3453120"/>
          </a:xfrm>
        </p:grpSpPr>
        <p:sp>
          <p:nvSpPr>
            <p:cNvPr id="120" name="CustomShape 2"/>
            <p:cNvSpPr/>
            <p:nvPr/>
          </p:nvSpPr>
          <p:spPr>
            <a:xfrm>
              <a:off x="6109920" y="2012760"/>
              <a:ext cx="4948200" cy="34531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6109920" y="2026080"/>
              <a:ext cx="4948200" cy="343368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76320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22" name="Picture 2"/>
          <p:cNvPicPr/>
          <p:nvPr/>
        </p:nvPicPr>
        <p:blipFill>
          <a:blip r:embed="rId2"/>
          <a:srcRect r="279"/>
          <a:stretch/>
        </p:blipFill>
        <p:spPr>
          <a:xfrm>
            <a:off x="6277320" y="2174400"/>
            <a:ext cx="4613400" cy="3124080"/>
          </a:xfrm>
          <a:prstGeom prst="rect">
            <a:avLst/>
          </a:prstGeom>
          <a:ln>
            <a:noFill/>
          </a:ln>
        </p:spPr>
      </p:pic>
      <p:sp>
        <p:nvSpPr>
          <p:cNvPr id="123" name="TextShape 4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Activation Functions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5"/>
          <p:cNvSpPr txBox="1"/>
          <p:nvPr/>
        </p:nvSpPr>
        <p:spPr>
          <a:xfrm>
            <a:off x="1451520" y="2015640"/>
            <a:ext cx="415836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Choice 2: Rectified Linear Unit (ReLU)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Very simple to evaluate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Derivative exists everywhere except for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Derivative is either 0 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How to construct a neural network?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451520" y="2015640"/>
            <a:ext cx="9982440" cy="382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Input layer: for each input feature, create a node to read its value.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Hidden layer: create n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Gill Sans MT"/>
              </a:rPr>
              <a:t>1 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nodes in this layer. Number of nodes is determined by the researcher.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Input of each node: a weighted sum of previous nodes plus a bias.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Activation function: based on the weighted sum, decide whether to trigger reaction.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Output: evaluation of the activation function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Output layer: create n2 nodes in this layers, one node for each output feature.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Input: a weighted sum of previous node outputs plus a bias.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Transformation (optional): convert the values to a proper model output.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7140960" y="2015640"/>
            <a:ext cx="2867040" cy="34502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How to construct a neural network?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Circles: nodes or neurons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Columns of circles: layers of a neural network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Arrows: inputs of each node (a weight is attached to each arrow)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Example: XOR function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Exclusive or (XOR) function is a logical operation that outputs true only when inputs differ (one is ture, other is false)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33" name="Table 3"/>
          <p:cNvGraphicFramePr/>
          <p:nvPr/>
        </p:nvGraphicFramePr>
        <p:xfrm>
          <a:off x="4403160" y="2995920"/>
          <a:ext cx="3521160" cy="2560320"/>
        </p:xfrm>
        <a:graphic>
          <a:graphicData uri="http://schemas.openxmlformats.org/drawingml/2006/table">
            <a:tbl>
              <a:tblPr/>
              <a:tblGrid>
                <a:gridCol w="1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XOR truth table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B w="648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Output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2A9B1"/>
                      </a:solidFill>
                    </a:lnL>
                    <a:lnR w="6480">
                      <a:solidFill>
                        <a:srgbClr val="A2A9B1"/>
                      </a:solidFill>
                    </a:lnR>
                    <a:lnT w="6480">
                      <a:solidFill>
                        <a:srgbClr val="A2A9B1"/>
                      </a:solidFill>
                    </a:lnT>
                    <a:lnB w="648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ontent Placeholder 3"/>
          <p:cNvPicPr/>
          <p:nvPr/>
        </p:nvPicPr>
        <p:blipFill>
          <a:blip r:embed="rId2"/>
          <a:stretch/>
        </p:blipFill>
        <p:spPr>
          <a:xfrm>
            <a:off x="6094440" y="2575440"/>
            <a:ext cx="4960080" cy="233100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Example: XOR function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1287382" y="2274757"/>
            <a:ext cx="4162320" cy="345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latin typeface="Gill Sans MT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Content Placeholder 3"/>
          <p:cNvPicPr/>
          <p:nvPr/>
        </p:nvPicPr>
        <p:blipFill>
          <a:blip r:embed="rId2"/>
          <a:stretch/>
        </p:blipFill>
        <p:spPr>
          <a:xfrm>
            <a:off x="6094440" y="2575440"/>
            <a:ext cx="4960080" cy="233100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Example: XOR function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Inputs: 0, 1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Node H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Gill Sans MT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: 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latin typeface="Gill Sans MT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ontent Placeholder 3"/>
          <p:cNvPicPr/>
          <p:nvPr/>
        </p:nvPicPr>
        <p:blipFill>
          <a:blip r:embed="rId2"/>
          <a:stretch/>
        </p:blipFill>
        <p:spPr>
          <a:xfrm>
            <a:off x="6094440" y="2575440"/>
            <a:ext cx="4960080" cy="2331000"/>
          </a:xfrm>
          <a:prstGeom prst="rect">
            <a:avLst/>
          </a:prstGeom>
          <a:ln>
            <a:noFill/>
          </a:ln>
        </p:spPr>
      </p:pic>
      <p:sp>
        <p:nvSpPr>
          <p:cNvPr id="14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Example: XOR function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451520" y="2015640"/>
            <a:ext cx="47224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Inputs: 0, 1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Node O: 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451520" y="2015640"/>
            <a:ext cx="4722480" cy="345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latin typeface="Gill Sans MT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607360" y="3244320"/>
            <a:ext cx="97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0.8991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3"/>
          <p:cNvPicPr/>
          <p:nvPr/>
        </p:nvPicPr>
        <p:blipFill>
          <a:blip r:embed="rId2"/>
          <a:stretch/>
        </p:blipFill>
        <p:spPr>
          <a:xfrm>
            <a:off x="6094440" y="2575440"/>
            <a:ext cx="4960080" cy="233100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Example: XOR function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Inputs: 1, 0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Outline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What are artificial neural networks?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How to construct an artificial neural network?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An XOR Example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Training method: Backpropagation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Discussion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Training a neural network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10000" y="2015640"/>
            <a:ext cx="102445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Training set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Model prediction for is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Put a (square) cost to each prediction error: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Goal: find proper weights that minimize the average cost: 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Optimization method: (Stochastic) Gradient Descent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Challenge: How to compute all the gradients?</a:t>
            </a:r>
          </a:p>
        </p:txBody>
      </p:sp>
      <p:sp>
        <p:nvSpPr>
          <p:cNvPr id="152" name="TextShape 3"/>
          <p:cNvSpPr txBox="1"/>
          <p:nvPr/>
        </p:nvSpPr>
        <p:spPr>
          <a:xfrm>
            <a:off x="810000" y="2015640"/>
            <a:ext cx="10244520" cy="345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latin typeface="Gill Sans MT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backpropagation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Short for “backward propagation of errors”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An algorithm for gradient descent of artificial neural networks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Calculates the gradient (all partial derivatives) of the cost function with respect to the neural network’s weights.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Based on the chain rule for differentiating composition of functions, the algorithm computes partial derivatives of weights in the last layer first, then it computes partial derivatives for the second-to-last layer, and so on. Hence it is called “backpropagation”.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Discussion: why neural network?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NNs frequently outperforms other ML techniques on very large and complex problems.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The tremendous increase in computing power makes it possible to train large neural networks in a reasonable amount of time.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The training algorithms have been improved.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Some theoretical limitations of NNs have turned out to be benign in practice.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Discussion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Huge number of parameters: slow to use, prone to overfitting.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Black box model: hard to understand the decision rules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Variations: Convolutional Neural Networks (CNN), Recurrent Neural Networks (RNN)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6094440" y="2150640"/>
            <a:ext cx="4960080" cy="318096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What are artificial neural networks?</a:t>
            </a:r>
            <a:br/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An extremely simplified model of the brain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Transforms inputs into outputs to the best of its ability.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/>
          <p:cNvPicPr/>
          <p:nvPr/>
        </p:nvPicPr>
        <p:blipFill>
          <a:blip r:embed="rId2"/>
          <a:stretch/>
        </p:blipFill>
        <p:spPr>
          <a:xfrm>
            <a:off x="6094440" y="2209680"/>
            <a:ext cx="4960080" cy="306288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 Neuron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416232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Dendrites: receive impulses from other cells and transmit them to the cell body.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Soma (or cell body): combines the impulses received and triggers action on the axons.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Axons: the long threadlike part of a neuron that impulses are sent to other cells.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neuron networks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Composes of many neurons that cooperate to perform the desired function.</a:t>
            </a:r>
          </a:p>
        </p:txBody>
      </p:sp>
      <p:pic>
        <p:nvPicPr>
          <p:cNvPr id="102" name="Picture 3"/>
          <p:cNvPicPr/>
          <p:nvPr/>
        </p:nvPicPr>
        <p:blipFill>
          <a:blip r:embed="rId2"/>
          <a:stretch/>
        </p:blipFill>
        <p:spPr>
          <a:xfrm>
            <a:off x="2500200" y="2543040"/>
            <a:ext cx="7191000" cy="177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Artificial neuron networks (ann)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Composes of many neurons that cooperate to perform the desired function.</a:t>
            </a: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2914560" y="2679840"/>
            <a:ext cx="5316120" cy="246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What are neural networks used for?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610460" y="2194544"/>
            <a:ext cx="464256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Image Processing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Face recognition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Object detection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Image segmentation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hlinkClick r:id="rId2"/>
              </a:rPr>
              <a:t>Fake celebrity faces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26" name="Picture 2" descr="Image result for fake celebrity faces">
            <a:extLst>
              <a:ext uri="{FF2B5EF4-FFF2-40B4-BE49-F238E27FC236}">
                <a16:creationId xmlns:a16="http://schemas.microsoft.com/office/drawing/2014/main" id="{CCD5BCA2-8211-49C5-A512-20A4DEDE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49" y="1853640"/>
            <a:ext cx="65246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8C6A-D013-49BD-B45B-AC8F57F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all" spc="-1" dirty="0">
                <a:solidFill>
                  <a:srgbClr val="000000"/>
                </a:solidFill>
                <a:latin typeface="Gill Sans MT"/>
              </a:rPr>
              <a:t>What are neural networks used for?</a:t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6C5EE-101E-47A0-9417-02C8781CD05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1001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Gill Sans MT"/>
              </a:rPr>
              <a:t>Natural Language Processing</a:t>
            </a:r>
          </a:p>
          <a:p>
            <a:pPr marL="800100" lvl="1" indent="-342900"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Translation</a:t>
            </a:r>
          </a:p>
          <a:p>
            <a:pPr marL="800100" lvl="1" indent="-342900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Sentiment analysis</a:t>
            </a:r>
          </a:p>
          <a:p>
            <a:pPr marL="800100" lvl="1" indent="-342900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Text summarization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A neural network wrote the next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“Game of Throne” book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B2C3B-816E-4080-A4ED-2A28D841A9BC}"/>
              </a:ext>
            </a:extLst>
          </p:cNvPr>
          <p:cNvSpPr txBox="1"/>
          <p:nvPr/>
        </p:nvSpPr>
        <p:spPr>
          <a:xfrm>
            <a:off x="6460435" y="2557783"/>
            <a:ext cx="493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"Aye, Pate." the tall man raised a sword and beckoned him back and pushed the big steel throne to where the girl came forward. </a:t>
            </a:r>
            <a:r>
              <a:rPr lang="en-US" i="1" dirty="0" err="1"/>
              <a:t>Greenbeard</a:t>
            </a:r>
            <a:r>
              <a:rPr lang="en-US" i="1" dirty="0"/>
              <a:t> was waiting toward the gates, big blind bearded pimple with his fallen body scraped his finger from a ring of white apple. It was half-buried mad on honey of a dried brain, of two rangers, a heavy </a:t>
            </a:r>
            <a:r>
              <a:rPr lang="en-US" i="1" dirty="0" err="1"/>
              <a:t>frey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1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7760-872D-4A5B-B36E-06AE3E7C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all" spc="-1" dirty="0">
                <a:solidFill>
                  <a:srgbClr val="000000"/>
                </a:solidFill>
                <a:latin typeface="Gill Sans MT"/>
              </a:rPr>
              <a:t>What are neural networks used for?</a:t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CD78-F7D5-4FB7-917B-5AE8064329F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2375045" cy="3450240"/>
          </a:xfrm>
        </p:spPr>
        <p:txBody>
          <a:bodyPr/>
          <a:lstStyle/>
          <a:p>
            <a:r>
              <a:rPr lang="en-US" dirty="0"/>
              <a:t>Art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Game</a:t>
            </a:r>
          </a:p>
          <a:p>
            <a:endParaRPr lang="en-US" dirty="0"/>
          </a:p>
        </p:txBody>
      </p:sp>
      <p:pic>
        <p:nvPicPr>
          <p:cNvPr id="2052" name="Picture 4" descr="Image result for neural art style transfer">
            <a:extLst>
              <a:ext uri="{FF2B5EF4-FFF2-40B4-BE49-F238E27FC236}">
                <a16:creationId xmlns:a16="http://schemas.microsoft.com/office/drawing/2014/main" id="{46543363-1D3E-4FD3-AC52-C9D35375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2015640"/>
            <a:ext cx="7721283" cy="16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lphago">
            <a:extLst>
              <a:ext uri="{FF2B5EF4-FFF2-40B4-BE49-F238E27FC236}">
                <a16:creationId xmlns:a16="http://schemas.microsoft.com/office/drawing/2014/main" id="{80ADAB59-FEDB-499A-A43F-8C2A5C5E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80" y="3661476"/>
            <a:ext cx="3566600" cy="23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verybody can dance paper">
            <a:extLst>
              <a:ext uri="{FF2B5EF4-FFF2-40B4-BE49-F238E27FC236}">
                <a16:creationId xmlns:a16="http://schemas.microsoft.com/office/drawing/2014/main" id="{00EFCBA9-C876-43D0-B058-F7080E23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61" y="3616516"/>
            <a:ext cx="3322080" cy="24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7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1241</TotalTime>
  <Words>870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neural networks used for? </vt:lpstr>
      <vt:lpstr>What are neural networks used for?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neural networks</dc:title>
  <dc:subject/>
  <dc:creator>Liang Zhao</dc:creator>
  <dc:description/>
  <cp:lastModifiedBy>liang zhao</cp:lastModifiedBy>
  <cp:revision>20</cp:revision>
  <dcterms:created xsi:type="dcterms:W3CDTF">2018-04-23T21:47:09Z</dcterms:created>
  <dcterms:modified xsi:type="dcterms:W3CDTF">2019-04-15T22:15:12Z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