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39" autoAdjust="0"/>
  </p:normalViewPr>
  <p:slideViewPr>
    <p:cSldViewPr snapToGrid="0">
      <p:cViewPr varScale="1">
        <p:scale>
          <a:sx n="93" d="100"/>
          <a:sy n="93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DD49-97AB-4CF3-A156-66E20E2F721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E1460-8543-4A47-9F6D-C7930526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</a:t>
            </a:r>
            <a:r>
              <a:rPr lang="en-US" baseline="0" dirty="0"/>
              <a:t> my name is Tze Ken.</a:t>
            </a:r>
            <a:endParaRPr lang="en-US" dirty="0"/>
          </a:p>
          <a:p>
            <a:r>
              <a:rPr lang="en-US" dirty="0"/>
              <a:t>Today,</a:t>
            </a:r>
            <a:r>
              <a:rPr lang="en-US" baseline="0" dirty="0"/>
              <a:t> I’ll be talking about developing and deploying a cloud based application with UI Airlines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7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design patterns employed in the application is the health endpoint</a:t>
            </a:r>
            <a:r>
              <a:rPr lang="en-US" baseline="0" dirty="0"/>
              <a:t> monitoring pattern</a:t>
            </a:r>
          </a:p>
          <a:p>
            <a:r>
              <a:rPr lang="en-US" baseline="0" dirty="0"/>
              <a:t>This pattern exposes an endpoint in the application so that the status of its components may be monitored by an agent</a:t>
            </a:r>
          </a:p>
          <a:p>
            <a:r>
              <a:rPr lang="en-US" baseline="0" dirty="0"/>
              <a:t>In the UI airlines application, this pattern is used so the traffic manager can monitor an application’s health.</a:t>
            </a:r>
          </a:p>
          <a:p>
            <a:r>
              <a:rPr lang="en-US" baseline="0" dirty="0"/>
              <a:t>It allows the traffic manager to stop directing traffic to a web app instance if that instance is reporting any issues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we’ll take a look at the implementation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languages used include </a:t>
            </a:r>
          </a:p>
          <a:p>
            <a:r>
              <a:rPr lang="en-US" dirty="0"/>
              <a:t>PHP, MySQL, JavaScript,</a:t>
            </a:r>
            <a:r>
              <a:rPr lang="en-US" baseline="0" dirty="0"/>
              <a:t> CSS, HTML5 as well as routing languages for apache and Microsoft IIS</a:t>
            </a:r>
          </a:p>
          <a:p>
            <a:r>
              <a:rPr lang="en-US" baseline="0" dirty="0"/>
              <a:t>The lattermost is used only for rewriting the URL for the application page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09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</a:t>
            </a:r>
            <a:r>
              <a:rPr lang="en-US" baseline="0" dirty="0"/>
              <a:t> two third-party libraries used in the development of this application:</a:t>
            </a:r>
          </a:p>
          <a:p>
            <a:r>
              <a:rPr lang="en-US" baseline="0" dirty="0"/>
              <a:t>Semantic UI – A HTML5/JavaScript framework that provides web UI elements and functionality,</a:t>
            </a:r>
          </a:p>
          <a:p>
            <a:r>
              <a:rPr lang="en-US" baseline="0" dirty="0"/>
              <a:t>Anychart.com which provides interactive charts via SVG images which is used for the airplane seat picker,</a:t>
            </a:r>
          </a:p>
          <a:p>
            <a:r>
              <a:rPr lang="en-US" baseline="0" dirty="0"/>
              <a:t>Generatedata.com which is used to generate flight data for the database.</a:t>
            </a:r>
          </a:p>
          <a:p>
            <a:r>
              <a:rPr lang="en-US" baseline="0" dirty="0"/>
              <a:t>XAMPP is a local apache, PHP, MySQL server which was used for the development of the system offline.</a:t>
            </a:r>
          </a:p>
          <a:p>
            <a:r>
              <a:rPr lang="en-US" baseline="0" dirty="0"/>
              <a:t>Details on the implementation of the system can be found in the documentation.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6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</a:t>
            </a:r>
            <a:r>
              <a:rPr lang="en-US" baseline="0" dirty="0"/>
              <a:t> a working application, the next step was to publish it to Azure.</a:t>
            </a:r>
          </a:p>
          <a:p>
            <a:r>
              <a:rPr lang="en-US" baseline="0" dirty="0"/>
              <a:t>For this part, we’ll take a look at the Azure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13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Firstly,</a:t>
            </a:r>
            <a:r>
              <a:rPr lang="en-US" baseline="0" dirty="0"/>
              <a:t> a web app service was provisioned.</a:t>
            </a:r>
          </a:p>
          <a:p>
            <a:r>
              <a:rPr lang="en-US" baseline="0" dirty="0"/>
              <a:t>This is the main one, placed in the South Central US region</a:t>
            </a:r>
          </a:p>
          <a:p>
            <a:r>
              <a:rPr lang="en-US" baseline="0" dirty="0"/>
              <a:t>Under the deployment options, it is linked with GitHub so that any changes pushed to the repository are synced to the web server</a:t>
            </a:r>
          </a:p>
          <a:p>
            <a:r>
              <a:rPr lang="en-US" baseline="0" dirty="0"/>
              <a:t>One thing to note is that during development, an apache server was used so the </a:t>
            </a:r>
            <a:r>
              <a:rPr lang="en-US" baseline="0" dirty="0" err="1"/>
              <a:t>htaccess</a:t>
            </a:r>
            <a:r>
              <a:rPr lang="en-US" baseline="0" dirty="0"/>
              <a:t> rewrite rules worked there</a:t>
            </a:r>
          </a:p>
          <a:p>
            <a:r>
              <a:rPr lang="en-US" baseline="0" dirty="0"/>
              <a:t>However, on Azure, because an IIS server is used instead, the rewrite rules needed to be translated into a </a:t>
            </a:r>
            <a:r>
              <a:rPr lang="en-US" baseline="0" dirty="0" err="1"/>
              <a:t>web.config</a:t>
            </a:r>
            <a:r>
              <a:rPr lang="en-US" baseline="0" dirty="0"/>
              <a:t> format.</a:t>
            </a:r>
          </a:p>
          <a:p>
            <a:r>
              <a:rPr lang="en-US" baseline="0" dirty="0"/>
              <a:t>Over here you can see the deployment slots provisioned for the application as well.</a:t>
            </a:r>
          </a:p>
          <a:p>
            <a:r>
              <a:rPr lang="en-US" baseline="0" dirty="0"/>
              <a:t>Under application scaling,</a:t>
            </a:r>
          </a:p>
          <a:p>
            <a:r>
              <a:rPr lang="en-US" baseline="0" dirty="0"/>
              <a:t>The web app uses the S1 tier because of the RM150 constraint and because it is the minimum level at which a traffic manager and deployment slots are supported.</a:t>
            </a:r>
          </a:p>
          <a:p>
            <a:r>
              <a:rPr lang="en-US" baseline="0" dirty="0"/>
              <a:t>Under scaling out,</a:t>
            </a:r>
          </a:p>
          <a:p>
            <a:r>
              <a:rPr lang="en-US" baseline="0" dirty="0"/>
              <a:t>An </a:t>
            </a:r>
            <a:r>
              <a:rPr lang="en-US" baseline="0" dirty="0" err="1"/>
              <a:t>autoscale</a:t>
            </a:r>
            <a:r>
              <a:rPr lang="en-US" baseline="0" dirty="0"/>
              <a:t> setting is used based on CPU utilization. An instance is added when it goes above 80% and removed when it drops below 40%</a:t>
            </a:r>
          </a:p>
          <a:p>
            <a:r>
              <a:rPr lang="en-US" baseline="0" dirty="0"/>
              <a:t>Also, an extension was added to force the use of SSL on the web application.</a:t>
            </a:r>
          </a:p>
          <a:p>
            <a:r>
              <a:rPr lang="en-US" baseline="0" dirty="0"/>
              <a:t>The second web app is provisioned the same way, but in the SEA region and without any deployment slots configured.</a:t>
            </a:r>
          </a:p>
          <a:p>
            <a:endParaRPr lang="en-US" dirty="0"/>
          </a:p>
          <a:p>
            <a:r>
              <a:rPr lang="en-US" dirty="0"/>
              <a:t>With the web</a:t>
            </a:r>
            <a:r>
              <a:rPr lang="en-US" baseline="0" dirty="0"/>
              <a:t> app provisioned, the next step was the database.</a:t>
            </a:r>
          </a:p>
          <a:p>
            <a:r>
              <a:rPr lang="en-US" baseline="0" dirty="0"/>
              <a:t>A MySQL database was chosen since the application was written to work with MySQL.</a:t>
            </a:r>
          </a:p>
          <a:p>
            <a:r>
              <a:rPr lang="en-US" baseline="0" dirty="0"/>
              <a:t>This is also located in the south central US region.</a:t>
            </a:r>
          </a:p>
          <a:p>
            <a:r>
              <a:rPr lang="en-US" baseline="0" dirty="0"/>
              <a:t>The Azure MySQL database service provides the same features as the SQL Server service.</a:t>
            </a:r>
          </a:p>
          <a:p>
            <a:r>
              <a:rPr lang="en-US" baseline="0" dirty="0"/>
              <a:t>This includes monitoring, and security. For development however, the firewall has been set to allow all IPs.</a:t>
            </a:r>
          </a:p>
          <a:p>
            <a:endParaRPr lang="en-US" baseline="0" dirty="0"/>
          </a:p>
          <a:p>
            <a:r>
              <a:rPr lang="en-US" baseline="0" dirty="0"/>
              <a:t>Finally, the traffic manager was set up. The endpoints for both web apps were added</a:t>
            </a:r>
          </a:p>
          <a:p>
            <a:r>
              <a:rPr lang="en-US" baseline="0" dirty="0"/>
              <a:t>and the endpoint monitoring path was added as well.</a:t>
            </a:r>
          </a:p>
          <a:p>
            <a:r>
              <a:rPr lang="en-US" baseline="0" dirty="0"/>
              <a:t>For demonstration, the health endpoint for the South Central US is returning a poor health status to show it is working.</a:t>
            </a:r>
          </a:p>
          <a:p>
            <a:r>
              <a:rPr lang="en-US" baseline="0" dirty="0"/>
              <a:t>The traffic manager is configured to geographic with the SEA endpoint serving only Asia and Australia/pacific regions</a:t>
            </a:r>
          </a:p>
          <a:p>
            <a:r>
              <a:rPr lang="en-US" baseline="0" dirty="0"/>
              <a:t>While all other traffic is directed to the South Central US endpoint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9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on to testing, the unit tests for the application were done using the test plan </a:t>
            </a:r>
          </a:p>
          <a:p>
            <a:r>
              <a:rPr lang="en-US" dirty="0"/>
              <a:t>Available in the documentation.</a:t>
            </a:r>
          </a:p>
          <a:p>
            <a:r>
              <a:rPr lang="en-US" baseline="0" dirty="0"/>
              <a:t>As for the performance tests, they are done through the Azure web portal.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4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will be conducted on the main web app service and will test a user load of 200 to 800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two minutes with each test increasing in user load by 200 user increments.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that will be gathered include response time and failed requests.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tests will be conducted on three app service plans – S1, S2 and S3.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9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 are the results of the test.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 from the little inconsistency at 600 users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S2 performed better than S3, the results are consistent with what is expected.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 is better than S2 which is in turn better than S1.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there is a much bigger improvement from S1 to S2 than there is from S2 to S3.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3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few conclusions can be made from the analysis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maximum threshold for page load times is 4 seconds,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 can reliably handle 400 users whilst S2 and S3 can handle 600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before, the improvement between S1 and S2 is much higher than S2 to S3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makes S2 the best performance value </a:t>
            </a:r>
            <a:r>
              <a:rPr lang="en-GB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roughly 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RM662.12 </a:t>
            </a:r>
            <a:r>
              <a:rPr lang="en-GB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Firstly,</a:t>
            </a:r>
            <a:r>
              <a:rPr lang="en-US" baseline="0" dirty="0"/>
              <a:t> lets look at the design of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58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Finally, lets take a look at the system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8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Firstly, this is the homepage, users can either login or signup. 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 flying button also takes the user to the signup page.</a:t>
            </a: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forms in the application are validated with JavaScript before submitting.</a:t>
            </a:r>
          </a:p>
          <a:p>
            <a:r>
              <a:rPr lang="en-US" baseline="0" dirty="0"/>
              <a:t>Once a user signs up, they are logged into their account immediately.</a:t>
            </a:r>
          </a:p>
          <a:p>
            <a:endParaRPr lang="en-US" baseline="0" dirty="0"/>
          </a:p>
          <a:p>
            <a:r>
              <a:rPr lang="en-US" baseline="0" dirty="0"/>
              <a:t>This is the member home page. It shows the flights that the user has booked.</a:t>
            </a:r>
          </a:p>
          <a:p>
            <a:r>
              <a:rPr lang="en-US" baseline="0" dirty="0"/>
              <a:t>To make it easier for the user, a search panel is located on the right.</a:t>
            </a:r>
          </a:p>
          <a:p>
            <a:r>
              <a:rPr lang="en-US" baseline="0" dirty="0"/>
              <a:t>They can search by origin, destination or both.</a:t>
            </a:r>
          </a:p>
          <a:p>
            <a:r>
              <a:rPr lang="en-US" baseline="0" dirty="0"/>
              <a:t>Once the search is performed, they can select a flight and they will be taken to the booking page.</a:t>
            </a:r>
          </a:p>
          <a:p>
            <a:endParaRPr lang="en-US" baseline="0" dirty="0"/>
          </a:p>
          <a:p>
            <a:r>
              <a:rPr lang="en-US" baseline="0" dirty="0"/>
              <a:t>Here, they are shown the flight details and can choose a seat.</a:t>
            </a:r>
          </a:p>
          <a:p>
            <a:r>
              <a:rPr lang="en-US" baseline="0" dirty="0"/>
              <a:t>Occupied seats such as 1-F will not be selectable.</a:t>
            </a:r>
          </a:p>
          <a:p>
            <a:r>
              <a:rPr lang="en-US" baseline="0" dirty="0"/>
              <a:t>Once they have placed a booking, they will be taken back to their homepage and the booking will now be visible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9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concludes my presentation on the application.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source code for it is available at this link.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things to note before we begin:</a:t>
            </a:r>
          </a:p>
          <a:p>
            <a:r>
              <a:rPr lang="en-US" dirty="0"/>
              <a:t>Firstly, the</a:t>
            </a:r>
            <a:r>
              <a:rPr lang="en-US" baseline="0" dirty="0"/>
              <a:t> application is a flight booking system,</a:t>
            </a:r>
          </a:p>
          <a:p>
            <a:r>
              <a:rPr lang="en-US" baseline="0" dirty="0"/>
              <a:t>It allows users to register new accounts, search for flights and book seats.</a:t>
            </a:r>
          </a:p>
          <a:p>
            <a:r>
              <a:rPr lang="en-US" baseline="0" dirty="0"/>
              <a:t>The company is looking to expand their reach into the US</a:t>
            </a:r>
          </a:p>
          <a:p>
            <a:r>
              <a:rPr lang="en-US" baseline="0" dirty="0"/>
              <a:t>As well as test a few routes in SEA,</a:t>
            </a:r>
          </a:p>
          <a:p>
            <a:r>
              <a:rPr lang="en-US" baseline="0" dirty="0"/>
              <a:t>The team is given RM150 per month in Azure credit and needs to work around that to produce a proof of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 cases of each user are represented by the diagram here:</a:t>
            </a:r>
          </a:p>
          <a:p>
            <a:r>
              <a:rPr lang="en-US" dirty="0"/>
              <a:t>A new user can register for an account</a:t>
            </a:r>
          </a:p>
          <a:p>
            <a:r>
              <a:rPr lang="en-US" dirty="0"/>
              <a:t>And a registered user can login,</a:t>
            </a:r>
            <a:r>
              <a:rPr lang="en-US" baseline="0" dirty="0"/>
              <a:t> view their bookings, find flights and place bookings.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use case, a</a:t>
            </a:r>
            <a:r>
              <a:rPr lang="en-US" baseline="0" dirty="0"/>
              <a:t>n ERD for the database was created.</a:t>
            </a:r>
          </a:p>
          <a:p>
            <a:r>
              <a:rPr lang="en-US" baseline="0" dirty="0"/>
              <a:t>It contains three tables: user, booking and flight.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4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created was </a:t>
            </a:r>
            <a:r>
              <a:rPr lang="en-US"/>
              <a:t>the Sitemap</a:t>
            </a:r>
            <a:endParaRPr lang="en-US" dirty="0"/>
          </a:p>
          <a:p>
            <a:r>
              <a:rPr lang="en-US" baseline="0" dirty="0"/>
              <a:t>This shows the pages in the system and how the user goes through it.</a:t>
            </a:r>
          </a:p>
          <a:p>
            <a:r>
              <a:rPr lang="en-US" baseline="0" dirty="0"/>
              <a:t>All users begin at the Homepage and can either register for a new account or login to an existing one</a:t>
            </a:r>
          </a:p>
          <a:p>
            <a:r>
              <a:rPr lang="en-US" baseline="0" dirty="0"/>
              <a:t>Once logged in, they can view their bookings, search for flights and place new bookings.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9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is the cloud architecture used for development. This is what was used to stay within the budget given.</a:t>
            </a:r>
          </a:p>
          <a:p>
            <a:r>
              <a:rPr lang="en-US" baseline="0" dirty="0"/>
              <a:t>As the main focus is in the US region, the main resources will be placed in the South Central US region</a:t>
            </a:r>
          </a:p>
          <a:p>
            <a:r>
              <a:rPr lang="en-US" baseline="0" dirty="0"/>
              <a:t>This includes the MySQL server and the deployment slots</a:t>
            </a:r>
          </a:p>
          <a:p>
            <a:r>
              <a:rPr lang="en-US" baseline="0" dirty="0"/>
              <a:t>The SEA region will only use a single deployment slot as the application will be deployed simultaneously to both regions after testing</a:t>
            </a:r>
          </a:p>
          <a:p>
            <a:r>
              <a:rPr lang="en-US" baseline="0" dirty="0"/>
              <a:t>Deployment is synced with GitHub so that all changes there are immediately pushed to the web app for continuous integration</a:t>
            </a:r>
          </a:p>
          <a:p>
            <a:r>
              <a:rPr lang="en-US" baseline="0" dirty="0"/>
              <a:t>A Traffic manager mediates all traffic so that users are served by the web app closest to their region.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architecture proposed for full</a:t>
            </a:r>
            <a:r>
              <a:rPr lang="en-US" baseline="0" dirty="0"/>
              <a:t> release has a few changes added:</a:t>
            </a:r>
          </a:p>
          <a:p>
            <a:r>
              <a:rPr lang="en-US" baseline="0" dirty="0"/>
              <a:t>Firstly, there are now two databases in both regions that are geo replicated.</a:t>
            </a:r>
          </a:p>
          <a:p>
            <a:r>
              <a:rPr lang="en-US" baseline="0" dirty="0"/>
              <a:t>The instances are also now using a minimum of 3 and auto scaled.</a:t>
            </a:r>
          </a:p>
          <a:p>
            <a:r>
              <a:rPr lang="en-US" baseline="0" dirty="0"/>
              <a:t>Not shown here is also the fact that the South Central US app service will be using the S3 tier.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fully</a:t>
            </a:r>
            <a:r>
              <a:rPr lang="en-US" baseline="0" dirty="0"/>
              <a:t> deployed, the proposed architecture will cost RM6748 per month</a:t>
            </a:r>
          </a:p>
          <a:p>
            <a:r>
              <a:rPr lang="en-US" baseline="0" dirty="0"/>
              <a:t>Most of it goes to the S3 app service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1460-8543-4A47-9F6D-C793052602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7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Airlines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Developing and deploying cloud based application</a:t>
            </a:r>
          </a:p>
          <a:p>
            <a:r>
              <a:rPr lang="en-US" dirty="0"/>
              <a:t>Ngui Tze Ken – TP031955</a:t>
            </a:r>
          </a:p>
        </p:txBody>
      </p:sp>
    </p:spTree>
    <p:extLst>
      <p:ext uri="{BB962C8B-B14F-4D97-AF65-F5344CB8AC3E}">
        <p14:creationId xmlns:p14="http://schemas.microsoft.com/office/powerpoint/2010/main" val="69644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Overview of the patter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02" y="1800262"/>
            <a:ext cx="7341996" cy="4067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10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7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7736"/>
            <a:ext cx="9601200" cy="4259664"/>
          </a:xfrm>
        </p:spPr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Apache/IIS Routing</a:t>
            </a:r>
          </a:p>
        </p:txBody>
      </p:sp>
    </p:spTree>
    <p:extLst>
      <p:ext uri="{BB962C8B-B14F-4D97-AF65-F5344CB8AC3E}">
        <p14:creationId xmlns:p14="http://schemas.microsoft.com/office/powerpoint/2010/main" val="148212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7736"/>
            <a:ext cx="9601200" cy="4259664"/>
          </a:xfrm>
        </p:spPr>
        <p:txBody>
          <a:bodyPr/>
          <a:lstStyle/>
          <a:p>
            <a:r>
              <a:rPr lang="en-US" dirty="0"/>
              <a:t>Semantic UI</a:t>
            </a:r>
          </a:p>
          <a:p>
            <a:r>
              <a:rPr lang="en-US" dirty="0"/>
              <a:t>AnyChart.com</a:t>
            </a:r>
          </a:p>
          <a:p>
            <a:r>
              <a:rPr lang="en-US" dirty="0"/>
              <a:t>Generatedata.com</a:t>
            </a:r>
          </a:p>
          <a:p>
            <a:r>
              <a:rPr lang="en-US" dirty="0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11737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4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Publishing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7736"/>
            <a:ext cx="9601200" cy="4259664"/>
          </a:xfrm>
        </p:spPr>
        <p:txBody>
          <a:bodyPr/>
          <a:lstStyle/>
          <a:p>
            <a:r>
              <a:rPr lang="en-US" dirty="0"/>
              <a:t>Web App</a:t>
            </a:r>
          </a:p>
          <a:p>
            <a:r>
              <a:rPr lang="en-US" dirty="0"/>
              <a:t>Deployment Options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Deployment slots</a:t>
            </a:r>
          </a:p>
          <a:p>
            <a:r>
              <a:rPr lang="en-US" dirty="0"/>
              <a:t>MySQL Server</a:t>
            </a:r>
          </a:p>
          <a:p>
            <a:r>
              <a:rPr lang="en-US" dirty="0"/>
              <a:t>Traffic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3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7736"/>
            <a:ext cx="9601200" cy="4259664"/>
          </a:xfrm>
        </p:spPr>
        <p:txBody>
          <a:bodyPr/>
          <a:lstStyle/>
          <a:p>
            <a:r>
              <a:rPr lang="en-US" dirty="0"/>
              <a:t>Performance Tests</a:t>
            </a:r>
          </a:p>
          <a:p>
            <a:r>
              <a:rPr lang="en-US" dirty="0"/>
              <a:t>Record Response Time &amp; Errors</a:t>
            </a:r>
          </a:p>
          <a:p>
            <a:r>
              <a:rPr lang="en-US" dirty="0"/>
              <a:t>Test in 200 user increments</a:t>
            </a:r>
          </a:p>
          <a:p>
            <a:r>
              <a:rPr lang="en-US" dirty="0"/>
              <a:t>From 200 to 800 users</a:t>
            </a:r>
          </a:p>
          <a:p>
            <a:r>
              <a:rPr lang="en-US" dirty="0"/>
              <a:t>Service plans S1, S2 and S3</a:t>
            </a:r>
          </a:p>
        </p:txBody>
      </p:sp>
    </p:spTree>
    <p:extLst>
      <p:ext uri="{BB962C8B-B14F-4D97-AF65-F5344CB8AC3E}">
        <p14:creationId xmlns:p14="http://schemas.microsoft.com/office/powerpoint/2010/main" val="178038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225189"/>
              </p:ext>
            </p:extLst>
          </p:nvPr>
        </p:nvGraphicFramePr>
        <p:xfrm>
          <a:off x="1656521" y="1728537"/>
          <a:ext cx="9031357" cy="43434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78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09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dirty="0">
                          <a:effectLst/>
                        </a:rPr>
                        <a:t>Concurrent Users</a:t>
                      </a:r>
                      <a:endParaRPr lang="en-US" sz="1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dirty="0">
                          <a:effectLst/>
                        </a:rPr>
                        <a:t>App</a:t>
                      </a:r>
                      <a:endParaRPr lang="en-US" sz="1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dirty="0">
                          <a:effectLst/>
                        </a:rPr>
                        <a:t>Service Plan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200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dirty="0">
                          <a:effectLst/>
                        </a:rPr>
                        <a:t>400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600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800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dirty="0">
                          <a:effectLst/>
                        </a:rPr>
                        <a:t>S1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0.59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0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1.74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0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6.75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10.83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309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S2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0.25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0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1.42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0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3.63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2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8.09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251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4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S3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0.27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0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10.6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0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3.93 Sec</a:t>
                      </a:r>
                      <a:endParaRPr lang="en-US" sz="19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0 Failed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dirty="0">
                          <a:effectLst/>
                        </a:rPr>
                        <a:t>7.18 Sec</a:t>
                      </a:r>
                      <a:endParaRPr lang="en-US" sz="1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dirty="0">
                          <a:effectLst/>
                        </a:rPr>
                        <a:t>215 Failed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84" marR="1081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1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7736"/>
            <a:ext cx="9601200" cy="4259664"/>
          </a:xfrm>
        </p:spPr>
        <p:txBody>
          <a:bodyPr/>
          <a:lstStyle/>
          <a:p>
            <a:r>
              <a:rPr lang="en-US" dirty="0"/>
              <a:t>S1 can handle 400 concurrent users</a:t>
            </a:r>
          </a:p>
          <a:p>
            <a:r>
              <a:rPr lang="en-US" dirty="0"/>
              <a:t>S2 and S3 can handle 600 concurrent users</a:t>
            </a:r>
          </a:p>
          <a:p>
            <a:r>
              <a:rPr lang="en-US" dirty="0"/>
              <a:t>Improvement from S1 to S2 is higher than S2 to S3</a:t>
            </a:r>
          </a:p>
          <a:p>
            <a:r>
              <a:rPr lang="en-US" dirty="0"/>
              <a:t>S2 provides the best performance for the price</a:t>
            </a:r>
          </a:p>
        </p:txBody>
      </p:sp>
    </p:spTree>
    <p:extLst>
      <p:ext uri="{BB962C8B-B14F-4D97-AF65-F5344CB8AC3E}">
        <p14:creationId xmlns:p14="http://schemas.microsoft.com/office/powerpoint/2010/main" val="155175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78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7736"/>
            <a:ext cx="9601200" cy="4259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1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7736"/>
            <a:ext cx="9601200" cy="4259664"/>
          </a:xfrm>
        </p:spPr>
        <p:txBody>
          <a:bodyPr/>
          <a:lstStyle/>
          <a:p>
            <a:r>
              <a:rPr lang="en-US" dirty="0"/>
              <a:t>GitHub [https://github.com/Isaacntk/ddac-airline] </a:t>
            </a:r>
          </a:p>
        </p:txBody>
      </p:sp>
    </p:spTree>
    <p:extLst>
      <p:ext uri="{BB962C8B-B14F-4D97-AF65-F5344CB8AC3E}">
        <p14:creationId xmlns:p14="http://schemas.microsoft.com/office/powerpoint/2010/main" val="26784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7736"/>
            <a:ext cx="9601200" cy="4259664"/>
          </a:xfrm>
        </p:spPr>
        <p:txBody>
          <a:bodyPr/>
          <a:lstStyle/>
          <a:p>
            <a:r>
              <a:rPr lang="en-US" dirty="0"/>
              <a:t>Flight booking system</a:t>
            </a:r>
          </a:p>
          <a:p>
            <a:r>
              <a:rPr lang="en-US" dirty="0"/>
              <a:t>Expand into the US</a:t>
            </a:r>
          </a:p>
          <a:p>
            <a:r>
              <a:rPr lang="en-US" dirty="0"/>
              <a:t>Test a few routes in SEA</a:t>
            </a:r>
          </a:p>
          <a:p>
            <a:r>
              <a:rPr lang="en-US" dirty="0"/>
              <a:t>Budget of RM150 per month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095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83" y="1738365"/>
            <a:ext cx="2853909" cy="440477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7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2519362"/>
            <a:ext cx="5629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1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Sitemap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1603079"/>
            <a:ext cx="43624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Cloud Architecture (Development)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72" y="1558290"/>
            <a:ext cx="4910455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3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Cloud Architecture (Proposed)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1574800"/>
            <a:ext cx="573151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1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</p:spPr>
        <p:txBody>
          <a:bodyPr/>
          <a:lstStyle/>
          <a:p>
            <a:r>
              <a:rPr lang="en-US" dirty="0"/>
              <a:t>Cloud Architecture (Cost)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915663"/>
              </p:ext>
            </p:extLst>
          </p:nvPr>
        </p:nvGraphicFramePr>
        <p:xfrm>
          <a:off x="2674522" y="1564104"/>
          <a:ext cx="6995356" cy="42498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7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Service type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Region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Estimated Cost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7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Service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South Central 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instance(s) x 744 Hours, Size: S3, Standard tier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RM3,972.96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7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Service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Southeast Asia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instance(s) x 744 Hours, Size: S1, Standard tier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RM993.24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Traffic Manager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Central 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 million DNS queries/mo, 2 Azure endpoint(s)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RM15.22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7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Azure Database for MySQL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South Central 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Standard: 400 Compute Units, 1 Servers, 125 GB Storage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RM1,289.89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7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Azure Database for MySQL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Southeast Asia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Standard: 100 Compute Units, 1 Servers, 125 GB Storage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RM477.42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36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Monthly Total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RM6,748.72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360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Annual Total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RM80,984.69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0716" marR="8071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553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235</TotalTime>
  <Words>1843</Words>
  <Application>Microsoft Office PowerPoint</Application>
  <PresentationFormat>Widescreen</PresentationFormat>
  <Paragraphs>241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MS Mincho</vt:lpstr>
      <vt:lpstr>Calibri</vt:lpstr>
      <vt:lpstr>Franklin Gothic Book</vt:lpstr>
      <vt:lpstr>Times New Roman</vt:lpstr>
      <vt:lpstr>Crop</vt:lpstr>
      <vt:lpstr>UI Airlines</vt:lpstr>
      <vt:lpstr>Design</vt:lpstr>
      <vt:lpstr>Design Considerations</vt:lpstr>
      <vt:lpstr>Use Case</vt:lpstr>
      <vt:lpstr>Data Model</vt:lpstr>
      <vt:lpstr>Sitemap</vt:lpstr>
      <vt:lpstr>Cloud Architecture (Development)</vt:lpstr>
      <vt:lpstr>Cloud Architecture (Proposed)</vt:lpstr>
      <vt:lpstr>Cloud Architecture (Cost)</vt:lpstr>
      <vt:lpstr>Design Patterns</vt:lpstr>
      <vt:lpstr>Implementation</vt:lpstr>
      <vt:lpstr>Languages</vt:lpstr>
      <vt:lpstr>Libraries</vt:lpstr>
      <vt:lpstr>Publishing</vt:lpstr>
      <vt:lpstr>Publishing</vt:lpstr>
      <vt:lpstr>Testing</vt:lpstr>
      <vt:lpstr>Testing</vt:lpstr>
      <vt:lpstr>Results</vt:lpstr>
      <vt:lpstr>Analysis</vt:lpstr>
      <vt:lpstr>System Demo</vt:lpstr>
      <vt:lpstr>Demo</vt:lpstr>
      <vt:lpstr>Source</vt:lpstr>
    </vt:vector>
  </TitlesOfParts>
  <Company>APU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Airlines</dc:title>
  <dc:creator>NGUI TZE KEN</dc:creator>
  <cp:lastModifiedBy>NGUI TZE KEN</cp:lastModifiedBy>
  <cp:revision>34</cp:revision>
  <dcterms:created xsi:type="dcterms:W3CDTF">2017-09-25T02:06:48Z</dcterms:created>
  <dcterms:modified xsi:type="dcterms:W3CDTF">2017-09-26T16:40:41Z</dcterms:modified>
</cp:coreProperties>
</file>