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AA280-0DEA-591F-EF76-AB060470145A}" v="138" dt="2025-07-26T23:03:36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0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0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7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9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0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riding bicycles on a track&#10;&#10;AI-generated content may be incorrect.">
            <a:extLst>
              <a:ext uri="{FF2B5EF4-FFF2-40B4-BE49-F238E27FC236}">
                <a16:creationId xmlns:a16="http://schemas.microsoft.com/office/drawing/2014/main" id="{04FB1AEA-B9A1-7911-FF8F-48D613B9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 b="1" u="sng">
                <a:latin typeface="Aptos"/>
                <a:ea typeface="+mj-lt"/>
                <a:cs typeface="+mj-lt"/>
              </a:rPr>
              <a:t>Designing marketing strategies aimed at converting casual riders into</a:t>
            </a:r>
            <a:br>
              <a:rPr lang="en-GB" sz="4100" b="1" u="sng">
                <a:latin typeface="Aptos"/>
                <a:ea typeface="+mj-lt"/>
                <a:cs typeface="+mj-lt"/>
              </a:rPr>
            </a:br>
            <a:r>
              <a:rPr lang="en-GB" sz="4100" b="1" u="sng">
                <a:latin typeface="Aptos"/>
                <a:ea typeface="+mj-lt"/>
                <a:cs typeface="+mj-lt"/>
              </a:rPr>
              <a:t>annual members</a:t>
            </a:r>
            <a:endParaRPr lang="en-US" sz="4100" b="1" u="sng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969505" cy="147517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b="1">
              <a:latin typeface="Apto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14C8-6B97-C2BD-88F7-E0EF9DBD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libri"/>
                <a:ea typeface="Calibri"/>
                <a:cs typeface="Calibri"/>
              </a:rPr>
              <a:t>How do annual members and casual riders use bikes differently?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531A-137B-FA27-EB59-CACF428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>
                <a:latin typeface="Arial"/>
                <a:ea typeface="+mn-lt"/>
                <a:cs typeface="+mn-lt"/>
              </a:rPr>
              <a:t>Based on the analysis of ride data from Divvy (Cyclistic), there are clear differences in how </a:t>
            </a:r>
            <a:r>
              <a:rPr lang="en-GB" b="1" u="sng" dirty="0">
                <a:latin typeface="Arial"/>
                <a:ea typeface="+mn-lt"/>
                <a:cs typeface="+mn-lt"/>
              </a:rPr>
              <a:t>annual members</a:t>
            </a:r>
            <a:r>
              <a:rPr lang="en-GB" dirty="0">
                <a:latin typeface="Arial"/>
                <a:ea typeface="+mn-lt"/>
                <a:cs typeface="+mn-lt"/>
              </a:rPr>
              <a:t> and </a:t>
            </a:r>
            <a:r>
              <a:rPr lang="en-GB" b="1" u="sng" dirty="0">
                <a:latin typeface="Arial"/>
                <a:ea typeface="+mn-lt"/>
                <a:cs typeface="+mn-lt"/>
              </a:rPr>
              <a:t>casual riders</a:t>
            </a:r>
            <a:r>
              <a:rPr lang="en-GB" dirty="0">
                <a:latin typeface="Arial"/>
                <a:ea typeface="+mn-lt"/>
                <a:cs typeface="+mn-lt"/>
              </a:rPr>
              <a:t> use the bike-sharing service:</a:t>
            </a:r>
            <a:endParaRPr lang="en-US"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dirty="0">
                <a:latin typeface="Arial"/>
                <a:ea typeface="+mn-lt"/>
                <a:cs typeface="+mn-lt"/>
              </a:rPr>
              <a:t>Ride Duration</a:t>
            </a:r>
            <a:endParaRPr lang="en-GB">
              <a:latin typeface="Arial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dirty="0">
                <a:latin typeface="Arial"/>
                <a:ea typeface="+mn-lt"/>
                <a:cs typeface="+mn-lt"/>
              </a:rPr>
              <a:t>Day of Week Usage</a:t>
            </a:r>
            <a:endParaRPr lang="en-GB">
              <a:latin typeface="Arial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dirty="0">
                <a:latin typeface="Arial"/>
                <a:ea typeface="+mn-lt"/>
                <a:cs typeface="+mn-lt"/>
              </a:rPr>
              <a:t>Time of Day Patterns</a:t>
            </a:r>
            <a:endParaRPr lang="en-GB">
              <a:latin typeface="Arial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GB" dirty="0">
                <a:latin typeface="Arial"/>
                <a:ea typeface="+mn-lt"/>
                <a:cs typeface="+mn-lt"/>
              </a:rPr>
              <a:t>Station Usage</a:t>
            </a:r>
            <a:endParaRPr lang="en-GB">
              <a:latin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641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1A6CD-5F1F-BB3C-5872-0432C87D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latin typeface="Calibri"/>
                <a:ea typeface="+mj-lt"/>
                <a:cs typeface="+mj-lt"/>
              </a:rPr>
              <a:t>Ride Duration / Day of Week Usage</a:t>
            </a:r>
            <a:endParaRPr lang="en-US" u="sng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E6DD-75DF-1CF8-E63B-AFBF730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 b="1">
                <a:latin typeface="Arial"/>
                <a:ea typeface="+mn-lt"/>
                <a:cs typeface="+mn-lt"/>
              </a:rPr>
              <a:t>Casual riders</a:t>
            </a:r>
            <a:r>
              <a:rPr lang="en-GB" sz="1900">
                <a:latin typeface="Arial"/>
                <a:ea typeface="+mn-lt"/>
                <a:cs typeface="+mn-lt"/>
              </a:rPr>
              <a:t> generally take </a:t>
            </a:r>
            <a:r>
              <a:rPr lang="en-GB" sz="1900" b="1">
                <a:latin typeface="Arial"/>
                <a:ea typeface="+mn-lt"/>
                <a:cs typeface="+mn-lt"/>
              </a:rPr>
              <a:t>longer rides</a:t>
            </a:r>
            <a:r>
              <a:rPr lang="en-GB" sz="1900">
                <a:latin typeface="Arial"/>
                <a:ea typeface="+mn-lt"/>
                <a:cs typeface="+mn-lt"/>
              </a:rPr>
              <a:t> than members.</a:t>
            </a:r>
            <a:endParaRPr lang="en-GB" sz="19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900">
                <a:latin typeface="Arial"/>
                <a:ea typeface="+mn-lt"/>
                <a:cs typeface="+mn-lt"/>
              </a:rPr>
              <a:t>This suggests casual users are more likely to use the bikes for </a:t>
            </a:r>
            <a:r>
              <a:rPr lang="en-GB" sz="1900" b="1">
                <a:latin typeface="Arial"/>
                <a:ea typeface="+mn-lt"/>
                <a:cs typeface="+mn-lt"/>
              </a:rPr>
              <a:t>leisure or recreational purposes</a:t>
            </a:r>
            <a:r>
              <a:rPr lang="en-GB" sz="1900">
                <a:latin typeface="Arial"/>
                <a:ea typeface="+mn-lt"/>
                <a:cs typeface="+mn-lt"/>
              </a:rPr>
              <a:t>.</a:t>
            </a:r>
            <a:endParaRPr lang="en-GB" sz="19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900" b="1">
                <a:latin typeface="Arial"/>
                <a:ea typeface="+mn-lt"/>
                <a:cs typeface="+mn-lt"/>
              </a:rPr>
              <a:t>Members</a:t>
            </a:r>
            <a:r>
              <a:rPr lang="en-GB" sz="1900">
                <a:latin typeface="Arial"/>
                <a:ea typeface="+mn-lt"/>
                <a:cs typeface="+mn-lt"/>
              </a:rPr>
              <a:t> show relatively consistent usage across weekdays, especially during workdays — indicating </a:t>
            </a:r>
            <a:r>
              <a:rPr lang="en-GB" sz="1900" b="1">
                <a:latin typeface="Arial"/>
                <a:ea typeface="+mn-lt"/>
                <a:cs typeface="+mn-lt"/>
              </a:rPr>
              <a:t>commuting patterns</a:t>
            </a:r>
            <a:r>
              <a:rPr lang="en-GB" sz="1900">
                <a:latin typeface="Arial"/>
                <a:ea typeface="+mn-lt"/>
                <a:cs typeface="+mn-lt"/>
              </a:rPr>
              <a:t>.</a:t>
            </a:r>
            <a:endParaRPr lang="en-GB" sz="19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900" b="1">
                <a:latin typeface="Arial"/>
                <a:ea typeface="+mn-lt"/>
                <a:cs typeface="+mn-lt"/>
              </a:rPr>
              <a:t>Casual riders</a:t>
            </a:r>
            <a:r>
              <a:rPr lang="en-GB" sz="1900">
                <a:latin typeface="Arial"/>
                <a:ea typeface="+mn-lt"/>
                <a:cs typeface="+mn-lt"/>
              </a:rPr>
              <a:t> use the bikes more on </a:t>
            </a:r>
            <a:r>
              <a:rPr lang="en-GB" sz="1900" b="1">
                <a:latin typeface="Arial"/>
                <a:ea typeface="+mn-lt"/>
                <a:cs typeface="+mn-lt"/>
              </a:rPr>
              <a:t>weekends</a:t>
            </a:r>
            <a:r>
              <a:rPr lang="en-GB" sz="1900">
                <a:latin typeface="Arial"/>
                <a:ea typeface="+mn-lt"/>
                <a:cs typeface="+mn-lt"/>
              </a:rPr>
              <a:t>, pointing to </a:t>
            </a:r>
            <a:r>
              <a:rPr lang="en-GB" sz="1900" b="1">
                <a:latin typeface="Arial"/>
                <a:ea typeface="+mn-lt"/>
                <a:cs typeface="+mn-lt"/>
              </a:rPr>
              <a:t>non-commute, recreational trips</a:t>
            </a:r>
            <a:r>
              <a:rPr lang="en-GB" sz="1900">
                <a:latin typeface="Arial"/>
                <a:ea typeface="+mn-lt"/>
                <a:cs typeface="+mn-lt"/>
              </a:rPr>
              <a:t>.</a:t>
            </a:r>
            <a:endParaRPr lang="en-GB" sz="190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900"/>
          </a:p>
          <a:p>
            <a:pPr>
              <a:lnSpc>
                <a:spcPct val="90000"/>
              </a:lnSpc>
            </a:pPr>
            <a:endParaRPr lang="en-GB" sz="1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56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EC0A4-3465-8237-1552-A8390B1C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u="sng" dirty="0">
                <a:latin typeface="Calibri"/>
                <a:ea typeface="+mj-lt"/>
                <a:cs typeface="+mj-lt"/>
              </a:rPr>
              <a:t>Time of Day Patterns / Station Usage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BDD2-040B-F1B6-DDF3-B0A1680C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GB" sz="1700"/>
          </a:p>
          <a:p>
            <a:pPr>
              <a:lnSpc>
                <a:spcPct val="90000"/>
              </a:lnSpc>
            </a:pPr>
            <a:r>
              <a:rPr lang="en-GB" sz="1700" b="1">
                <a:latin typeface="Arial"/>
                <a:ea typeface="+mn-lt"/>
                <a:cs typeface="+mn-lt"/>
              </a:rPr>
              <a:t>Members</a:t>
            </a:r>
            <a:r>
              <a:rPr lang="en-GB" sz="1700">
                <a:latin typeface="Arial"/>
                <a:ea typeface="+mn-lt"/>
                <a:cs typeface="+mn-lt"/>
              </a:rPr>
              <a:t> tend to ride during </a:t>
            </a:r>
            <a:r>
              <a:rPr lang="en-GB" sz="1700" b="1">
                <a:latin typeface="Arial"/>
                <a:ea typeface="+mn-lt"/>
                <a:cs typeface="+mn-lt"/>
              </a:rPr>
              <a:t>morning and evening peak hours</a:t>
            </a:r>
            <a:r>
              <a:rPr lang="en-GB" sz="1700">
                <a:latin typeface="Arial"/>
                <a:ea typeface="+mn-lt"/>
                <a:cs typeface="+mn-lt"/>
              </a:rPr>
              <a:t>, aligning with typical work commute times.</a:t>
            </a:r>
            <a:endParaRPr lang="en-GB" sz="17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700" b="1">
                <a:latin typeface="Arial"/>
                <a:ea typeface="+mn-lt"/>
                <a:cs typeface="+mn-lt"/>
              </a:rPr>
              <a:t>Casual riders</a:t>
            </a:r>
            <a:r>
              <a:rPr lang="en-GB" sz="1700">
                <a:latin typeface="Arial"/>
                <a:ea typeface="+mn-lt"/>
                <a:cs typeface="+mn-lt"/>
              </a:rPr>
              <a:t> are more active during </a:t>
            </a:r>
            <a:r>
              <a:rPr lang="en-GB" sz="1700" b="1">
                <a:latin typeface="Arial"/>
                <a:ea typeface="+mn-lt"/>
                <a:cs typeface="+mn-lt"/>
              </a:rPr>
              <a:t>midday and afternoons</a:t>
            </a:r>
            <a:r>
              <a:rPr lang="en-GB" sz="1700">
                <a:latin typeface="Arial"/>
                <a:ea typeface="+mn-lt"/>
                <a:cs typeface="+mn-lt"/>
              </a:rPr>
              <a:t>, when people are more likely to ride for fun or during free time.</a:t>
            </a:r>
            <a:endParaRPr lang="en-GB" sz="17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700">
                <a:latin typeface="Arial"/>
                <a:ea typeface="+mn-lt"/>
                <a:cs typeface="+mn-lt"/>
              </a:rPr>
              <a:t>Casual riders often start trips near </a:t>
            </a:r>
            <a:r>
              <a:rPr lang="en-GB" sz="1700" b="1">
                <a:latin typeface="Arial"/>
                <a:ea typeface="+mn-lt"/>
                <a:cs typeface="+mn-lt"/>
              </a:rPr>
              <a:t>tourist attractions or parks</a:t>
            </a:r>
            <a:r>
              <a:rPr lang="en-GB" sz="1700">
                <a:latin typeface="Arial"/>
                <a:ea typeface="+mn-lt"/>
                <a:cs typeface="+mn-lt"/>
              </a:rPr>
              <a:t>.</a:t>
            </a:r>
            <a:endParaRPr lang="en-GB" sz="17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700">
                <a:latin typeface="Arial"/>
                <a:ea typeface="+mn-lt"/>
                <a:cs typeface="+mn-lt"/>
              </a:rPr>
              <a:t>Members tend to start near </a:t>
            </a:r>
            <a:r>
              <a:rPr lang="en-GB" sz="1700" b="1">
                <a:latin typeface="Arial"/>
                <a:ea typeface="+mn-lt"/>
                <a:cs typeface="+mn-lt"/>
              </a:rPr>
              <a:t>business or residential areas</a:t>
            </a:r>
            <a:r>
              <a:rPr lang="en-GB" sz="1700">
                <a:latin typeface="Arial"/>
                <a:ea typeface="+mn-lt"/>
                <a:cs typeface="+mn-lt"/>
              </a:rPr>
              <a:t>, consistent with daily commuting.</a:t>
            </a:r>
            <a:endParaRPr lang="en-GB" sz="1700">
              <a:latin typeface="Arial"/>
            </a:endParaRPr>
          </a:p>
          <a:p>
            <a:pPr>
              <a:lnSpc>
                <a:spcPct val="90000"/>
              </a:lnSpc>
            </a:pPr>
            <a:endParaRPr lang="en-GB" sz="1700"/>
          </a:p>
          <a:p>
            <a:pPr>
              <a:lnSpc>
                <a:spcPct val="90000"/>
              </a:lnSpc>
            </a:pPr>
            <a:endParaRPr lang="en-GB" sz="1700"/>
          </a:p>
          <a:p>
            <a:pPr>
              <a:lnSpc>
                <a:spcPct val="90000"/>
              </a:lnSpc>
            </a:pPr>
            <a:endParaRPr lang="en-GB" sz="17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22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9CF99-C886-4E7C-4C94-682A23D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GB" u="sng" dirty="0">
                <a:latin typeface="Calibri"/>
                <a:ea typeface="Calibri"/>
                <a:cs typeface="Calibri"/>
              </a:rPr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FA3F-983C-12BD-9ED2-B3A9CCD6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Arial"/>
                <a:cs typeface="Arial"/>
              </a:rPr>
              <a:t>Annual members</a:t>
            </a:r>
            <a:r>
              <a:rPr lang="en-GB" dirty="0">
                <a:latin typeface="Arial"/>
                <a:cs typeface="Arial"/>
              </a:rPr>
              <a:t> typically use Cyclistic bikes for </a:t>
            </a:r>
            <a:r>
              <a:rPr lang="en-GB" b="1" dirty="0">
                <a:latin typeface="Arial"/>
                <a:cs typeface="Arial"/>
              </a:rPr>
              <a:t>transportation and routine trips</a:t>
            </a:r>
            <a:r>
              <a:rPr lang="en-GB" dirty="0">
                <a:latin typeface="Arial"/>
                <a:cs typeface="Arial"/>
              </a:rPr>
              <a:t>, while </a:t>
            </a:r>
            <a:r>
              <a:rPr lang="en-GB" b="1" dirty="0">
                <a:latin typeface="Arial"/>
                <a:cs typeface="Arial"/>
              </a:rPr>
              <a:t>casual riders</a:t>
            </a:r>
            <a:r>
              <a:rPr lang="en-GB" dirty="0">
                <a:latin typeface="Arial"/>
                <a:cs typeface="Arial"/>
              </a:rPr>
              <a:t> use the bikes for </a:t>
            </a:r>
            <a:r>
              <a:rPr lang="en-GB" b="1" dirty="0">
                <a:latin typeface="Arial"/>
                <a:cs typeface="Arial"/>
              </a:rPr>
              <a:t>leisure and exploration</a:t>
            </a:r>
            <a:r>
              <a:rPr lang="en-GB" dirty="0">
                <a:latin typeface="Arial"/>
                <a:cs typeface="Arial"/>
              </a:rPr>
              <a:t>. These patterns highlight opportunities for targeted marketing and service improvements tailored to each user group.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with red and blue bars&#10;&#10;AI-generated content may be incorrect.">
            <a:extLst>
              <a:ext uri="{FF2B5EF4-FFF2-40B4-BE49-F238E27FC236}">
                <a16:creationId xmlns:a16="http://schemas.microsoft.com/office/drawing/2014/main" id="{EF6EED3C-6B59-720E-29A9-09A7DA5F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88" y="1104586"/>
            <a:ext cx="6319835" cy="49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0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PunchcardVTI</vt:lpstr>
      <vt:lpstr>Designing marketing strategies aimed at converting casual riders into annual members</vt:lpstr>
      <vt:lpstr>How do annual members and casual riders use bikes differently?</vt:lpstr>
      <vt:lpstr>Ride Duration / Day of Week Usage</vt:lpstr>
      <vt:lpstr>Time of Day Patterns / Station Usage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</cp:revision>
  <dcterms:created xsi:type="dcterms:W3CDTF">2025-07-26T22:33:48Z</dcterms:created>
  <dcterms:modified xsi:type="dcterms:W3CDTF">2025-07-26T23:07:56Z</dcterms:modified>
</cp:coreProperties>
</file>