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57" r:id="rId4"/>
    <p:sldId id="258" r:id="rId5"/>
    <p:sldId id="259" r:id="rId6"/>
    <p:sldId id="260" r:id="rId7"/>
    <p:sldId id="261" r:id="rId8"/>
    <p:sldId id="279" r:id="rId9"/>
    <p:sldId id="274" r:id="rId10"/>
    <p:sldId id="277" r:id="rId11"/>
    <p:sldId id="278" r:id="rId12"/>
    <p:sldId id="263" r:id="rId13"/>
    <p:sldId id="264" r:id="rId14"/>
    <p:sldId id="265" r:id="rId15"/>
    <p:sldId id="266" r:id="rId16"/>
    <p:sldId id="262" r:id="rId17"/>
    <p:sldId id="267" r:id="rId18"/>
    <p:sldId id="269" r:id="rId19"/>
    <p:sldId id="270" r:id="rId20"/>
    <p:sldId id="272" r:id="rId21"/>
    <p:sldId id="271" r:id="rId22"/>
    <p:sldId id="275" r:id="rId23"/>
    <p:sldId id="273" r:id="rId24"/>
    <p:sldId id="26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737" autoAdjust="0"/>
  </p:normalViewPr>
  <p:slideViewPr>
    <p:cSldViewPr snapToGrid="0">
      <p:cViewPr varScale="1">
        <p:scale>
          <a:sx n="85" d="100"/>
          <a:sy n="85" d="100"/>
        </p:scale>
        <p:origin x="7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57153"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dirty="0"/>
              <a:t>Click to edit Master title style</a:t>
            </a:r>
          </a:p>
        </p:txBody>
      </p:sp>
      <p:sp>
        <p:nvSpPr>
          <p:cNvPr id="3" name="Subtitle 2"/>
          <p:cNvSpPr>
            <a:spLocks noGrp="1"/>
          </p:cNvSpPr>
          <p:nvPr>
            <p:ph type="subTitle" idx="1" hasCustomPrompt="1"/>
          </p:nvPr>
        </p:nvSpPr>
        <p:spPr>
          <a:xfrm>
            <a:off x="1876424" y="3602038"/>
            <a:ext cx="8791575" cy="1655762"/>
          </a:xfrm>
        </p:spPr>
        <p:txBody>
          <a:bodyPr>
            <a:normAutofit/>
          </a:bodyPr>
          <a:lstStyle>
            <a:lvl1pPr marL="0" indent="0" algn="l">
              <a:buNone/>
              <a:defRPr sz="2000" cap="none"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147B9A73-C754-4D9D-A860-1FB4B9441971}" type="datetimeFigureOut">
              <a:rPr lang="en-US" smtClean="0"/>
              <a:t>5/1/2023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75D4C9B3-A069-4183-9E5C-0670FAD7779E}" type="slidenum">
              <a:rPr lang="en-US" smtClean="0"/>
              <a:t>‹#›</a:t>
            </a:fld>
            <a:endParaRPr lang="en-US"/>
          </a:p>
        </p:txBody>
      </p:sp>
    </p:spTree>
    <p:extLst>
      <p:ext uri="{BB962C8B-B14F-4D97-AF65-F5344CB8AC3E}">
        <p14:creationId xmlns:p14="http://schemas.microsoft.com/office/powerpoint/2010/main" val="916188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B9A73-C754-4D9D-A860-1FB4B9441971}"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4C9B3-A069-4183-9E5C-0670FAD7779E}" type="slidenum">
              <a:rPr lang="en-US" smtClean="0"/>
              <a:t>‹#›</a:t>
            </a:fld>
            <a:endParaRPr lang="en-US"/>
          </a:p>
        </p:txBody>
      </p:sp>
    </p:spTree>
    <p:extLst>
      <p:ext uri="{BB962C8B-B14F-4D97-AF65-F5344CB8AC3E}">
        <p14:creationId xmlns:p14="http://schemas.microsoft.com/office/powerpoint/2010/main" val="2160616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B9A73-C754-4D9D-A860-1FB4B9441971}"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4C9B3-A069-4183-9E5C-0670FAD7779E}" type="slidenum">
              <a:rPr lang="en-US" smtClean="0"/>
              <a:t>‹#›</a:t>
            </a:fld>
            <a:endParaRPr lang="en-US"/>
          </a:p>
        </p:txBody>
      </p:sp>
    </p:spTree>
    <p:extLst>
      <p:ext uri="{BB962C8B-B14F-4D97-AF65-F5344CB8AC3E}">
        <p14:creationId xmlns:p14="http://schemas.microsoft.com/office/powerpoint/2010/main" val="2007704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B9A73-C754-4D9D-A860-1FB4B9441971}"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4C9B3-A069-4183-9E5C-0670FAD7779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90001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B9A73-C754-4D9D-A860-1FB4B9441971}"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4C9B3-A069-4183-9E5C-0670FAD7779E}" type="slidenum">
              <a:rPr lang="en-US" smtClean="0"/>
              <a:t>‹#›</a:t>
            </a:fld>
            <a:endParaRPr lang="en-US"/>
          </a:p>
        </p:txBody>
      </p:sp>
    </p:spTree>
    <p:extLst>
      <p:ext uri="{BB962C8B-B14F-4D97-AF65-F5344CB8AC3E}">
        <p14:creationId xmlns:p14="http://schemas.microsoft.com/office/powerpoint/2010/main" val="3861850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47B9A73-C754-4D9D-A860-1FB4B9441971}" type="datetimeFigureOut">
              <a:rPr lang="en-US" smtClean="0"/>
              <a:t>5/1/2023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D4C9B3-A069-4183-9E5C-0670FAD7779E}" type="slidenum">
              <a:rPr lang="en-US" smtClean="0"/>
              <a:t>‹#›</a:t>
            </a:fld>
            <a:endParaRPr lang="en-US"/>
          </a:p>
        </p:txBody>
      </p:sp>
    </p:spTree>
    <p:extLst>
      <p:ext uri="{BB962C8B-B14F-4D97-AF65-F5344CB8AC3E}">
        <p14:creationId xmlns:p14="http://schemas.microsoft.com/office/powerpoint/2010/main" val="68501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47B9A73-C754-4D9D-A860-1FB4B9441971}" type="datetimeFigureOut">
              <a:rPr lang="en-US" smtClean="0"/>
              <a:t>5/1/2023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D4C9B3-A069-4183-9E5C-0670FAD7779E}" type="slidenum">
              <a:rPr lang="en-US" smtClean="0"/>
              <a:t>‹#›</a:t>
            </a:fld>
            <a:endParaRPr lang="en-US"/>
          </a:p>
        </p:txBody>
      </p:sp>
    </p:spTree>
    <p:extLst>
      <p:ext uri="{BB962C8B-B14F-4D97-AF65-F5344CB8AC3E}">
        <p14:creationId xmlns:p14="http://schemas.microsoft.com/office/powerpoint/2010/main" val="1271316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7B9A73-C754-4D9D-A860-1FB4B9441971}"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4C9B3-A069-4183-9E5C-0670FAD7779E}" type="slidenum">
              <a:rPr lang="en-US" smtClean="0"/>
              <a:t>‹#›</a:t>
            </a:fld>
            <a:endParaRPr lang="en-US"/>
          </a:p>
        </p:txBody>
      </p:sp>
    </p:spTree>
    <p:extLst>
      <p:ext uri="{BB962C8B-B14F-4D97-AF65-F5344CB8AC3E}">
        <p14:creationId xmlns:p14="http://schemas.microsoft.com/office/powerpoint/2010/main" val="32237927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7B9A73-C754-4D9D-A860-1FB4B9441971}"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4C9B3-A069-4183-9E5C-0670FAD7779E}" type="slidenum">
              <a:rPr lang="en-US" smtClean="0"/>
              <a:t>‹#›</a:t>
            </a:fld>
            <a:endParaRPr lang="en-US"/>
          </a:p>
        </p:txBody>
      </p:sp>
    </p:spTree>
    <p:extLst>
      <p:ext uri="{BB962C8B-B14F-4D97-AF65-F5344CB8AC3E}">
        <p14:creationId xmlns:p14="http://schemas.microsoft.com/office/powerpoint/2010/main" val="1525435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7B9A73-C754-4D9D-A860-1FB4B9441971}"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4C9B3-A069-4183-9E5C-0670FAD7779E}" type="slidenum">
              <a:rPr lang="en-US" smtClean="0"/>
              <a:t>‹#›</a:t>
            </a:fld>
            <a:endParaRPr lang="en-US"/>
          </a:p>
        </p:txBody>
      </p:sp>
    </p:spTree>
    <p:extLst>
      <p:ext uri="{BB962C8B-B14F-4D97-AF65-F5344CB8AC3E}">
        <p14:creationId xmlns:p14="http://schemas.microsoft.com/office/powerpoint/2010/main" val="611339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41411" y="4424362"/>
            <a:ext cx="9906000" cy="1374776"/>
          </a:xfrm>
        </p:spPr>
        <p:txBody>
          <a:bodyPr>
            <a:normAutofit/>
          </a:bodyPr>
          <a:lstStyle>
            <a:lvl1pPr marL="0" indent="0">
              <a:buNone/>
              <a:defRPr sz="1800" cap="none"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47B9A73-C754-4D9D-A860-1FB4B9441971}"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4C9B3-A069-4183-9E5C-0670FAD7779E}" type="slidenum">
              <a:rPr lang="en-US" smtClean="0"/>
              <a:t>‹#›</a:t>
            </a:fld>
            <a:endParaRPr lang="en-US"/>
          </a:p>
        </p:txBody>
      </p:sp>
    </p:spTree>
    <p:extLst>
      <p:ext uri="{BB962C8B-B14F-4D97-AF65-F5344CB8AC3E}">
        <p14:creationId xmlns:p14="http://schemas.microsoft.com/office/powerpoint/2010/main" val="2353111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7B9A73-C754-4D9D-A860-1FB4B9441971}"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4C9B3-A069-4183-9E5C-0670FAD7779E}" type="slidenum">
              <a:rPr lang="en-US" smtClean="0"/>
              <a:t>‹#›</a:t>
            </a:fld>
            <a:endParaRPr lang="en-US"/>
          </a:p>
        </p:txBody>
      </p:sp>
    </p:spTree>
    <p:extLst>
      <p:ext uri="{BB962C8B-B14F-4D97-AF65-F5344CB8AC3E}">
        <p14:creationId xmlns:p14="http://schemas.microsoft.com/office/powerpoint/2010/main" val="2470618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7B9A73-C754-4D9D-A860-1FB4B9441971}" type="datetimeFigureOut">
              <a:rPr lang="en-US" smtClean="0"/>
              <a:t>5/1/2023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D4C9B3-A069-4183-9E5C-0670FAD7779E}" type="slidenum">
              <a:rPr lang="en-US" smtClean="0"/>
              <a:t>‹#›</a:t>
            </a:fld>
            <a:endParaRPr lang="en-US"/>
          </a:p>
        </p:txBody>
      </p:sp>
    </p:spTree>
    <p:extLst>
      <p:ext uri="{BB962C8B-B14F-4D97-AF65-F5344CB8AC3E}">
        <p14:creationId xmlns:p14="http://schemas.microsoft.com/office/powerpoint/2010/main" val="2258939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7B9A73-C754-4D9D-A860-1FB4B9441971}" type="datetimeFigureOut">
              <a:rPr lang="en-US" smtClean="0"/>
              <a:t>5/1/2023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D4C9B3-A069-4183-9E5C-0670FAD7779E}" type="slidenum">
              <a:rPr lang="en-US" smtClean="0"/>
              <a:t>‹#›</a:t>
            </a:fld>
            <a:endParaRPr lang="en-US"/>
          </a:p>
        </p:txBody>
      </p:sp>
    </p:spTree>
    <p:extLst>
      <p:ext uri="{BB962C8B-B14F-4D97-AF65-F5344CB8AC3E}">
        <p14:creationId xmlns:p14="http://schemas.microsoft.com/office/powerpoint/2010/main" val="192842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7B9A73-C754-4D9D-A860-1FB4B9441971}" type="datetimeFigureOut">
              <a:rPr lang="en-US" smtClean="0"/>
              <a:t>5/1/2023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D4C9B3-A069-4183-9E5C-0670FAD7779E}" type="slidenum">
              <a:rPr lang="en-US" smtClean="0"/>
              <a:t>‹#›</a:t>
            </a:fld>
            <a:endParaRPr lang="en-US"/>
          </a:p>
        </p:txBody>
      </p:sp>
    </p:spTree>
    <p:extLst>
      <p:ext uri="{BB962C8B-B14F-4D97-AF65-F5344CB8AC3E}">
        <p14:creationId xmlns:p14="http://schemas.microsoft.com/office/powerpoint/2010/main" val="985149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B9A73-C754-4D9D-A860-1FB4B9441971}"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4C9B3-A069-4183-9E5C-0670FAD7779E}" type="slidenum">
              <a:rPr lang="en-US" smtClean="0"/>
              <a:t>‹#›</a:t>
            </a:fld>
            <a:endParaRPr lang="en-US"/>
          </a:p>
        </p:txBody>
      </p:sp>
    </p:spTree>
    <p:extLst>
      <p:ext uri="{BB962C8B-B14F-4D97-AF65-F5344CB8AC3E}">
        <p14:creationId xmlns:p14="http://schemas.microsoft.com/office/powerpoint/2010/main" val="3380594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B9A73-C754-4D9D-A860-1FB4B9441971}"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4C9B3-A069-4183-9E5C-0670FAD7779E}" type="slidenum">
              <a:rPr lang="en-US" smtClean="0"/>
              <a:t>‹#›</a:t>
            </a:fld>
            <a:endParaRPr lang="en-US"/>
          </a:p>
        </p:txBody>
      </p:sp>
    </p:spTree>
    <p:extLst>
      <p:ext uri="{BB962C8B-B14F-4D97-AF65-F5344CB8AC3E}">
        <p14:creationId xmlns:p14="http://schemas.microsoft.com/office/powerpoint/2010/main" val="1362251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47B9A73-C754-4D9D-A860-1FB4B9441971}" type="datetimeFigureOut">
              <a:rPr lang="en-US" smtClean="0"/>
              <a:t>5/1/2023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5D4C9B3-A069-4183-9E5C-0670FAD7779E}" type="slidenum">
              <a:rPr lang="en-US" smtClean="0"/>
              <a:t>‹#›</a:t>
            </a:fld>
            <a:endParaRPr lang="en-US"/>
          </a:p>
        </p:txBody>
      </p:sp>
    </p:spTree>
    <p:extLst>
      <p:ext uri="{BB962C8B-B14F-4D97-AF65-F5344CB8AC3E}">
        <p14:creationId xmlns:p14="http://schemas.microsoft.com/office/powerpoint/2010/main" val="1156182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jetbrains.com/pycharm/download/#section=windows" TargetMode="External"/><Relationship Id="rId2" Type="http://schemas.openxmlformats.org/officeDocument/2006/relationships/hyperlink" Target="https://www.jetbrains.com/help/pycharm/installation-guide.html#requirements" TargetMode="External"/><Relationship Id="rId1" Type="http://schemas.openxmlformats.org/officeDocument/2006/relationships/slideLayout" Target="../slideLayouts/slideLayout3.xml"/><Relationship Id="rId5" Type="http://schemas.openxmlformats.org/officeDocument/2006/relationships/hyperlink" Target="https://www.jetbrains.com/pycharm/download/#section=linux" TargetMode="External"/><Relationship Id="rId4" Type="http://schemas.openxmlformats.org/officeDocument/2006/relationships/hyperlink" Target="https://www.jetbrains.com/pycharm/download/#section=mac"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www.anaconda.com/"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anaconda.com/anaconda/install/mac-os/" TargetMode="External"/><Relationship Id="rId2" Type="http://schemas.openxmlformats.org/officeDocument/2006/relationships/hyperlink" Target="https://docs.anaconda.com/anaconda/install/windows/" TargetMode="External"/><Relationship Id="rId1" Type="http://schemas.openxmlformats.org/officeDocument/2006/relationships/slideLayout" Target="../slideLayouts/slideLayout3.xml"/><Relationship Id="rId4" Type="http://schemas.openxmlformats.org/officeDocument/2006/relationships/hyperlink" Target="https://docs.anaconda.com/anaconda/install/linux/"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python.org/downloads/"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30ACF-4C31-369B-D3DE-8EF45AE0EC05}"/>
              </a:ext>
            </a:extLst>
          </p:cNvPr>
          <p:cNvSpPr>
            <a:spLocks noGrp="1"/>
          </p:cNvSpPr>
          <p:nvPr>
            <p:ph type="ctrTitle"/>
          </p:nvPr>
        </p:nvSpPr>
        <p:spPr/>
        <p:txBody>
          <a:bodyPr>
            <a:normAutofit/>
          </a:bodyPr>
          <a:lstStyle/>
          <a:p>
            <a:r>
              <a:rPr lang="en-US" sz="3200" dirty="0">
                <a:solidFill>
                  <a:srgbClr val="FF0000"/>
                </a:solidFill>
              </a:rPr>
              <a:t>Python Programming Foundational level</a:t>
            </a:r>
          </a:p>
        </p:txBody>
      </p:sp>
      <p:sp>
        <p:nvSpPr>
          <p:cNvPr id="3" name="Subtitle 2">
            <a:extLst>
              <a:ext uri="{FF2B5EF4-FFF2-40B4-BE49-F238E27FC236}">
                <a16:creationId xmlns:a16="http://schemas.microsoft.com/office/drawing/2014/main" id="{D6CC8859-DD91-82F4-5F86-10D2901689C7}"/>
              </a:ext>
            </a:extLst>
          </p:cNvPr>
          <p:cNvSpPr>
            <a:spLocks noGrp="1"/>
          </p:cNvSpPr>
          <p:nvPr>
            <p:ph type="subTitle" idx="1"/>
          </p:nvPr>
        </p:nvSpPr>
        <p:spPr/>
        <p:txBody>
          <a:bodyPr/>
          <a:lstStyle/>
          <a:p>
            <a:r>
              <a:rPr lang="en-US" dirty="0"/>
              <a:t>Prepared by Isaac Kamau</a:t>
            </a:r>
          </a:p>
        </p:txBody>
      </p:sp>
      <p:pic>
        <p:nvPicPr>
          <p:cNvPr id="5" name="Picture 4">
            <a:extLst>
              <a:ext uri="{FF2B5EF4-FFF2-40B4-BE49-F238E27FC236}">
                <a16:creationId xmlns:a16="http://schemas.microsoft.com/office/drawing/2014/main" id="{36ED7B91-0D97-0F2C-ABD6-FD85ACC2FD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2367" y="526967"/>
            <a:ext cx="2267266" cy="1190791"/>
          </a:xfrm>
          <a:prstGeom prst="rect">
            <a:avLst/>
          </a:prstGeom>
        </p:spPr>
      </p:pic>
      <p:sp>
        <p:nvSpPr>
          <p:cNvPr id="7" name="TextBox 6">
            <a:extLst>
              <a:ext uri="{FF2B5EF4-FFF2-40B4-BE49-F238E27FC236}">
                <a16:creationId xmlns:a16="http://schemas.microsoft.com/office/drawing/2014/main" id="{BE320AA0-0093-B597-6045-31BCB66E9D45}"/>
              </a:ext>
            </a:extLst>
          </p:cNvPr>
          <p:cNvSpPr txBox="1"/>
          <p:nvPr/>
        </p:nvSpPr>
        <p:spPr>
          <a:xfrm>
            <a:off x="4181633" y="6482602"/>
            <a:ext cx="6096000" cy="261610"/>
          </a:xfrm>
          <a:prstGeom prst="rect">
            <a:avLst/>
          </a:prstGeom>
          <a:noFill/>
        </p:spPr>
        <p:txBody>
          <a:bodyPr wrap="square">
            <a:spAutoFit/>
          </a:bodyPr>
          <a:lstStyle/>
          <a:p>
            <a:r>
              <a:rPr lang="en-US" sz="1100" dirty="0"/>
              <a:t>+254757640352 | +254707661262 E - denacoent@gmail.com</a:t>
            </a:r>
          </a:p>
        </p:txBody>
      </p:sp>
    </p:spTree>
    <p:extLst>
      <p:ext uri="{BB962C8B-B14F-4D97-AF65-F5344CB8AC3E}">
        <p14:creationId xmlns:p14="http://schemas.microsoft.com/office/powerpoint/2010/main" val="2353728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73C8D2-7E5C-A781-B3EA-678CC6E48FEA}"/>
              </a:ext>
            </a:extLst>
          </p:cNvPr>
          <p:cNvSpPr>
            <a:spLocks noGrp="1"/>
          </p:cNvSpPr>
          <p:nvPr>
            <p:ph type="body" idx="1"/>
          </p:nvPr>
        </p:nvSpPr>
        <p:spPr>
          <a:xfrm>
            <a:off x="1141411" y="318977"/>
            <a:ext cx="9906000" cy="5480161"/>
          </a:xfrm>
        </p:spPr>
        <p:txBody>
          <a:bodyPr/>
          <a:lstStyle/>
          <a:p>
            <a:r>
              <a:rPr lang="en-US" sz="2400" dirty="0">
                <a:solidFill>
                  <a:schemeClr val="tx1"/>
                </a:solidFill>
                <a:latin typeface="HelveticaNeueLT Std Med" panose="020B0604020202020204" pitchFamily="34" charset="0"/>
              </a:rPr>
              <a:t>How to Use the Python IDLE Shell:</a:t>
            </a:r>
          </a:p>
          <a:p>
            <a:endParaRPr lang="en-US" dirty="0">
              <a:solidFill>
                <a:schemeClr val="tx1"/>
              </a:solidFill>
              <a:latin typeface="HelveticaNeueLT Std Med" panose="020B0604020202020204" pitchFamily="34" charset="0"/>
            </a:endParaRPr>
          </a:p>
          <a:p>
            <a:r>
              <a:rPr lang="en-US" dirty="0">
                <a:solidFill>
                  <a:schemeClr val="tx1"/>
                </a:solidFill>
                <a:latin typeface="HelveticaNeueLT Std Med" panose="020B0604020202020204" pitchFamily="34" charset="0"/>
              </a:rPr>
              <a:t>The shell is the default mode of operation for Python IDLE. When you click on the icon to open the program, the shell is the first thing that you see</a:t>
            </a:r>
          </a:p>
        </p:txBody>
      </p:sp>
      <p:pic>
        <p:nvPicPr>
          <p:cNvPr id="5" name="Picture 4">
            <a:extLst>
              <a:ext uri="{FF2B5EF4-FFF2-40B4-BE49-F238E27FC236}">
                <a16:creationId xmlns:a16="http://schemas.microsoft.com/office/drawing/2014/main" id="{16E0447B-D35A-3681-C4DD-4622DE44DE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1" y="2833618"/>
            <a:ext cx="9346722" cy="2323173"/>
          </a:xfrm>
          <a:prstGeom prst="rect">
            <a:avLst/>
          </a:prstGeom>
        </p:spPr>
      </p:pic>
    </p:spTree>
    <p:extLst>
      <p:ext uri="{BB962C8B-B14F-4D97-AF65-F5344CB8AC3E}">
        <p14:creationId xmlns:p14="http://schemas.microsoft.com/office/powerpoint/2010/main" val="3897747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50F64FE-0860-9EA1-91CC-A537B99E0E54}"/>
              </a:ext>
            </a:extLst>
          </p:cNvPr>
          <p:cNvSpPr>
            <a:spLocks noGrp="1"/>
          </p:cNvSpPr>
          <p:nvPr>
            <p:ph type="body" idx="1"/>
          </p:nvPr>
        </p:nvSpPr>
        <p:spPr>
          <a:xfrm>
            <a:off x="1141411" y="701749"/>
            <a:ext cx="9906000" cy="5097389"/>
          </a:xfrm>
        </p:spPr>
        <p:txBody>
          <a:bodyPr/>
          <a:lstStyle/>
          <a:p>
            <a:r>
              <a:rPr lang="en-US" dirty="0">
                <a:solidFill>
                  <a:schemeClr val="tx1"/>
                </a:solidFill>
                <a:latin typeface="HelveticaNeueLT Std Med" panose="020B0604020202020204" pitchFamily="34" charset="0"/>
              </a:rPr>
              <a:t>This is a blank Python interpreter window. You can use it to start interacting with Python immediately. You can test it out with a short line of code as follows</a:t>
            </a:r>
          </a:p>
        </p:txBody>
      </p:sp>
      <p:pic>
        <p:nvPicPr>
          <p:cNvPr id="7" name="Picture 6">
            <a:extLst>
              <a:ext uri="{FF2B5EF4-FFF2-40B4-BE49-F238E27FC236}">
                <a16:creationId xmlns:a16="http://schemas.microsoft.com/office/drawing/2014/main" id="{409983F0-6700-6A71-E567-444741AE3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1" y="2349795"/>
            <a:ext cx="10151256" cy="2450803"/>
          </a:xfrm>
          <a:prstGeom prst="rect">
            <a:avLst/>
          </a:prstGeom>
        </p:spPr>
      </p:pic>
    </p:spTree>
    <p:extLst>
      <p:ext uri="{BB962C8B-B14F-4D97-AF65-F5344CB8AC3E}">
        <p14:creationId xmlns:p14="http://schemas.microsoft.com/office/powerpoint/2010/main" val="853294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9D2E66C-2E54-B1AF-A816-839BE52E4E76}"/>
              </a:ext>
            </a:extLst>
          </p:cNvPr>
          <p:cNvSpPr>
            <a:spLocks noGrp="1"/>
          </p:cNvSpPr>
          <p:nvPr>
            <p:ph type="body" idx="1"/>
          </p:nvPr>
        </p:nvSpPr>
        <p:spPr>
          <a:xfrm>
            <a:off x="831850" y="267629"/>
            <a:ext cx="10515600" cy="5822021"/>
          </a:xfrm>
        </p:spPr>
        <p:txBody>
          <a:bodyPr>
            <a:normAutofit/>
          </a:bodyPr>
          <a:lstStyle/>
          <a:p>
            <a:pPr algn="l" rtl="0"/>
            <a:r>
              <a:rPr lang="en-US" b="1" i="0" dirty="0">
                <a:solidFill>
                  <a:srgbClr val="000000"/>
                </a:solidFill>
                <a:effectLst/>
                <a:latin typeface="Helvetica Neue"/>
              </a:rPr>
              <a:t>3. Install PyCharm:</a:t>
            </a:r>
            <a:endParaRPr lang="en-US" b="0" i="0" dirty="0">
              <a:solidFill>
                <a:srgbClr val="000000"/>
              </a:solidFill>
              <a:effectLst/>
              <a:latin typeface="Helvetica Neue"/>
            </a:endParaRPr>
          </a:p>
          <a:p>
            <a:pPr algn="l" rtl="0"/>
            <a:r>
              <a:rPr lang="en-US" b="0" i="0" dirty="0">
                <a:solidFill>
                  <a:srgbClr val="000000"/>
                </a:solidFill>
                <a:effectLst/>
                <a:latin typeface="Helvetica Neue"/>
              </a:rPr>
              <a:t>PyCharm is a cross-platform editor developed by JetBrains. </a:t>
            </a:r>
            <a:r>
              <a:rPr lang="en-US" b="0" i="0" dirty="0" err="1">
                <a:solidFill>
                  <a:srgbClr val="000000"/>
                </a:solidFill>
                <a:effectLst/>
                <a:latin typeface="Helvetica Neue"/>
              </a:rPr>
              <a:t>Pycharm</a:t>
            </a:r>
            <a:r>
              <a:rPr lang="en-US" b="0" i="0" dirty="0">
                <a:solidFill>
                  <a:srgbClr val="000000"/>
                </a:solidFill>
                <a:effectLst/>
                <a:latin typeface="Helvetica Neue"/>
              </a:rPr>
              <a:t> provides all the tools you need for productive Python development.</a:t>
            </a:r>
          </a:p>
          <a:p>
            <a:pPr algn="l" rtl="0"/>
            <a:r>
              <a:rPr lang="en-US" b="0" i="0" dirty="0">
                <a:solidFill>
                  <a:srgbClr val="000000"/>
                </a:solidFill>
                <a:effectLst/>
                <a:latin typeface="Helvetica Neue"/>
              </a:rPr>
              <a:t>Check System requirements here: </a:t>
            </a:r>
            <a:r>
              <a:rPr lang="en-US" b="0" i="0" u="sng" dirty="0">
                <a:solidFill>
                  <a:srgbClr val="FF0000"/>
                </a:solidFill>
                <a:effectLst/>
                <a:latin typeface="Helvetica Neue"/>
                <a:hlinkClick r:id="rId2">
                  <a:extLst>
                    <a:ext uri="{A12FA001-AC4F-418D-AE19-62706E023703}">
                      <ahyp:hlinkClr xmlns:ahyp="http://schemas.microsoft.com/office/drawing/2018/hyperlinkcolor" val="tx"/>
                    </a:ext>
                  </a:extLst>
                </a:hlinkClick>
              </a:rPr>
              <a:t>https://www.jetbrains.com/help/pycharm/installation-guide.html#requirements</a:t>
            </a:r>
            <a:endParaRPr lang="en-US" b="0" i="0" dirty="0">
              <a:solidFill>
                <a:srgbClr val="FF0000"/>
              </a:solidFill>
              <a:effectLst/>
              <a:latin typeface="Helvetica Neue"/>
            </a:endParaRPr>
          </a:p>
          <a:p>
            <a:pPr algn="l" rtl="0"/>
            <a:r>
              <a:rPr lang="en-US" b="0" i="0" dirty="0">
                <a:solidFill>
                  <a:srgbClr val="000000"/>
                </a:solidFill>
                <a:effectLst/>
                <a:latin typeface="Helvetica Neue"/>
              </a:rPr>
              <a:t>For Windows follow this link: </a:t>
            </a:r>
            <a:r>
              <a:rPr lang="en-US" b="0" i="0" u="sng" dirty="0">
                <a:solidFill>
                  <a:srgbClr val="FF0000"/>
                </a:solidFill>
                <a:effectLst/>
                <a:latin typeface="Helvetica Neue"/>
                <a:hlinkClick r:id="rId3">
                  <a:extLst>
                    <a:ext uri="{A12FA001-AC4F-418D-AE19-62706E023703}">
                      <ahyp:hlinkClr xmlns:ahyp="http://schemas.microsoft.com/office/drawing/2018/hyperlinkcolor" val="tx"/>
                    </a:ext>
                  </a:extLst>
                </a:hlinkClick>
              </a:rPr>
              <a:t>https://www.jetbrains.com/pycharm/download/#section=windows</a:t>
            </a:r>
            <a:endParaRPr lang="en-US" b="0" i="0" dirty="0">
              <a:solidFill>
                <a:srgbClr val="FF0000"/>
              </a:solidFill>
              <a:effectLst/>
              <a:latin typeface="Helvetica Neue"/>
            </a:endParaRPr>
          </a:p>
          <a:p>
            <a:pPr algn="l" rtl="0"/>
            <a:r>
              <a:rPr lang="en-US" b="0" i="0" dirty="0">
                <a:solidFill>
                  <a:srgbClr val="000000"/>
                </a:solidFill>
                <a:effectLst/>
                <a:latin typeface="Helvetica Neue"/>
              </a:rPr>
              <a:t>For MacOS follow this link: </a:t>
            </a:r>
            <a:r>
              <a:rPr lang="en-US" b="0" i="0" u="sng" dirty="0">
                <a:solidFill>
                  <a:srgbClr val="FF0000"/>
                </a:solidFill>
                <a:effectLst/>
                <a:latin typeface="Helvetica Neue"/>
                <a:hlinkClick r:id="rId4">
                  <a:extLst>
                    <a:ext uri="{A12FA001-AC4F-418D-AE19-62706E023703}">
                      <ahyp:hlinkClr xmlns:ahyp="http://schemas.microsoft.com/office/drawing/2018/hyperlinkcolor" val="tx"/>
                    </a:ext>
                  </a:extLst>
                </a:hlinkClick>
              </a:rPr>
              <a:t>https://www.jetbrains.com/pycharm/download/#section=mac</a:t>
            </a:r>
            <a:endParaRPr lang="en-US" b="0" i="0" dirty="0">
              <a:solidFill>
                <a:srgbClr val="FF0000"/>
              </a:solidFill>
              <a:effectLst/>
              <a:latin typeface="Helvetica Neue"/>
            </a:endParaRPr>
          </a:p>
          <a:p>
            <a:pPr algn="l" rtl="0"/>
            <a:r>
              <a:rPr lang="en-US" b="0" i="0" dirty="0">
                <a:solidFill>
                  <a:srgbClr val="000000"/>
                </a:solidFill>
                <a:effectLst/>
                <a:latin typeface="Helvetica Neue"/>
              </a:rPr>
              <a:t>For Linux OS follow this link: </a:t>
            </a:r>
            <a:r>
              <a:rPr lang="en-US" b="0" i="0" u="sng" dirty="0">
                <a:solidFill>
                  <a:srgbClr val="FF0000"/>
                </a:solidFill>
                <a:effectLst/>
                <a:latin typeface="Helvetica Neue"/>
                <a:hlinkClick r:id="rId5">
                  <a:extLst>
                    <a:ext uri="{A12FA001-AC4F-418D-AE19-62706E023703}">
                      <ahyp:hlinkClr xmlns:ahyp="http://schemas.microsoft.com/office/drawing/2018/hyperlinkcolor" val="tx"/>
                    </a:ext>
                  </a:extLst>
                </a:hlinkClick>
              </a:rPr>
              <a:t>https://www.jetbrains.com/pycharm/download/#section=linux</a:t>
            </a:r>
            <a:endParaRPr lang="en-US" b="0" i="0" dirty="0">
              <a:solidFill>
                <a:srgbClr val="FF0000"/>
              </a:solidFill>
              <a:effectLst/>
              <a:latin typeface="Helvetica Neue"/>
            </a:endParaRPr>
          </a:p>
          <a:p>
            <a:pPr algn="l" rtl="0"/>
            <a:r>
              <a:rPr lang="en-US" b="0" i="0" dirty="0">
                <a:solidFill>
                  <a:srgbClr val="000000"/>
                </a:solidFill>
                <a:effectLst/>
                <a:latin typeface="Helvetica Neue"/>
              </a:rPr>
              <a:t>Once the download is complete, run the exe for install PyCharm. The setup wizard should have started. Click “Next”.</a:t>
            </a:r>
          </a:p>
          <a:p>
            <a:endParaRPr lang="en-US" dirty="0"/>
          </a:p>
        </p:txBody>
      </p:sp>
    </p:spTree>
    <p:extLst>
      <p:ext uri="{BB962C8B-B14F-4D97-AF65-F5344CB8AC3E}">
        <p14:creationId xmlns:p14="http://schemas.microsoft.com/office/powerpoint/2010/main" val="4070746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1035AD-A14E-7D6A-1E25-81F9B5951E78}"/>
              </a:ext>
            </a:extLst>
          </p:cNvPr>
          <p:cNvSpPr>
            <a:spLocks noGrp="1"/>
          </p:cNvSpPr>
          <p:nvPr>
            <p:ph type="body" idx="1"/>
          </p:nvPr>
        </p:nvSpPr>
        <p:spPr>
          <a:xfrm>
            <a:off x="831850" y="278781"/>
            <a:ext cx="10515600" cy="5810870"/>
          </a:xfrm>
        </p:spPr>
        <p:txBody>
          <a:bodyPr/>
          <a:lstStyle/>
          <a:p>
            <a:endParaRPr lang="en-US" dirty="0"/>
          </a:p>
        </p:txBody>
      </p:sp>
      <p:pic>
        <p:nvPicPr>
          <p:cNvPr id="4" name="Picture 4">
            <a:extLst>
              <a:ext uri="{FF2B5EF4-FFF2-40B4-BE49-F238E27FC236}">
                <a16:creationId xmlns:a16="http://schemas.microsoft.com/office/drawing/2014/main" id="{1A103FF0-8FE9-F2E9-6F23-C6B93F3674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0604" y="1010723"/>
            <a:ext cx="6602606" cy="5078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696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04C965-8007-4DD0-DAC5-FF4B811D8E97}"/>
              </a:ext>
            </a:extLst>
          </p:cNvPr>
          <p:cNvSpPr>
            <a:spLocks noGrp="1"/>
          </p:cNvSpPr>
          <p:nvPr>
            <p:ph type="body" idx="1"/>
          </p:nvPr>
        </p:nvSpPr>
        <p:spPr>
          <a:xfrm>
            <a:off x="831850" y="457200"/>
            <a:ext cx="10515600" cy="5632451"/>
          </a:xfrm>
        </p:spPr>
        <p:txBody>
          <a:bodyPr/>
          <a:lstStyle/>
          <a:p>
            <a:r>
              <a:rPr lang="en-US" b="0" i="0" dirty="0">
                <a:solidFill>
                  <a:srgbClr val="000000"/>
                </a:solidFill>
                <a:effectLst/>
                <a:latin typeface="Helvetica Neue"/>
              </a:rPr>
              <a:t>Proceed with the DEFAULT installation. Once installation finished, you should receive a message screen that PyCharm is installed. If you want to go ahead and run it, click the “Run PyCharm Community Edition” box first and click “Finish”.</a:t>
            </a:r>
          </a:p>
          <a:p>
            <a:endParaRPr lang="en-US" dirty="0"/>
          </a:p>
        </p:txBody>
      </p:sp>
      <p:pic>
        <p:nvPicPr>
          <p:cNvPr id="4" name="Picture 6">
            <a:extLst>
              <a:ext uri="{FF2B5EF4-FFF2-40B4-BE49-F238E27FC236}">
                <a16:creationId xmlns:a16="http://schemas.microsoft.com/office/drawing/2014/main" id="{B24E9700-9805-558D-0D53-1E3664B86F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6790" y="1979888"/>
            <a:ext cx="5954751" cy="4595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330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62D450C-D6B0-63E9-3A1A-6D8E7972C419}"/>
              </a:ext>
            </a:extLst>
          </p:cNvPr>
          <p:cNvSpPr>
            <a:spLocks noGrp="1"/>
          </p:cNvSpPr>
          <p:nvPr>
            <p:ph type="body" idx="1"/>
          </p:nvPr>
        </p:nvSpPr>
        <p:spPr>
          <a:xfrm>
            <a:off x="831850" y="434899"/>
            <a:ext cx="10515600" cy="5654752"/>
          </a:xfrm>
        </p:spPr>
        <p:txBody>
          <a:bodyPr/>
          <a:lstStyle/>
          <a:p>
            <a:pPr algn="l"/>
            <a:r>
              <a:rPr lang="en-US" b="1" i="0" dirty="0">
                <a:solidFill>
                  <a:srgbClr val="000000"/>
                </a:solidFill>
                <a:effectLst/>
                <a:latin typeface="Helvetica Neue"/>
              </a:rPr>
              <a:t>Create your First Python Program</a:t>
            </a:r>
          </a:p>
          <a:p>
            <a:pPr algn="l"/>
            <a:r>
              <a:rPr lang="en-US" b="0" i="0" dirty="0">
                <a:solidFill>
                  <a:srgbClr val="000000"/>
                </a:solidFill>
                <a:effectLst/>
                <a:latin typeface="Helvetica Neue"/>
              </a:rPr>
              <a:t>To create a new project, click on “Create New Project”. On the introductory screen of the </a:t>
            </a:r>
            <a:r>
              <a:rPr lang="en-US" b="0" i="0" dirty="0" err="1">
                <a:solidFill>
                  <a:srgbClr val="000000"/>
                </a:solidFill>
                <a:effectLst/>
                <a:latin typeface="Helvetica Neue"/>
              </a:rPr>
              <a:t>Pycharm</a:t>
            </a:r>
            <a:endParaRPr lang="en-US" b="0" i="0" dirty="0">
              <a:solidFill>
                <a:srgbClr val="000000"/>
              </a:solidFill>
              <a:effectLst/>
              <a:latin typeface="Helvetica Neue"/>
            </a:endParaRPr>
          </a:p>
          <a:p>
            <a:pPr algn="l"/>
            <a:r>
              <a:rPr lang="en-US" b="0" i="0" dirty="0">
                <a:solidFill>
                  <a:srgbClr val="000000"/>
                </a:solidFill>
                <a:effectLst/>
                <a:latin typeface="Helvetica Neue"/>
              </a:rPr>
              <a:t>You will need to select a location.</a:t>
            </a:r>
          </a:p>
          <a:p>
            <a:pPr algn="l">
              <a:buFont typeface="+mj-lt"/>
              <a:buAutoNum type="arabicPeriod"/>
            </a:pPr>
            <a:r>
              <a:rPr lang="en-US" b="0" i="0" dirty="0">
                <a:solidFill>
                  <a:srgbClr val="000000"/>
                </a:solidFill>
                <a:effectLst/>
                <a:latin typeface="Helvetica Neue"/>
              </a:rPr>
              <a:t>You can select the location where you want the project to be created. If you don’t want to change location than keep it as it is but at least change the name from “untitled” to something more meaningful, like “</a:t>
            </a:r>
            <a:r>
              <a:rPr lang="en-US" b="0" i="0" dirty="0" err="1">
                <a:solidFill>
                  <a:srgbClr val="000000"/>
                </a:solidFill>
                <a:effectLst/>
                <a:latin typeface="Helvetica Neue"/>
              </a:rPr>
              <a:t>FirstProject</a:t>
            </a:r>
            <a:r>
              <a:rPr lang="en-US" b="0" i="0" dirty="0">
                <a:solidFill>
                  <a:srgbClr val="000000"/>
                </a:solidFill>
                <a:effectLst/>
                <a:latin typeface="Helvetica Neue"/>
              </a:rPr>
              <a:t>”.</a:t>
            </a:r>
          </a:p>
          <a:p>
            <a:pPr algn="l">
              <a:buFont typeface="+mj-lt"/>
              <a:buAutoNum type="arabicPeriod"/>
            </a:pPr>
            <a:r>
              <a:rPr lang="en-US" b="0" i="0" dirty="0">
                <a:solidFill>
                  <a:srgbClr val="000000"/>
                </a:solidFill>
                <a:effectLst/>
                <a:latin typeface="Helvetica Neue"/>
              </a:rPr>
              <a:t>PyCharm should have found the Python interpreter you installed earlier.</a:t>
            </a:r>
          </a:p>
          <a:p>
            <a:pPr algn="l">
              <a:buFont typeface="+mj-lt"/>
              <a:buAutoNum type="arabicPeriod"/>
            </a:pPr>
            <a:r>
              <a:rPr lang="en-US" b="0" i="0" dirty="0">
                <a:solidFill>
                  <a:srgbClr val="000000"/>
                </a:solidFill>
                <a:effectLst/>
                <a:latin typeface="Helvetica Neue"/>
              </a:rPr>
              <a:t>Next Click the “Create” Button.</a:t>
            </a:r>
          </a:p>
          <a:p>
            <a:endParaRPr lang="en-US" dirty="0"/>
          </a:p>
        </p:txBody>
      </p:sp>
    </p:spTree>
    <p:extLst>
      <p:ext uri="{BB962C8B-B14F-4D97-AF65-F5344CB8AC3E}">
        <p14:creationId xmlns:p14="http://schemas.microsoft.com/office/powerpoint/2010/main" val="3338550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a:extLst>
              <a:ext uri="{FF2B5EF4-FFF2-40B4-BE49-F238E27FC236}">
                <a16:creationId xmlns:a16="http://schemas.microsoft.com/office/drawing/2014/main" id="{149C7A78-FC0F-C1B8-5365-4BE34EF5CC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0413" y="1676400"/>
            <a:ext cx="5591175"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838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68FB0A1-4A71-B07A-0C22-0ADE95E8B997}"/>
              </a:ext>
            </a:extLst>
          </p:cNvPr>
          <p:cNvSpPr>
            <a:spLocks noGrp="1"/>
          </p:cNvSpPr>
          <p:nvPr>
            <p:ph type="body" idx="1"/>
          </p:nvPr>
        </p:nvSpPr>
        <p:spPr>
          <a:xfrm>
            <a:off x="831850" y="199292"/>
            <a:ext cx="10515600" cy="5890358"/>
          </a:xfrm>
        </p:spPr>
        <p:txBody>
          <a:bodyPr/>
          <a:lstStyle/>
          <a:p>
            <a:endParaRPr lang="en-US" dirty="0"/>
          </a:p>
        </p:txBody>
      </p:sp>
      <p:pic>
        <p:nvPicPr>
          <p:cNvPr id="4" name="Picture 2">
            <a:extLst>
              <a:ext uri="{FF2B5EF4-FFF2-40B4-BE49-F238E27FC236}">
                <a16:creationId xmlns:a16="http://schemas.microsoft.com/office/drawing/2014/main" id="{B67B2D3C-25CC-929F-BD49-BB219F25D7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004" y="879232"/>
            <a:ext cx="8541992" cy="4211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784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33FD9A2-9D2B-FA1D-875C-13C211A399B7}"/>
              </a:ext>
            </a:extLst>
          </p:cNvPr>
          <p:cNvSpPr>
            <a:spLocks noGrp="1"/>
          </p:cNvSpPr>
          <p:nvPr>
            <p:ph type="body" idx="1"/>
          </p:nvPr>
        </p:nvSpPr>
        <p:spPr>
          <a:xfrm>
            <a:off x="831850" y="644769"/>
            <a:ext cx="10515600" cy="5444881"/>
          </a:xfrm>
        </p:spPr>
        <p:txBody>
          <a:bodyPr/>
          <a:lstStyle/>
          <a:p>
            <a:r>
              <a:rPr lang="en-US" b="0" i="0" dirty="0">
                <a:solidFill>
                  <a:srgbClr val="000000"/>
                </a:solidFill>
                <a:effectLst/>
                <a:latin typeface="Helvetica Neue"/>
              </a:rPr>
              <a:t>A new pop-up will appear. Now type the name of the file you want (Here we give “HelloWorld”) and hit “OK”.</a:t>
            </a:r>
          </a:p>
          <a:p>
            <a:endParaRPr lang="en-US" dirty="0">
              <a:solidFill>
                <a:srgbClr val="000000"/>
              </a:solidFill>
              <a:latin typeface="Helvetica Neue"/>
            </a:endParaRPr>
          </a:p>
          <a:p>
            <a:endParaRPr lang="en-US" dirty="0">
              <a:solidFill>
                <a:srgbClr val="000000"/>
              </a:solidFill>
              <a:latin typeface="Helvetica Neue"/>
            </a:endParaRPr>
          </a:p>
          <a:p>
            <a:r>
              <a:rPr lang="en-US" b="0" i="0" dirty="0">
                <a:solidFill>
                  <a:srgbClr val="000000"/>
                </a:solidFill>
                <a:effectLst/>
                <a:latin typeface="Helvetica Neue"/>
              </a:rPr>
              <a:t>Now go to the “Run” menu and select “Run” to run your program.</a:t>
            </a:r>
            <a:endParaRPr lang="en-US" dirty="0"/>
          </a:p>
        </p:txBody>
      </p:sp>
    </p:spTree>
    <p:extLst>
      <p:ext uri="{BB962C8B-B14F-4D97-AF65-F5344CB8AC3E}">
        <p14:creationId xmlns:p14="http://schemas.microsoft.com/office/powerpoint/2010/main" val="2014094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EFAEBB-9BD3-16B8-EE39-3B7F0742F5B7}"/>
              </a:ext>
            </a:extLst>
          </p:cNvPr>
          <p:cNvSpPr>
            <a:spLocks noGrp="1"/>
          </p:cNvSpPr>
          <p:nvPr>
            <p:ph type="body" idx="1"/>
          </p:nvPr>
        </p:nvSpPr>
        <p:spPr>
          <a:xfrm>
            <a:off x="831850" y="257909"/>
            <a:ext cx="10515600" cy="5831742"/>
          </a:xfrm>
        </p:spPr>
        <p:txBody>
          <a:bodyPr>
            <a:normAutofit/>
          </a:bodyPr>
          <a:lstStyle/>
          <a:p>
            <a:pPr algn="l"/>
            <a:r>
              <a:rPr lang="en-US" b="1" i="0" u="sng" dirty="0">
                <a:solidFill>
                  <a:srgbClr val="FF0000"/>
                </a:solidFill>
                <a:effectLst/>
                <a:latin typeface="Helvetica Neue"/>
                <a:hlinkClick r:id="rId2">
                  <a:extLst>
                    <a:ext uri="{A12FA001-AC4F-418D-AE19-62706E023703}">
                      <ahyp:hlinkClr xmlns:ahyp="http://schemas.microsoft.com/office/drawing/2018/hyperlinkcolor" val="tx"/>
                    </a:ext>
                  </a:extLst>
                </a:hlinkClick>
              </a:rPr>
              <a:t>Anaconda</a:t>
            </a:r>
            <a:endParaRPr lang="en-US" b="1" i="0" dirty="0">
              <a:solidFill>
                <a:srgbClr val="FF0000"/>
              </a:solidFill>
              <a:effectLst/>
              <a:latin typeface="Helvetica Neue"/>
            </a:endParaRPr>
          </a:p>
          <a:p>
            <a:pPr algn="l"/>
            <a:r>
              <a:rPr lang="en-US" b="0" i="0" dirty="0">
                <a:solidFill>
                  <a:srgbClr val="000000"/>
                </a:solidFill>
                <a:effectLst/>
                <a:latin typeface="Helvetica Neue"/>
              </a:rPr>
              <a:t>Anaconda is a program to manage (install, upgrade, or uninstall) packages and environments to use with Python. It's simple to install packages with Anaconda and create virtual environments to work on multiple projects conveniently.</a:t>
            </a:r>
          </a:p>
          <a:p>
            <a:pPr algn="l"/>
            <a:r>
              <a:rPr lang="en-US" b="0" i="0" dirty="0">
                <a:solidFill>
                  <a:srgbClr val="000000"/>
                </a:solidFill>
                <a:effectLst/>
                <a:latin typeface="Helvetica Neue"/>
              </a:rPr>
              <a:t>Even if you already have Python installed, it will be beneficial to use Anaconda/</a:t>
            </a:r>
            <a:r>
              <a:rPr lang="en-US" b="0" i="0" dirty="0" err="1">
                <a:solidFill>
                  <a:srgbClr val="000000"/>
                </a:solidFill>
                <a:effectLst/>
                <a:latin typeface="Helvetica Neue"/>
              </a:rPr>
              <a:t>Miniconda</a:t>
            </a:r>
            <a:r>
              <a:rPr lang="en-US" b="0" i="0" dirty="0">
                <a:solidFill>
                  <a:srgbClr val="000000"/>
                </a:solidFill>
                <a:effectLst/>
                <a:latin typeface="Helvetica Neue"/>
              </a:rPr>
              <a:t> because:</a:t>
            </a:r>
          </a:p>
          <a:p>
            <a:pPr algn="l">
              <a:buFont typeface="+mj-lt"/>
              <a:buAutoNum type="arabicPeriod"/>
            </a:pPr>
            <a:r>
              <a:rPr lang="en-US" b="0" i="0" dirty="0">
                <a:solidFill>
                  <a:srgbClr val="000000"/>
                </a:solidFill>
                <a:effectLst/>
                <a:latin typeface="Helvetica Neue"/>
              </a:rPr>
              <a:t>Anaconda comes with a bunch of data science packages; you'll be all set to start working with data.</a:t>
            </a:r>
          </a:p>
          <a:p>
            <a:pPr algn="l">
              <a:buFont typeface="+mj-lt"/>
              <a:buAutoNum type="arabicPeriod"/>
            </a:pPr>
            <a:r>
              <a:rPr lang="en-US" b="0" i="0" dirty="0">
                <a:solidFill>
                  <a:srgbClr val="000000"/>
                </a:solidFill>
                <a:effectLst/>
                <a:latin typeface="Helvetica Neue"/>
              </a:rPr>
              <a:t>Using </a:t>
            </a:r>
            <a:r>
              <a:rPr lang="en-US" b="0" i="0" dirty="0" err="1">
                <a:solidFill>
                  <a:srgbClr val="000000"/>
                </a:solidFill>
                <a:effectLst/>
                <a:latin typeface="Helvetica Neue"/>
              </a:rPr>
              <a:t>conda</a:t>
            </a:r>
            <a:r>
              <a:rPr lang="en-US" b="0" i="0" dirty="0">
                <a:solidFill>
                  <a:srgbClr val="000000"/>
                </a:solidFill>
                <a:effectLst/>
                <a:latin typeface="Helvetica Neue"/>
              </a:rPr>
              <a:t> to manage your packages and environments will reduce future issues dealing with the various libraries you'll be using.</a:t>
            </a:r>
          </a:p>
          <a:p>
            <a:pPr algn="l"/>
            <a:r>
              <a:rPr lang="en-US" b="1" i="0" dirty="0">
                <a:solidFill>
                  <a:srgbClr val="000000"/>
                </a:solidFill>
                <a:effectLst/>
                <a:latin typeface="Helvetica Neue"/>
              </a:rPr>
              <a:t>Anaconda is a software distribution that includes the following:</a:t>
            </a:r>
          </a:p>
          <a:p>
            <a:pPr algn="l"/>
            <a:r>
              <a:rPr lang="en-US" b="0" i="0" dirty="0">
                <a:solidFill>
                  <a:srgbClr val="000000"/>
                </a:solidFill>
                <a:effectLst/>
                <a:latin typeface="Helvetica Neue"/>
              </a:rPr>
              <a:t>Anaconda Navigator - It is a graphical user interface that helps open up any installed applications, such as </a:t>
            </a:r>
            <a:r>
              <a:rPr lang="en-US" b="0" i="0" dirty="0" err="1">
                <a:solidFill>
                  <a:srgbClr val="000000"/>
                </a:solidFill>
                <a:effectLst/>
                <a:latin typeface="Helvetica Neue"/>
              </a:rPr>
              <a:t>Jupyter</a:t>
            </a:r>
            <a:r>
              <a:rPr lang="en-US" b="0" i="0" dirty="0">
                <a:solidFill>
                  <a:srgbClr val="000000"/>
                </a:solidFill>
                <a:effectLst/>
                <a:latin typeface="Helvetica Neue"/>
              </a:rPr>
              <a:t> notebook or VS code editor. We will learn more about the notebook in the next lesson. See a snapshot of Anaconda Navigator below:</a:t>
            </a:r>
          </a:p>
          <a:p>
            <a:endParaRPr lang="en-US" dirty="0"/>
          </a:p>
        </p:txBody>
      </p:sp>
    </p:spTree>
    <p:extLst>
      <p:ext uri="{BB962C8B-B14F-4D97-AF65-F5344CB8AC3E}">
        <p14:creationId xmlns:p14="http://schemas.microsoft.com/office/powerpoint/2010/main" val="1395141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09E250-6CDB-891E-9F95-0F63CB48668A}"/>
              </a:ext>
            </a:extLst>
          </p:cNvPr>
          <p:cNvSpPr>
            <a:spLocks noGrp="1"/>
          </p:cNvSpPr>
          <p:nvPr>
            <p:ph idx="1"/>
          </p:nvPr>
        </p:nvSpPr>
        <p:spPr>
          <a:xfrm>
            <a:off x="1141412" y="462844"/>
            <a:ext cx="9905999" cy="5949245"/>
          </a:xfrm>
        </p:spPr>
        <p:txBody>
          <a:bodyPr/>
          <a:lstStyle/>
          <a:p>
            <a:r>
              <a:rPr lang="en-US" dirty="0"/>
              <a:t>In this session, we are shall be covering:</a:t>
            </a:r>
          </a:p>
          <a:p>
            <a:endParaRPr lang="en-US" dirty="0"/>
          </a:p>
          <a:p>
            <a:r>
              <a:rPr lang="en-US" dirty="0"/>
              <a:t>Python Programming Basics</a:t>
            </a:r>
          </a:p>
          <a:p>
            <a:r>
              <a:rPr lang="en-US" dirty="0"/>
              <a:t> Python language advantages and applications.</a:t>
            </a:r>
          </a:p>
          <a:p>
            <a:r>
              <a:rPr lang="en-US" dirty="0"/>
              <a:t> Download and Install Python IDE</a:t>
            </a:r>
          </a:p>
          <a:p>
            <a:r>
              <a:rPr lang="en-US" dirty="0"/>
              <a:t> Use and Installation of </a:t>
            </a:r>
            <a:r>
              <a:rPr lang="en-US" dirty="0" err="1"/>
              <a:t>Jupyter</a:t>
            </a:r>
            <a:r>
              <a:rPr lang="en-US" dirty="0"/>
              <a:t> Notebook as a Python platform.</a:t>
            </a:r>
          </a:p>
        </p:txBody>
      </p:sp>
    </p:spTree>
    <p:extLst>
      <p:ext uri="{BB962C8B-B14F-4D97-AF65-F5344CB8AC3E}">
        <p14:creationId xmlns:p14="http://schemas.microsoft.com/office/powerpoint/2010/main" val="472735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E48793-901C-E9AE-022A-7EE12635E693}"/>
              </a:ext>
            </a:extLst>
          </p:cNvPr>
          <p:cNvSpPr>
            <a:spLocks noGrp="1"/>
          </p:cNvSpPr>
          <p:nvPr>
            <p:ph type="body" idx="1"/>
          </p:nvPr>
        </p:nvSpPr>
        <p:spPr>
          <a:xfrm>
            <a:off x="831850" y="398585"/>
            <a:ext cx="10515600" cy="5691065"/>
          </a:xfrm>
        </p:spPr>
        <p:txBody>
          <a:bodyPr>
            <a:normAutofit fontScale="85000" lnSpcReduction="20000"/>
          </a:bodyPr>
          <a:lstStyle/>
          <a:p>
            <a:pPr algn="l"/>
            <a:r>
              <a:rPr lang="en-US" b="1" i="0" dirty="0">
                <a:solidFill>
                  <a:srgbClr val="000000"/>
                </a:solidFill>
                <a:effectLst/>
                <a:latin typeface="Helvetica Neue"/>
              </a:rPr>
              <a:t>Installing Anaconda:</a:t>
            </a:r>
          </a:p>
          <a:p>
            <a:pPr algn="l"/>
            <a:r>
              <a:rPr lang="en-US" b="0" i="0" dirty="0">
                <a:solidFill>
                  <a:srgbClr val="000000"/>
                </a:solidFill>
                <a:effectLst/>
                <a:latin typeface="Helvetica Neue"/>
              </a:rPr>
              <a:t>For Windows follow this link </a:t>
            </a:r>
            <a:r>
              <a:rPr lang="en-US" b="0" i="0" u="sng" dirty="0">
                <a:solidFill>
                  <a:srgbClr val="FF0000"/>
                </a:solidFill>
                <a:effectLst/>
                <a:latin typeface="Helvetica Neue"/>
                <a:hlinkClick r:id="rId2">
                  <a:extLst>
                    <a:ext uri="{A12FA001-AC4F-418D-AE19-62706E023703}">
                      <ahyp:hlinkClr xmlns:ahyp="http://schemas.microsoft.com/office/drawing/2018/hyperlinkcolor" val="tx"/>
                    </a:ext>
                  </a:extLst>
                </a:hlinkClick>
              </a:rPr>
              <a:t>https://docs.anaconda.com/anaconda/install/windows/</a:t>
            </a:r>
            <a:endParaRPr lang="en-US" b="0" i="0" dirty="0">
              <a:solidFill>
                <a:srgbClr val="FF0000"/>
              </a:solidFill>
              <a:effectLst/>
              <a:latin typeface="Helvetica Neue"/>
            </a:endParaRPr>
          </a:p>
          <a:p>
            <a:pPr algn="l"/>
            <a:r>
              <a:rPr lang="en-US" b="0" i="0" dirty="0">
                <a:solidFill>
                  <a:srgbClr val="000000"/>
                </a:solidFill>
                <a:effectLst/>
                <a:latin typeface="Helvetica Neue"/>
              </a:rPr>
              <a:t>For MacOS follow this link </a:t>
            </a:r>
            <a:r>
              <a:rPr lang="en-US" b="0" i="0" u="sng" dirty="0">
                <a:solidFill>
                  <a:srgbClr val="FF0000"/>
                </a:solidFill>
                <a:effectLst/>
                <a:latin typeface="Helvetica Neue"/>
                <a:hlinkClick r:id="rId3">
                  <a:extLst>
                    <a:ext uri="{A12FA001-AC4F-418D-AE19-62706E023703}">
                      <ahyp:hlinkClr xmlns:ahyp="http://schemas.microsoft.com/office/drawing/2018/hyperlinkcolor" val="tx"/>
                    </a:ext>
                  </a:extLst>
                </a:hlinkClick>
              </a:rPr>
              <a:t>https://docs.anaconda.com/anaconda/install/mac-os/</a:t>
            </a:r>
            <a:endParaRPr lang="en-US" b="0" i="0" dirty="0">
              <a:solidFill>
                <a:srgbClr val="FF0000"/>
              </a:solidFill>
              <a:effectLst/>
              <a:latin typeface="Helvetica Neue"/>
            </a:endParaRPr>
          </a:p>
          <a:p>
            <a:pPr algn="l"/>
            <a:r>
              <a:rPr lang="en-US" b="0" i="0" dirty="0">
                <a:solidFill>
                  <a:srgbClr val="000000"/>
                </a:solidFill>
                <a:effectLst/>
                <a:latin typeface="Helvetica Neue"/>
              </a:rPr>
              <a:t>For Linux OS follow this link </a:t>
            </a:r>
            <a:r>
              <a:rPr lang="en-US" b="0" i="0" u="sng" dirty="0">
                <a:solidFill>
                  <a:srgbClr val="FF0000"/>
                </a:solidFill>
                <a:effectLst/>
                <a:latin typeface="Helvetica Neue"/>
                <a:hlinkClick r:id="rId4">
                  <a:extLst>
                    <a:ext uri="{A12FA001-AC4F-418D-AE19-62706E023703}">
                      <ahyp:hlinkClr xmlns:ahyp="http://schemas.microsoft.com/office/drawing/2018/hyperlinkcolor" val="tx"/>
                    </a:ext>
                  </a:extLst>
                </a:hlinkClick>
              </a:rPr>
              <a:t>https://docs.anaconda.com/anaconda/install/linux/</a:t>
            </a:r>
            <a:endParaRPr lang="en-US" b="0" i="0" dirty="0">
              <a:solidFill>
                <a:srgbClr val="FF0000"/>
              </a:solidFill>
              <a:effectLst/>
              <a:latin typeface="Helvetica Neue"/>
            </a:endParaRPr>
          </a:p>
          <a:p>
            <a:pPr algn="l">
              <a:buFont typeface="+mj-lt"/>
              <a:buAutoNum type="arabicPeriod"/>
            </a:pPr>
            <a:r>
              <a:rPr lang="en-US" b="0" i="0" dirty="0">
                <a:solidFill>
                  <a:srgbClr val="000000"/>
                </a:solidFill>
                <a:effectLst/>
                <a:latin typeface="Helvetica Neue"/>
              </a:rPr>
              <a:t>Download the Anaconda installer.</a:t>
            </a:r>
          </a:p>
          <a:p>
            <a:pPr algn="l">
              <a:buFont typeface="+mj-lt"/>
              <a:buAutoNum type="arabicPeriod"/>
            </a:pPr>
            <a:r>
              <a:rPr lang="en-US" b="0" i="0" dirty="0">
                <a:solidFill>
                  <a:srgbClr val="000000"/>
                </a:solidFill>
                <a:effectLst/>
                <a:latin typeface="Helvetica Neue"/>
              </a:rPr>
              <a:t>Go to your Downloads folder and double-click the installer to launch. To prevent permission errors, do not launch the installer from the Favorites folder.</a:t>
            </a:r>
          </a:p>
          <a:p>
            <a:pPr algn="l">
              <a:buFont typeface="+mj-lt"/>
              <a:buAutoNum type="arabicPeriod"/>
            </a:pPr>
            <a:r>
              <a:rPr lang="en-US" b="0" i="0" dirty="0" err="1">
                <a:solidFill>
                  <a:srgbClr val="000000"/>
                </a:solidFill>
                <a:effectLst/>
                <a:latin typeface="Helvetica Neue"/>
              </a:rPr>
              <a:t>Note,If</a:t>
            </a:r>
            <a:r>
              <a:rPr lang="en-US" b="0" i="0" dirty="0">
                <a:solidFill>
                  <a:srgbClr val="000000"/>
                </a:solidFill>
                <a:effectLst/>
                <a:latin typeface="Helvetica Neue"/>
              </a:rPr>
              <a:t> you encounter issues during installation, temporarily disable your anti-virus software during install, then re-enable it after the installation concludes. If you installed for all users, uninstall Anaconda and re-install it for your user only.</a:t>
            </a:r>
          </a:p>
          <a:p>
            <a:pPr algn="l">
              <a:buFont typeface="+mj-lt"/>
              <a:buAutoNum type="arabicPeriod"/>
            </a:pPr>
            <a:r>
              <a:rPr lang="en-US" b="0" i="0" dirty="0">
                <a:solidFill>
                  <a:srgbClr val="000000"/>
                </a:solidFill>
                <a:effectLst/>
                <a:latin typeface="Helvetica Neue"/>
              </a:rPr>
              <a:t>Click Next.</a:t>
            </a:r>
          </a:p>
          <a:p>
            <a:pPr algn="l">
              <a:buFont typeface="+mj-lt"/>
              <a:buAutoNum type="arabicPeriod"/>
            </a:pPr>
            <a:r>
              <a:rPr lang="en-US" b="0" i="0" dirty="0">
                <a:solidFill>
                  <a:srgbClr val="000000"/>
                </a:solidFill>
                <a:effectLst/>
                <a:latin typeface="Helvetica Neue"/>
              </a:rPr>
              <a:t>Read the licensing terms and click I Agree.</a:t>
            </a:r>
          </a:p>
          <a:p>
            <a:pPr algn="l">
              <a:buFont typeface="+mj-lt"/>
              <a:buAutoNum type="arabicPeriod"/>
            </a:pPr>
            <a:r>
              <a:rPr lang="en-US" b="0" i="0" dirty="0">
                <a:solidFill>
                  <a:srgbClr val="000000"/>
                </a:solidFill>
                <a:effectLst/>
                <a:latin typeface="Helvetica Neue"/>
              </a:rPr>
              <a:t>It is recommended that you install for Just Me, which will install Anaconda Distribution to just the current user account. Only select an install for All Users if you need to install for all users’ accounts on the computer (which requires Windows Administrator privileges).</a:t>
            </a:r>
          </a:p>
          <a:p>
            <a:pPr algn="l">
              <a:buFont typeface="+mj-lt"/>
              <a:buAutoNum type="arabicPeriod"/>
            </a:pPr>
            <a:r>
              <a:rPr lang="en-US" b="0" i="0" dirty="0">
                <a:solidFill>
                  <a:srgbClr val="000000"/>
                </a:solidFill>
                <a:effectLst/>
                <a:latin typeface="Helvetica Neue"/>
              </a:rPr>
              <a:t>Click Next.</a:t>
            </a:r>
          </a:p>
          <a:p>
            <a:pPr algn="l">
              <a:buFont typeface="+mj-lt"/>
              <a:buAutoNum type="arabicPeriod"/>
            </a:pPr>
            <a:r>
              <a:rPr lang="en-US" b="0" i="0" dirty="0">
                <a:solidFill>
                  <a:srgbClr val="000000"/>
                </a:solidFill>
                <a:effectLst/>
                <a:latin typeface="Helvetica Neue"/>
              </a:rPr>
              <a:t>Select a destination folder to install Anaconda and click Next. Install Anaconda to a directory path that does not contain spaces or </a:t>
            </a:r>
            <a:r>
              <a:rPr lang="en-US" b="0" i="0" dirty="0" err="1">
                <a:solidFill>
                  <a:srgbClr val="000000"/>
                </a:solidFill>
                <a:effectLst/>
                <a:latin typeface="Helvetica Neue"/>
              </a:rPr>
              <a:t>unicode</a:t>
            </a:r>
            <a:r>
              <a:rPr lang="en-US" b="0" i="0" dirty="0">
                <a:solidFill>
                  <a:srgbClr val="000000"/>
                </a:solidFill>
                <a:effectLst/>
                <a:latin typeface="Helvetica Neue"/>
              </a:rPr>
              <a:t> characters. For more information on destination folders, see the FAQ.</a:t>
            </a:r>
          </a:p>
          <a:p>
            <a:endParaRPr lang="en-US" dirty="0"/>
          </a:p>
        </p:txBody>
      </p:sp>
    </p:spTree>
    <p:extLst>
      <p:ext uri="{BB962C8B-B14F-4D97-AF65-F5344CB8AC3E}">
        <p14:creationId xmlns:p14="http://schemas.microsoft.com/office/powerpoint/2010/main" val="1988818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7E4CB1E-696D-6F89-2B21-1F377E40B363}"/>
              </a:ext>
            </a:extLst>
          </p:cNvPr>
          <p:cNvSpPr>
            <a:spLocks noGrp="1"/>
          </p:cNvSpPr>
          <p:nvPr>
            <p:ph type="body" idx="1"/>
          </p:nvPr>
        </p:nvSpPr>
        <p:spPr>
          <a:xfrm>
            <a:off x="831850" y="316523"/>
            <a:ext cx="10515600" cy="5773127"/>
          </a:xfrm>
        </p:spPr>
        <p:txBody>
          <a:bodyPr/>
          <a:lstStyle/>
          <a:p>
            <a:endParaRPr lang="en-US" dirty="0"/>
          </a:p>
        </p:txBody>
      </p:sp>
      <p:pic>
        <p:nvPicPr>
          <p:cNvPr id="4" name="Picture 4">
            <a:extLst>
              <a:ext uri="{FF2B5EF4-FFF2-40B4-BE49-F238E27FC236}">
                <a16:creationId xmlns:a16="http://schemas.microsoft.com/office/drawing/2014/main" id="{DD96765C-7548-2C32-03F8-7E64D248F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063" y="1066800"/>
            <a:ext cx="9667875"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214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9E93CA5-2634-F5E7-9309-93F61826919E}"/>
              </a:ext>
            </a:extLst>
          </p:cNvPr>
          <p:cNvSpPr>
            <a:spLocks noGrp="1"/>
          </p:cNvSpPr>
          <p:nvPr>
            <p:ph type="body" idx="1"/>
          </p:nvPr>
        </p:nvSpPr>
        <p:spPr>
          <a:xfrm>
            <a:off x="831850" y="422031"/>
            <a:ext cx="10515600" cy="5667619"/>
          </a:xfrm>
        </p:spPr>
        <p:txBody>
          <a:bodyPr/>
          <a:lstStyle/>
          <a:p>
            <a:pPr algn="l"/>
            <a:r>
              <a:rPr lang="en-US" b="1" i="0" dirty="0">
                <a:solidFill>
                  <a:srgbClr val="000000"/>
                </a:solidFill>
                <a:effectLst/>
                <a:latin typeface="Helvetica Neue"/>
              </a:rPr>
              <a:t>The Python Command Line</a:t>
            </a:r>
          </a:p>
          <a:p>
            <a:pPr algn="l"/>
            <a:r>
              <a:rPr lang="en-US" b="0" i="0" dirty="0">
                <a:solidFill>
                  <a:srgbClr val="000000"/>
                </a:solidFill>
                <a:effectLst/>
                <a:latin typeface="Helvetica Neue"/>
              </a:rPr>
              <a:t>if you don’t have </a:t>
            </a:r>
            <a:r>
              <a:rPr lang="en-US" b="0" i="0" dirty="0" err="1">
                <a:solidFill>
                  <a:srgbClr val="000000"/>
                </a:solidFill>
                <a:effectLst/>
                <a:latin typeface="Helvetica Neue"/>
              </a:rPr>
              <a:t>Pycharm</a:t>
            </a:r>
            <a:r>
              <a:rPr lang="en-US" b="0" i="0" dirty="0">
                <a:solidFill>
                  <a:srgbClr val="000000"/>
                </a:solidFill>
                <a:effectLst/>
                <a:latin typeface="Helvetica Neue"/>
              </a:rPr>
              <a:t> Editor/</a:t>
            </a:r>
            <a:r>
              <a:rPr lang="en-US" b="0" i="0" dirty="0" err="1">
                <a:solidFill>
                  <a:srgbClr val="000000"/>
                </a:solidFill>
                <a:effectLst/>
                <a:latin typeface="Helvetica Neue"/>
              </a:rPr>
              <a:t>Jupyter</a:t>
            </a:r>
            <a:r>
              <a:rPr lang="en-US" b="0" i="0" dirty="0">
                <a:solidFill>
                  <a:srgbClr val="000000"/>
                </a:solidFill>
                <a:effectLst/>
                <a:latin typeface="Helvetica Neue"/>
              </a:rPr>
              <a:t> installed, you can still run the code from the command prompt. Enter the correct path of a file in the command prompt to run the program.</a:t>
            </a:r>
          </a:p>
          <a:p>
            <a:endParaRPr lang="en-US" dirty="0"/>
          </a:p>
        </p:txBody>
      </p:sp>
    </p:spTree>
    <p:extLst>
      <p:ext uri="{BB962C8B-B14F-4D97-AF65-F5344CB8AC3E}">
        <p14:creationId xmlns:p14="http://schemas.microsoft.com/office/powerpoint/2010/main" val="1581980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DD33E9-1F3A-E3C7-7E24-1BA47DEE250E}"/>
              </a:ext>
            </a:extLst>
          </p:cNvPr>
          <p:cNvSpPr>
            <a:spLocks noGrp="1"/>
          </p:cNvSpPr>
          <p:nvPr>
            <p:ph type="body" idx="1"/>
          </p:nvPr>
        </p:nvSpPr>
        <p:spPr>
          <a:xfrm>
            <a:off x="831850" y="293077"/>
            <a:ext cx="10515600" cy="5796573"/>
          </a:xfrm>
        </p:spPr>
        <p:txBody>
          <a:bodyPr>
            <a:normAutofit/>
          </a:bodyPr>
          <a:lstStyle/>
          <a:p>
            <a:pPr algn="l"/>
            <a:r>
              <a:rPr lang="en-US" b="1" i="0" dirty="0">
                <a:solidFill>
                  <a:srgbClr val="000000"/>
                </a:solidFill>
                <a:effectLst/>
                <a:latin typeface="Helvetica Neue"/>
              </a:rPr>
              <a:t>Windows CMD Command</a:t>
            </a:r>
          </a:p>
          <a:p>
            <a:pPr algn="l"/>
            <a:r>
              <a:rPr lang="en-US" b="1" i="0" dirty="0">
                <a:solidFill>
                  <a:srgbClr val="000000"/>
                </a:solidFill>
                <a:effectLst/>
                <a:latin typeface="Helvetica Neue"/>
              </a:rPr>
              <a:t>What Is CMD</a:t>
            </a:r>
          </a:p>
          <a:p>
            <a:pPr algn="l"/>
            <a:r>
              <a:rPr lang="en-US" b="0" i="0" dirty="0">
                <a:solidFill>
                  <a:srgbClr val="000000"/>
                </a:solidFill>
                <a:effectLst/>
                <a:latin typeface="Helvetica Neue"/>
              </a:rPr>
              <a:t>CMD stands for Command (.CMD). A command is an instruction given to a computer program that tells the program what has to be done. It is an application that is found in most computers with Windows as the Operating System, and it helps in the execution of the commands entered. It is also called Command Prompt or Windows Command Processor.</a:t>
            </a:r>
          </a:p>
          <a:p>
            <a:pPr algn="l"/>
            <a:r>
              <a:rPr lang="en-US" b="1" i="0" dirty="0">
                <a:solidFill>
                  <a:srgbClr val="000000"/>
                </a:solidFill>
                <a:effectLst/>
                <a:latin typeface="Helvetica Neue"/>
              </a:rPr>
              <a:t>Why Is Command Prompt Useful</a:t>
            </a:r>
          </a:p>
          <a:p>
            <a:pPr algn="l"/>
            <a:r>
              <a:rPr lang="en-US" b="0" i="0" dirty="0">
                <a:solidFill>
                  <a:srgbClr val="000000"/>
                </a:solidFill>
                <a:effectLst/>
                <a:latin typeface="Helvetica Neue"/>
              </a:rPr>
              <a:t>Command prompt has become increasingly popular with people having no background in IT as it helps to automate several tedious, mundane tasks with the help of a few clicks. The interface allows the user to run multiple commands, and the commands can be executed one after the other. This has proved a boon in the world of automation.</a:t>
            </a:r>
          </a:p>
          <a:p>
            <a:pPr algn="l"/>
            <a:r>
              <a:rPr lang="en-US" b="0" i="0" dirty="0">
                <a:solidFill>
                  <a:srgbClr val="000000"/>
                </a:solidFill>
                <a:effectLst/>
                <a:latin typeface="Helvetica Neue"/>
              </a:rPr>
              <a:t>Most users find it difficult to learn and cannot use Command prompt as compared to the user-friendly interface that is available on the modern apps, however, Command prompt can still be used in many situations.</a:t>
            </a:r>
          </a:p>
          <a:p>
            <a:endParaRPr lang="en-US" dirty="0"/>
          </a:p>
        </p:txBody>
      </p:sp>
    </p:spTree>
    <p:extLst>
      <p:ext uri="{BB962C8B-B14F-4D97-AF65-F5344CB8AC3E}">
        <p14:creationId xmlns:p14="http://schemas.microsoft.com/office/powerpoint/2010/main" val="1831377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3253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3B3B8AF-548C-33F7-FE3F-34C2B414E318}"/>
              </a:ext>
            </a:extLst>
          </p:cNvPr>
          <p:cNvSpPr>
            <a:spLocks noGrp="1"/>
          </p:cNvSpPr>
          <p:nvPr>
            <p:ph type="body" idx="1"/>
          </p:nvPr>
        </p:nvSpPr>
        <p:spPr>
          <a:xfrm>
            <a:off x="742640" y="423747"/>
            <a:ext cx="10515600" cy="5921297"/>
          </a:xfrm>
        </p:spPr>
        <p:txBody>
          <a:bodyPr/>
          <a:lstStyle/>
          <a:p>
            <a:pPr algn="l"/>
            <a:r>
              <a:rPr lang="en-US" b="1" i="0" cap="none" dirty="0">
                <a:solidFill>
                  <a:srgbClr val="000000"/>
                </a:solidFill>
                <a:effectLst/>
                <a:latin typeface="Helvetica Neue"/>
              </a:rPr>
              <a:t>What is python?</a:t>
            </a:r>
          </a:p>
          <a:p>
            <a:pPr algn="l">
              <a:buFont typeface="Arial" panose="020B0604020202020204" pitchFamily="34" charset="0"/>
              <a:buChar char="•"/>
            </a:pPr>
            <a:r>
              <a:rPr lang="en-US" b="0" i="0" cap="none" dirty="0">
                <a:solidFill>
                  <a:srgbClr val="000000"/>
                </a:solidFill>
                <a:effectLst/>
                <a:latin typeface="Helvetica Neue"/>
              </a:rPr>
              <a:t>Python is a popular programming language. It was created by </a:t>
            </a:r>
            <a:r>
              <a:rPr lang="en-US" b="0" i="0" cap="none" dirty="0" err="1">
                <a:solidFill>
                  <a:srgbClr val="000000"/>
                </a:solidFill>
                <a:effectLst/>
                <a:latin typeface="Helvetica Neue"/>
              </a:rPr>
              <a:t>guido</a:t>
            </a:r>
            <a:r>
              <a:rPr lang="en-US" b="0" i="0" cap="none" dirty="0">
                <a:solidFill>
                  <a:srgbClr val="000000"/>
                </a:solidFill>
                <a:effectLst/>
                <a:latin typeface="Helvetica Neue"/>
              </a:rPr>
              <a:t> van </a:t>
            </a:r>
            <a:r>
              <a:rPr lang="en-US" b="0" i="0" cap="none" dirty="0" err="1">
                <a:solidFill>
                  <a:srgbClr val="000000"/>
                </a:solidFill>
                <a:effectLst/>
                <a:latin typeface="Helvetica Neue"/>
              </a:rPr>
              <a:t>rossum</a:t>
            </a:r>
            <a:r>
              <a:rPr lang="en-US" b="0" i="0" cap="none" dirty="0">
                <a:solidFill>
                  <a:srgbClr val="000000"/>
                </a:solidFill>
                <a:effectLst/>
                <a:latin typeface="Helvetica Neue"/>
              </a:rPr>
              <a:t>, and released in 1991.</a:t>
            </a:r>
          </a:p>
          <a:p>
            <a:pPr algn="l">
              <a:buFont typeface="Arial" panose="020B0604020202020204" pitchFamily="34" charset="0"/>
              <a:buChar char="•"/>
            </a:pPr>
            <a:endParaRPr lang="en-US" cap="none" dirty="0">
              <a:solidFill>
                <a:srgbClr val="000000"/>
              </a:solidFill>
              <a:latin typeface="Helvetica Neue"/>
            </a:endParaRPr>
          </a:p>
          <a:p>
            <a:pPr algn="l">
              <a:buFont typeface="Arial" panose="020B0604020202020204" pitchFamily="34" charset="0"/>
              <a:buChar char="•"/>
            </a:pPr>
            <a:endParaRPr lang="en-US" b="0" i="0" cap="none" dirty="0">
              <a:solidFill>
                <a:srgbClr val="000000"/>
              </a:solidFill>
              <a:effectLst/>
              <a:latin typeface="Helvetica Neue"/>
            </a:endParaRPr>
          </a:p>
          <a:p>
            <a:pPr algn="l"/>
            <a:r>
              <a:rPr lang="en-US" b="1" i="0" cap="none" dirty="0">
                <a:solidFill>
                  <a:srgbClr val="000000"/>
                </a:solidFill>
                <a:effectLst/>
                <a:latin typeface="Helvetica Neue"/>
              </a:rPr>
              <a:t>What can python do?</a:t>
            </a:r>
          </a:p>
          <a:p>
            <a:pPr algn="l">
              <a:buFont typeface="Arial" panose="020B0604020202020204" pitchFamily="34" charset="0"/>
              <a:buChar char="•"/>
            </a:pPr>
            <a:r>
              <a:rPr lang="en-US" b="0" i="0" cap="none" dirty="0">
                <a:solidFill>
                  <a:srgbClr val="000000"/>
                </a:solidFill>
                <a:effectLst/>
                <a:latin typeface="Helvetica Neue"/>
              </a:rPr>
              <a:t>Python can be used on a server to create web applications.</a:t>
            </a:r>
          </a:p>
          <a:p>
            <a:pPr algn="l">
              <a:buFont typeface="Arial" panose="020B0604020202020204" pitchFamily="34" charset="0"/>
              <a:buChar char="•"/>
            </a:pPr>
            <a:r>
              <a:rPr lang="en-US" b="0" i="0" cap="none" dirty="0">
                <a:solidFill>
                  <a:srgbClr val="000000"/>
                </a:solidFill>
                <a:effectLst/>
                <a:latin typeface="Helvetica Neue"/>
              </a:rPr>
              <a:t>Python can be used alongside software to create workflows.</a:t>
            </a:r>
          </a:p>
          <a:p>
            <a:pPr algn="l">
              <a:buFont typeface="Arial" panose="020B0604020202020204" pitchFamily="34" charset="0"/>
              <a:buChar char="•"/>
            </a:pPr>
            <a:r>
              <a:rPr lang="en-US" b="0" i="0" cap="none" dirty="0">
                <a:solidFill>
                  <a:srgbClr val="000000"/>
                </a:solidFill>
                <a:effectLst/>
                <a:latin typeface="Helvetica Neue"/>
              </a:rPr>
              <a:t>Python can connect to database systems. It can also read and modify files.</a:t>
            </a:r>
          </a:p>
          <a:p>
            <a:pPr algn="l">
              <a:buFont typeface="Arial" panose="020B0604020202020204" pitchFamily="34" charset="0"/>
              <a:buChar char="•"/>
            </a:pPr>
            <a:r>
              <a:rPr lang="en-US" b="0" i="0" cap="none" dirty="0">
                <a:solidFill>
                  <a:srgbClr val="000000"/>
                </a:solidFill>
                <a:effectLst/>
                <a:latin typeface="Helvetica Neue"/>
              </a:rPr>
              <a:t>Python can be used to handle big data and perform complex mathematics.</a:t>
            </a:r>
          </a:p>
          <a:p>
            <a:pPr algn="l">
              <a:buFont typeface="Arial" panose="020B0604020202020204" pitchFamily="34" charset="0"/>
              <a:buChar char="•"/>
            </a:pPr>
            <a:r>
              <a:rPr lang="en-US" b="0" i="0" cap="none" dirty="0">
                <a:solidFill>
                  <a:srgbClr val="000000"/>
                </a:solidFill>
                <a:effectLst/>
                <a:latin typeface="Helvetica Neue"/>
              </a:rPr>
              <a:t>Python can be used for rapid prototyping, or for production-ready software development.</a:t>
            </a:r>
          </a:p>
          <a:p>
            <a:endParaRPr lang="en-US" cap="none" dirty="0"/>
          </a:p>
        </p:txBody>
      </p:sp>
    </p:spTree>
    <p:extLst>
      <p:ext uri="{BB962C8B-B14F-4D97-AF65-F5344CB8AC3E}">
        <p14:creationId xmlns:p14="http://schemas.microsoft.com/office/powerpoint/2010/main" val="3597020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D6D27DA-FEA2-CC00-7514-3DF5E1A8E6B0}"/>
              </a:ext>
            </a:extLst>
          </p:cNvPr>
          <p:cNvSpPr>
            <a:spLocks noGrp="1"/>
          </p:cNvSpPr>
          <p:nvPr>
            <p:ph type="body" idx="1"/>
          </p:nvPr>
        </p:nvSpPr>
        <p:spPr>
          <a:xfrm>
            <a:off x="831850" y="245327"/>
            <a:ext cx="10515600" cy="6122019"/>
          </a:xfrm>
        </p:spPr>
        <p:txBody>
          <a:bodyPr>
            <a:normAutofit/>
          </a:bodyPr>
          <a:lstStyle/>
          <a:p>
            <a:pPr algn="l"/>
            <a:r>
              <a:rPr lang="en-US" b="1" i="0" cap="none" dirty="0">
                <a:solidFill>
                  <a:srgbClr val="000000"/>
                </a:solidFill>
                <a:effectLst/>
                <a:latin typeface="Helvetica Neue"/>
              </a:rPr>
              <a:t>Why Python?</a:t>
            </a:r>
          </a:p>
          <a:p>
            <a:pPr algn="l">
              <a:buFont typeface="Arial" panose="020B0604020202020204" pitchFamily="34" charset="0"/>
              <a:buChar char="•"/>
            </a:pPr>
            <a:r>
              <a:rPr lang="en-US" b="0" i="0" cap="none" dirty="0">
                <a:solidFill>
                  <a:srgbClr val="000000"/>
                </a:solidFill>
                <a:effectLst/>
                <a:latin typeface="Helvetica Neue"/>
              </a:rPr>
              <a:t>Python works on different platforms (windows, mac, </a:t>
            </a:r>
            <a:r>
              <a:rPr lang="en-US" b="0" i="0" cap="none" dirty="0" err="1">
                <a:solidFill>
                  <a:srgbClr val="000000"/>
                </a:solidFill>
                <a:effectLst/>
                <a:latin typeface="Helvetica Neue"/>
              </a:rPr>
              <a:t>linux</a:t>
            </a:r>
            <a:r>
              <a:rPr lang="en-US" b="0" i="0" cap="none" dirty="0">
                <a:solidFill>
                  <a:srgbClr val="000000"/>
                </a:solidFill>
                <a:effectLst/>
                <a:latin typeface="Helvetica Neue"/>
              </a:rPr>
              <a:t>, raspberry pi, </a:t>
            </a:r>
            <a:r>
              <a:rPr lang="en-US" b="0" i="0" cap="none" dirty="0" err="1">
                <a:solidFill>
                  <a:srgbClr val="000000"/>
                </a:solidFill>
                <a:effectLst/>
                <a:latin typeface="Helvetica Neue"/>
              </a:rPr>
              <a:t>etc</a:t>
            </a:r>
            <a:r>
              <a:rPr lang="en-US" b="0" i="0" cap="none" dirty="0">
                <a:solidFill>
                  <a:srgbClr val="000000"/>
                </a:solidFill>
                <a:effectLst/>
                <a:latin typeface="Helvetica Neue"/>
              </a:rPr>
              <a:t>).</a:t>
            </a:r>
          </a:p>
          <a:p>
            <a:pPr algn="l">
              <a:buFont typeface="Arial" panose="020B0604020202020204" pitchFamily="34" charset="0"/>
              <a:buChar char="•"/>
            </a:pPr>
            <a:r>
              <a:rPr lang="en-US" b="0" i="0" cap="none" dirty="0">
                <a:solidFill>
                  <a:srgbClr val="000000"/>
                </a:solidFill>
                <a:effectLst/>
                <a:latin typeface="Helvetica Neue"/>
              </a:rPr>
              <a:t>Python has a simple syntax similar to the </a:t>
            </a:r>
            <a:r>
              <a:rPr lang="en-US" b="0" i="0" cap="none" dirty="0" err="1">
                <a:solidFill>
                  <a:srgbClr val="000000"/>
                </a:solidFill>
                <a:effectLst/>
                <a:latin typeface="Helvetica Neue"/>
              </a:rPr>
              <a:t>english</a:t>
            </a:r>
            <a:r>
              <a:rPr lang="en-US" b="0" i="0" cap="none" dirty="0">
                <a:solidFill>
                  <a:srgbClr val="000000"/>
                </a:solidFill>
                <a:effectLst/>
                <a:latin typeface="Helvetica Neue"/>
              </a:rPr>
              <a:t> language.</a:t>
            </a:r>
          </a:p>
          <a:p>
            <a:pPr algn="l">
              <a:buFont typeface="Arial" panose="020B0604020202020204" pitchFamily="34" charset="0"/>
              <a:buChar char="•"/>
            </a:pPr>
            <a:r>
              <a:rPr lang="en-US" b="0" i="0" cap="none" dirty="0">
                <a:solidFill>
                  <a:srgbClr val="000000"/>
                </a:solidFill>
                <a:effectLst/>
                <a:latin typeface="Helvetica Neue"/>
              </a:rPr>
              <a:t>Python has a syntax that allows developers to write programs with fewer lines than some other programming languages.</a:t>
            </a:r>
          </a:p>
          <a:p>
            <a:pPr algn="l">
              <a:buFont typeface="Arial" panose="020B0604020202020204" pitchFamily="34" charset="0"/>
              <a:buChar char="•"/>
            </a:pPr>
            <a:r>
              <a:rPr lang="en-US" b="0" i="0" cap="none" dirty="0">
                <a:solidFill>
                  <a:srgbClr val="000000"/>
                </a:solidFill>
                <a:effectLst/>
                <a:latin typeface="Helvetica Neue"/>
              </a:rPr>
              <a:t>Python runs on an interpreter system, meaning that code can be executed as soon as it is written. This means that prototyping can be very quick.</a:t>
            </a:r>
          </a:p>
          <a:p>
            <a:pPr algn="l">
              <a:buFont typeface="Arial" panose="020B0604020202020204" pitchFamily="34" charset="0"/>
              <a:buChar char="•"/>
            </a:pPr>
            <a:r>
              <a:rPr lang="en-US" b="0" i="0" cap="none" dirty="0">
                <a:solidFill>
                  <a:srgbClr val="000000"/>
                </a:solidFill>
                <a:effectLst/>
                <a:latin typeface="Helvetica Neue"/>
              </a:rPr>
              <a:t>Python can be treated in a procedural way, an object-oriented way or a functional way.</a:t>
            </a:r>
          </a:p>
          <a:p>
            <a:pPr algn="l"/>
            <a:r>
              <a:rPr lang="en-US" b="1" i="0" cap="none" dirty="0">
                <a:solidFill>
                  <a:srgbClr val="000000"/>
                </a:solidFill>
                <a:effectLst/>
                <a:latin typeface="Helvetica Neue"/>
              </a:rPr>
              <a:t>Good to know</a:t>
            </a:r>
          </a:p>
          <a:p>
            <a:pPr algn="l"/>
            <a:r>
              <a:rPr lang="en-US" b="0" i="0" cap="none" dirty="0">
                <a:solidFill>
                  <a:srgbClr val="000000"/>
                </a:solidFill>
                <a:effectLst/>
                <a:latin typeface="Helvetica Neue"/>
              </a:rPr>
              <a:t>The most recent major version of python is python 3, which we shall be using. However, python 2, although not being updated with anything other than security updates, is still quite popular. It is possible to write python in an integrated development environment, such as </a:t>
            </a:r>
            <a:r>
              <a:rPr lang="en-US" b="0" i="0" cap="none" dirty="0" err="1">
                <a:solidFill>
                  <a:srgbClr val="000000"/>
                </a:solidFill>
                <a:effectLst/>
                <a:latin typeface="Helvetica Neue"/>
              </a:rPr>
              <a:t>thonny</a:t>
            </a:r>
            <a:r>
              <a:rPr lang="en-US" b="0" i="0" cap="none" dirty="0">
                <a:solidFill>
                  <a:srgbClr val="000000"/>
                </a:solidFill>
                <a:effectLst/>
                <a:latin typeface="Helvetica Neue"/>
              </a:rPr>
              <a:t>, </a:t>
            </a:r>
            <a:r>
              <a:rPr lang="en-US" b="0" i="0" cap="none" dirty="0" err="1">
                <a:solidFill>
                  <a:srgbClr val="000000"/>
                </a:solidFill>
                <a:effectLst/>
                <a:latin typeface="Helvetica Neue"/>
              </a:rPr>
              <a:t>pycharm</a:t>
            </a:r>
            <a:r>
              <a:rPr lang="en-US" b="0" i="0" cap="none" dirty="0">
                <a:solidFill>
                  <a:srgbClr val="000000"/>
                </a:solidFill>
                <a:effectLst/>
                <a:latin typeface="Helvetica Neue"/>
              </a:rPr>
              <a:t>, </a:t>
            </a:r>
            <a:r>
              <a:rPr lang="en-US" b="0" i="0" cap="none" dirty="0" err="1">
                <a:solidFill>
                  <a:srgbClr val="000000"/>
                </a:solidFill>
                <a:effectLst/>
                <a:latin typeface="Helvetica Neue"/>
              </a:rPr>
              <a:t>netbeans</a:t>
            </a:r>
            <a:r>
              <a:rPr lang="en-US" b="0" i="0" cap="none" dirty="0">
                <a:solidFill>
                  <a:srgbClr val="000000"/>
                </a:solidFill>
                <a:effectLst/>
                <a:latin typeface="Helvetica Neue"/>
              </a:rPr>
              <a:t> or eclipse which are particularly useful when managing larger collections of python files. In our case we will be using </a:t>
            </a:r>
            <a:r>
              <a:rPr lang="en-US" b="0" i="0" cap="none" dirty="0" err="1">
                <a:solidFill>
                  <a:srgbClr val="000000"/>
                </a:solidFill>
                <a:effectLst/>
                <a:latin typeface="Helvetica Neue"/>
              </a:rPr>
              <a:t>pycharm</a:t>
            </a:r>
            <a:r>
              <a:rPr lang="en-US" b="0" i="0" cap="none" dirty="0">
                <a:solidFill>
                  <a:srgbClr val="000000"/>
                </a:solidFill>
                <a:effectLst/>
                <a:latin typeface="Helvetica Neue"/>
              </a:rPr>
              <a:t> and anaconda as our IDE</a:t>
            </a:r>
          </a:p>
          <a:p>
            <a:endParaRPr lang="en-US" cap="none" dirty="0"/>
          </a:p>
        </p:txBody>
      </p:sp>
    </p:spTree>
    <p:extLst>
      <p:ext uri="{BB962C8B-B14F-4D97-AF65-F5344CB8AC3E}">
        <p14:creationId xmlns:p14="http://schemas.microsoft.com/office/powerpoint/2010/main" val="3730107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A5CABA-5B61-0943-6CA5-BE23D10E7881}"/>
              </a:ext>
            </a:extLst>
          </p:cNvPr>
          <p:cNvSpPr>
            <a:spLocks noGrp="1"/>
          </p:cNvSpPr>
          <p:nvPr>
            <p:ph type="body" idx="1"/>
          </p:nvPr>
        </p:nvSpPr>
        <p:spPr>
          <a:xfrm>
            <a:off x="831850" y="245327"/>
            <a:ext cx="10515600" cy="6177775"/>
          </a:xfrm>
        </p:spPr>
        <p:txBody>
          <a:bodyPr/>
          <a:lstStyle/>
          <a:p>
            <a:pPr algn="l" rtl="0"/>
            <a:r>
              <a:rPr lang="en-US" b="1" i="0" dirty="0">
                <a:solidFill>
                  <a:srgbClr val="000000"/>
                </a:solidFill>
                <a:effectLst/>
                <a:latin typeface="inherit"/>
              </a:rPr>
              <a:t>Python Install</a:t>
            </a:r>
          </a:p>
          <a:p>
            <a:pPr algn="l" rtl="0"/>
            <a:r>
              <a:rPr lang="en-US" b="0" i="0" dirty="0">
                <a:solidFill>
                  <a:srgbClr val="000000"/>
                </a:solidFill>
                <a:effectLst/>
                <a:latin typeface="Helvetica Neue"/>
              </a:rPr>
              <a:t>Many PCs and Macs will have python already installed.</a:t>
            </a:r>
          </a:p>
          <a:p>
            <a:pPr algn="l" rtl="0"/>
            <a:endParaRPr lang="en-US" b="0" i="0" dirty="0">
              <a:solidFill>
                <a:srgbClr val="000000"/>
              </a:solidFill>
              <a:effectLst/>
              <a:latin typeface="Helvetica Neue"/>
            </a:endParaRPr>
          </a:p>
          <a:p>
            <a:pPr algn="l" rtl="0"/>
            <a:r>
              <a:rPr lang="en-US" b="0" i="0" dirty="0">
                <a:solidFill>
                  <a:srgbClr val="000000"/>
                </a:solidFill>
                <a:effectLst/>
                <a:latin typeface="Helvetica Neue"/>
              </a:rPr>
              <a:t>To check if you have python installed on a Windows PC, search in the start bar for Python or run the following on the Command Line (cmd.exe):</a:t>
            </a:r>
          </a:p>
          <a:p>
            <a:pPr algn="l" rtl="0"/>
            <a:r>
              <a:rPr lang="en-US" b="0" i="0" dirty="0">
                <a:solidFill>
                  <a:srgbClr val="FF0000"/>
                </a:solidFill>
                <a:effectLst/>
                <a:latin typeface="Helvetica Neue"/>
              </a:rPr>
              <a:t>C:\Users\Your Name&gt;python --version</a:t>
            </a:r>
          </a:p>
          <a:p>
            <a:pPr algn="l" rtl="0"/>
            <a:r>
              <a:rPr lang="en-US" b="0" i="0" dirty="0">
                <a:solidFill>
                  <a:srgbClr val="000000"/>
                </a:solidFill>
                <a:effectLst/>
                <a:latin typeface="Helvetica Neue"/>
              </a:rPr>
              <a:t>To check if you have python installed on a Linux or Mac, then on Linux open the command line or on Mac open the Terminal and type:</a:t>
            </a:r>
          </a:p>
          <a:p>
            <a:pPr algn="l" rtl="0"/>
            <a:r>
              <a:rPr lang="en-US" b="0" i="0" dirty="0">
                <a:solidFill>
                  <a:srgbClr val="FF0000"/>
                </a:solidFill>
                <a:effectLst/>
                <a:latin typeface="Helvetica Neue"/>
              </a:rPr>
              <a:t>python --version</a:t>
            </a:r>
          </a:p>
          <a:p>
            <a:pPr algn="l" rtl="0"/>
            <a:r>
              <a:rPr lang="en-US" b="0" i="0" dirty="0">
                <a:solidFill>
                  <a:srgbClr val="000000"/>
                </a:solidFill>
                <a:effectLst/>
                <a:latin typeface="Helvetica Neue"/>
              </a:rPr>
              <a:t>If you find that you do not have Python installed on your computer, then you can download it for free from the following website: </a:t>
            </a:r>
            <a:r>
              <a:rPr lang="en-US" b="0" i="0" u="sng" dirty="0">
                <a:solidFill>
                  <a:srgbClr val="FF0000"/>
                </a:solidFill>
                <a:effectLst/>
                <a:latin typeface="Helvetica Neue"/>
                <a:hlinkClick r:id="rId2">
                  <a:extLst>
                    <a:ext uri="{A12FA001-AC4F-418D-AE19-62706E023703}">
                      <ahyp:hlinkClr xmlns:ahyp="http://schemas.microsoft.com/office/drawing/2018/hyperlinkcolor" val="tx"/>
                    </a:ext>
                  </a:extLst>
                </a:hlinkClick>
              </a:rPr>
              <a:t>https://www.python.org</a:t>
            </a:r>
            <a:r>
              <a:rPr lang="en-US" b="0" i="0" u="sng" dirty="0">
                <a:solidFill>
                  <a:srgbClr val="B8FA56"/>
                </a:solidFill>
                <a:effectLst/>
                <a:latin typeface="Helvetica Neue"/>
                <a:hlinkClick r:id="rId2">
                  <a:extLst>
                    <a:ext uri="{A12FA001-AC4F-418D-AE19-62706E023703}">
                      <ahyp:hlinkClr xmlns:ahyp="http://schemas.microsoft.com/office/drawing/2018/hyperlinkcolor" val="tx"/>
                    </a:ext>
                  </a:extLst>
                </a:hlinkClick>
              </a:rPr>
              <a:t>/</a:t>
            </a:r>
            <a:endParaRPr lang="en-US" b="0" i="0" dirty="0">
              <a:solidFill>
                <a:srgbClr val="000000"/>
              </a:solidFill>
              <a:effectLst/>
              <a:latin typeface="Helvetica Neue"/>
            </a:endParaRPr>
          </a:p>
          <a:p>
            <a:endParaRPr lang="en-US" b="1" i="0" dirty="0">
              <a:solidFill>
                <a:srgbClr val="000000"/>
              </a:solidFill>
              <a:effectLst/>
              <a:latin typeface="Helvetica Neue"/>
            </a:endParaRPr>
          </a:p>
          <a:p>
            <a:endParaRPr lang="en-US" b="1" dirty="0">
              <a:solidFill>
                <a:srgbClr val="000000"/>
              </a:solidFill>
              <a:latin typeface="Helvetica Neue"/>
            </a:endParaRPr>
          </a:p>
          <a:p>
            <a:endParaRPr lang="en-US" b="1" i="0" dirty="0">
              <a:solidFill>
                <a:srgbClr val="000000"/>
              </a:solidFill>
              <a:effectLst/>
              <a:latin typeface="Helvetica Neue"/>
            </a:endParaRPr>
          </a:p>
        </p:txBody>
      </p:sp>
    </p:spTree>
    <p:extLst>
      <p:ext uri="{BB962C8B-B14F-4D97-AF65-F5344CB8AC3E}">
        <p14:creationId xmlns:p14="http://schemas.microsoft.com/office/powerpoint/2010/main" val="2103564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DE6F34-228E-C731-4138-D4884EF5D96E}"/>
              </a:ext>
            </a:extLst>
          </p:cNvPr>
          <p:cNvSpPr>
            <a:spLocks noGrp="1"/>
          </p:cNvSpPr>
          <p:nvPr>
            <p:ph type="body" idx="1"/>
          </p:nvPr>
        </p:nvSpPr>
        <p:spPr>
          <a:xfrm>
            <a:off x="831850" y="223025"/>
            <a:ext cx="10515600" cy="6110868"/>
          </a:xfrm>
        </p:spPr>
        <p:txBody>
          <a:bodyPr/>
          <a:lstStyle/>
          <a:p>
            <a:pPr algn="l"/>
            <a:r>
              <a:rPr lang="en-US" b="1" i="0" dirty="0">
                <a:solidFill>
                  <a:srgbClr val="000000"/>
                </a:solidFill>
                <a:effectLst/>
                <a:latin typeface="Helvetica Neue"/>
              </a:rPr>
              <a:t>Install Python</a:t>
            </a:r>
          </a:p>
          <a:p>
            <a:pPr algn="l">
              <a:buFont typeface="+mj-lt"/>
              <a:buAutoNum type="arabicPeriod"/>
            </a:pPr>
            <a:r>
              <a:rPr lang="en-US" b="0" i="0" dirty="0">
                <a:solidFill>
                  <a:srgbClr val="000000"/>
                </a:solidFill>
                <a:effectLst/>
                <a:latin typeface="Helvetica Neue"/>
              </a:rPr>
              <a:t>To download and install Python, visit the official website of Python </a:t>
            </a:r>
            <a:r>
              <a:rPr lang="en-US" b="0" i="0" u="sng" dirty="0">
                <a:solidFill>
                  <a:srgbClr val="FF0000"/>
                </a:solidFill>
                <a:effectLst/>
                <a:latin typeface="Helvetica Neue"/>
                <a:hlinkClick r:id="rId2">
                  <a:extLst>
                    <a:ext uri="{A12FA001-AC4F-418D-AE19-62706E023703}">
                      <ahyp:hlinkClr xmlns:ahyp="http://schemas.microsoft.com/office/drawing/2018/hyperlinkcolor" val="tx"/>
                    </a:ext>
                  </a:extLst>
                </a:hlinkClick>
              </a:rPr>
              <a:t>https://www.python.org/downloads/</a:t>
            </a:r>
            <a:r>
              <a:rPr lang="en-US" b="0" i="0" dirty="0">
                <a:solidFill>
                  <a:srgbClr val="FF0000"/>
                </a:solidFill>
                <a:effectLst/>
                <a:latin typeface="Helvetica Neue"/>
              </a:rPr>
              <a:t> </a:t>
            </a:r>
            <a:r>
              <a:rPr lang="en-US" b="0" i="0" dirty="0">
                <a:solidFill>
                  <a:srgbClr val="000000"/>
                </a:solidFill>
                <a:effectLst/>
                <a:latin typeface="Helvetica Neue"/>
              </a:rPr>
              <a:t>and choose your version. We will be using Python Version 3.11.2 but for demonstration purposes, We have used Python version 3.6.3</a:t>
            </a:r>
          </a:p>
          <a:p>
            <a:endParaRPr lang="en-US" dirty="0"/>
          </a:p>
        </p:txBody>
      </p:sp>
      <p:pic>
        <p:nvPicPr>
          <p:cNvPr id="4" name="Picture 2">
            <a:extLst>
              <a:ext uri="{FF2B5EF4-FFF2-40B4-BE49-F238E27FC236}">
                <a16:creationId xmlns:a16="http://schemas.microsoft.com/office/drawing/2014/main" id="{6615B5D2-ADEF-1362-67EE-F132507C7B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5088" y="2319453"/>
            <a:ext cx="6761146" cy="4468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1965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5214843-4F5C-FC2E-DCFB-2924A4C5D5D7}"/>
              </a:ext>
            </a:extLst>
          </p:cNvPr>
          <p:cNvSpPr>
            <a:spLocks noGrp="1"/>
          </p:cNvSpPr>
          <p:nvPr>
            <p:ph type="body" idx="1"/>
          </p:nvPr>
        </p:nvSpPr>
        <p:spPr>
          <a:xfrm>
            <a:off x="831850" y="278781"/>
            <a:ext cx="10515600" cy="5810870"/>
          </a:xfrm>
        </p:spPr>
        <p:txBody>
          <a:bodyPr/>
          <a:lstStyle/>
          <a:p>
            <a:r>
              <a:rPr lang="en-US" b="0" i="0" dirty="0">
                <a:solidFill>
                  <a:srgbClr val="000000"/>
                </a:solidFill>
                <a:effectLst/>
                <a:latin typeface="Helvetica Neue"/>
              </a:rPr>
              <a:t>2. Once the download is completed, run the .exe file to install Python. Now click on Install Now.</a:t>
            </a:r>
          </a:p>
          <a:p>
            <a:endParaRPr lang="en-US" dirty="0"/>
          </a:p>
        </p:txBody>
      </p:sp>
      <p:pic>
        <p:nvPicPr>
          <p:cNvPr id="4" name="Picture 2">
            <a:extLst>
              <a:ext uri="{FF2B5EF4-FFF2-40B4-BE49-F238E27FC236}">
                <a16:creationId xmlns:a16="http://schemas.microsoft.com/office/drawing/2014/main" id="{F4EF2FF1-68DA-9E75-FFBB-18A875CD6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4745" y="1248937"/>
            <a:ext cx="8132443" cy="494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186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5C99-4C38-B1CF-2C0B-B16C3AF772BA}"/>
              </a:ext>
            </a:extLst>
          </p:cNvPr>
          <p:cNvSpPr>
            <a:spLocks noGrp="1"/>
          </p:cNvSpPr>
          <p:nvPr>
            <p:ph type="title"/>
          </p:nvPr>
        </p:nvSpPr>
        <p:spPr>
          <a:xfrm>
            <a:off x="768997" y="1392865"/>
            <a:ext cx="10654006" cy="2942893"/>
          </a:xfrm>
        </p:spPr>
        <p:txBody>
          <a:bodyPr>
            <a:normAutofit fontScale="90000"/>
          </a:bodyPr>
          <a:lstStyle/>
          <a:p>
            <a:r>
              <a:rPr lang="en-US" i="0" dirty="0">
                <a:solidFill>
                  <a:srgbClr val="FF0000"/>
                </a:solidFill>
                <a:effectLst/>
                <a:latin typeface="inherit"/>
              </a:rPr>
              <a:t>Python </a:t>
            </a:r>
            <a:r>
              <a:rPr lang="en-US" i="0" dirty="0">
                <a:solidFill>
                  <a:srgbClr val="FF0000"/>
                </a:solidFill>
                <a:effectLst/>
                <a:latin typeface="Google Sans"/>
              </a:rPr>
              <a:t>Integrated development environment // </a:t>
            </a:r>
            <a:r>
              <a:rPr lang="en-US" i="0" dirty="0">
                <a:solidFill>
                  <a:srgbClr val="FF0000"/>
                </a:solidFill>
                <a:effectLst/>
                <a:latin typeface="inherit"/>
              </a:rPr>
              <a:t>IDE:</a:t>
            </a:r>
            <a:br>
              <a:rPr lang="en-US" i="0" dirty="0">
                <a:solidFill>
                  <a:srgbClr val="FF0000"/>
                </a:solidFill>
                <a:effectLst/>
                <a:latin typeface="inherit"/>
              </a:rPr>
            </a:br>
            <a:br>
              <a:rPr lang="en-US" b="1" i="0" dirty="0">
                <a:solidFill>
                  <a:srgbClr val="FF0000"/>
                </a:solidFill>
                <a:effectLst/>
                <a:latin typeface="inherit"/>
              </a:rPr>
            </a:br>
            <a:br>
              <a:rPr lang="en-US" b="1" i="0" dirty="0">
                <a:solidFill>
                  <a:srgbClr val="FF0000"/>
                </a:solidFill>
                <a:effectLst/>
                <a:latin typeface="inherit"/>
              </a:rPr>
            </a:br>
            <a:r>
              <a:rPr lang="en-US" b="1" i="0" dirty="0">
                <a:solidFill>
                  <a:srgbClr val="FF0000"/>
                </a:solidFill>
                <a:effectLst/>
                <a:latin typeface="inherit"/>
              </a:rPr>
              <a:t> (</a:t>
            </a:r>
            <a:r>
              <a:rPr lang="en-US" b="1" i="0" dirty="0" err="1">
                <a:solidFill>
                  <a:srgbClr val="FF0000"/>
                </a:solidFill>
                <a:effectLst/>
                <a:latin typeface="inherit"/>
              </a:rPr>
              <a:t>Pycharm</a:t>
            </a:r>
            <a:r>
              <a:rPr lang="en-US" b="1" i="0" dirty="0">
                <a:solidFill>
                  <a:srgbClr val="FF0000"/>
                </a:solidFill>
                <a:effectLst/>
                <a:latin typeface="inherit"/>
              </a:rPr>
              <a:t>, </a:t>
            </a:r>
            <a:r>
              <a:rPr lang="en-US" b="1" i="0" dirty="0" err="1">
                <a:solidFill>
                  <a:srgbClr val="FF0000"/>
                </a:solidFill>
                <a:effectLst/>
                <a:latin typeface="inherit"/>
              </a:rPr>
              <a:t>Juypter</a:t>
            </a:r>
            <a:r>
              <a:rPr lang="en-US" b="1" i="0" dirty="0">
                <a:solidFill>
                  <a:srgbClr val="FF0000"/>
                </a:solidFill>
                <a:effectLst/>
                <a:latin typeface="inherit"/>
              </a:rPr>
              <a:t> Notebook, IDLE, CMD)</a:t>
            </a:r>
            <a:br>
              <a:rPr lang="en-US" b="1" i="0" dirty="0">
                <a:solidFill>
                  <a:srgbClr val="FF0000"/>
                </a:solidFill>
                <a:effectLst/>
                <a:latin typeface="inherit"/>
              </a:rPr>
            </a:br>
            <a:endParaRPr lang="en-US" dirty="0">
              <a:solidFill>
                <a:srgbClr val="FF0000"/>
              </a:solidFill>
            </a:endParaRPr>
          </a:p>
        </p:txBody>
      </p:sp>
    </p:spTree>
    <p:extLst>
      <p:ext uri="{BB962C8B-B14F-4D97-AF65-F5344CB8AC3E}">
        <p14:creationId xmlns:p14="http://schemas.microsoft.com/office/powerpoint/2010/main" val="3195236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A9C34D0-B417-AD7E-02D1-A6BFE7EAB4D0}"/>
              </a:ext>
            </a:extLst>
          </p:cNvPr>
          <p:cNvSpPr>
            <a:spLocks noGrp="1"/>
          </p:cNvSpPr>
          <p:nvPr>
            <p:ph type="body" idx="1"/>
          </p:nvPr>
        </p:nvSpPr>
        <p:spPr>
          <a:xfrm>
            <a:off x="831850" y="269631"/>
            <a:ext cx="10515600" cy="5820019"/>
          </a:xfrm>
        </p:spPr>
        <p:txBody>
          <a:bodyPr/>
          <a:lstStyle/>
          <a:p>
            <a:pPr algn="l"/>
            <a:r>
              <a:rPr lang="en-US" b="1" i="0" dirty="0">
                <a:solidFill>
                  <a:srgbClr val="000000"/>
                </a:solidFill>
                <a:effectLst/>
                <a:latin typeface="Helvetica Neue"/>
              </a:rPr>
              <a:t>Python IDLE</a:t>
            </a:r>
          </a:p>
          <a:p>
            <a:pPr algn="l"/>
            <a:r>
              <a:rPr lang="en-US" b="1" i="0" dirty="0">
                <a:solidFill>
                  <a:srgbClr val="000000"/>
                </a:solidFill>
                <a:effectLst/>
                <a:latin typeface="Helvetica Neue"/>
              </a:rPr>
              <a:t>What Is Python IDLE?</a:t>
            </a:r>
          </a:p>
          <a:p>
            <a:pPr algn="l"/>
            <a:r>
              <a:rPr lang="en-US" b="0" i="0" dirty="0">
                <a:solidFill>
                  <a:srgbClr val="000000"/>
                </a:solidFill>
                <a:effectLst/>
                <a:latin typeface="Helvetica Neue"/>
              </a:rPr>
              <a:t>Every Python installation comes with an Integrated Development and Learning Environment, which you’ll see shortened to IDLE or even IDE. These are a class of applications that help you write code more efficiently. While there are many IDEs for you to choose from, Python IDLE is very bare-bones, which makes it the perfect tool for a beginning programmer.</a:t>
            </a:r>
          </a:p>
          <a:p>
            <a:pPr algn="l"/>
            <a:r>
              <a:rPr lang="en-US" b="0" i="0" dirty="0">
                <a:solidFill>
                  <a:srgbClr val="000000"/>
                </a:solidFill>
                <a:effectLst/>
                <a:latin typeface="Helvetica Neue"/>
              </a:rPr>
              <a:t>Python IDLE comes included in Python installations on Windows and Mac. If you’re a Linux user, then you should be able to find and download Python IDLE using your package manager. Once you’ve installed it, you can then use Python IDLE as an interactive interpreter or as a file editor.</a:t>
            </a:r>
          </a:p>
          <a:p>
            <a:endParaRPr lang="en-US" dirty="0"/>
          </a:p>
        </p:txBody>
      </p:sp>
    </p:spTree>
    <p:extLst>
      <p:ext uri="{BB962C8B-B14F-4D97-AF65-F5344CB8AC3E}">
        <p14:creationId xmlns:p14="http://schemas.microsoft.com/office/powerpoint/2010/main" val="37613118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DENACO Python Programming week 1 day 4</Template>
  <TotalTime>1088</TotalTime>
  <Words>1681</Words>
  <Application>Microsoft Office PowerPoint</Application>
  <PresentationFormat>Widescreen</PresentationFormat>
  <Paragraphs>93</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Google Sans</vt:lpstr>
      <vt:lpstr>Helvetica Neue</vt:lpstr>
      <vt:lpstr>HelveticaNeueLT Std Med</vt:lpstr>
      <vt:lpstr>inherit</vt:lpstr>
      <vt:lpstr>Tw Cen MT</vt:lpstr>
      <vt:lpstr>Circuit</vt:lpstr>
      <vt:lpstr>Python Programming Foundational level</vt:lpstr>
      <vt:lpstr>PowerPoint Presentation</vt:lpstr>
      <vt:lpstr>PowerPoint Presentation</vt:lpstr>
      <vt:lpstr>PowerPoint Presentation</vt:lpstr>
      <vt:lpstr>PowerPoint Presentation</vt:lpstr>
      <vt:lpstr>PowerPoint Presentation</vt:lpstr>
      <vt:lpstr>PowerPoint Presentation</vt:lpstr>
      <vt:lpstr>Python Integrated development environment // IDE:    (Pycharm, Juypter Notebook, IDLE, CMD)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Foundational level</dc:title>
  <dc:creator>isaakmwangi2018@gmail.com</dc:creator>
  <cp:lastModifiedBy>isaakmwangi2018@gmail.com</cp:lastModifiedBy>
  <cp:revision>5</cp:revision>
  <dcterms:created xsi:type="dcterms:W3CDTF">2023-03-25T13:20:59Z</dcterms:created>
  <dcterms:modified xsi:type="dcterms:W3CDTF">2023-05-01T13:35:55Z</dcterms:modified>
</cp:coreProperties>
</file>