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79" r:id="rId3"/>
    <p:sldId id="257" r:id="rId4"/>
    <p:sldId id="258" r:id="rId5"/>
    <p:sldId id="259" r:id="rId6"/>
    <p:sldId id="260" r:id="rId7"/>
    <p:sldId id="261" r:id="rId8"/>
    <p:sldId id="262" r:id="rId9"/>
    <p:sldId id="263" r:id="rId10"/>
    <p:sldId id="265" r:id="rId11"/>
    <p:sldId id="266" r:id="rId12"/>
    <p:sldId id="267" r:id="rId13"/>
    <p:sldId id="268" r:id="rId14"/>
    <p:sldId id="277" r:id="rId15"/>
    <p:sldId id="264"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240E6F5-13B1-420F-907B-5C71466DF633}" type="datetimeFigureOut">
              <a:rPr lang="en-US" smtClean="0"/>
              <a:t>4/5/2023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2628395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0E6F5-13B1-420F-907B-5C71466DF633}"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178714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0E6F5-13B1-420F-907B-5C71466DF633}"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2875039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0E6F5-13B1-420F-907B-5C71466DF633}"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A7C3-4DEE-490D-8FEB-7A4D81FA391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641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0E6F5-13B1-420F-907B-5C71466DF633}"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3566656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40E6F5-13B1-420F-907B-5C71466DF633}"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2742704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40E6F5-13B1-420F-907B-5C71466DF633}"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536493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0E6F5-13B1-420F-907B-5C71466DF633}"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2644407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0E6F5-13B1-420F-907B-5C71466DF633}"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51415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0E6F5-13B1-420F-907B-5C71466DF633}"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79682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40E6F5-13B1-420F-907B-5C71466DF633}"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244881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40E6F5-13B1-420F-907B-5C71466DF633}"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312735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40E6F5-13B1-420F-907B-5C71466DF633}"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166722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40E6F5-13B1-420F-907B-5C71466DF633}"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3108235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40E6F5-13B1-420F-907B-5C71466DF633}" type="datetimeFigureOut">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375065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0E6F5-13B1-420F-907B-5C71466DF633}"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229705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0E6F5-13B1-420F-907B-5C71466DF633}"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99378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40E6F5-13B1-420F-907B-5C71466DF633}" type="datetimeFigureOut">
              <a:rPr lang="en-US" smtClean="0"/>
              <a:t>4/5/2023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56BA7C3-4DEE-490D-8FEB-7A4D81FA3912}" type="slidenum">
              <a:rPr lang="en-US" smtClean="0"/>
              <a:t>‹#›</a:t>
            </a:fld>
            <a:endParaRPr lang="en-US"/>
          </a:p>
        </p:txBody>
      </p:sp>
    </p:spTree>
    <p:extLst>
      <p:ext uri="{BB962C8B-B14F-4D97-AF65-F5344CB8AC3E}">
        <p14:creationId xmlns:p14="http://schemas.microsoft.com/office/powerpoint/2010/main" val="4079784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C30534-06EB-608F-55E0-40193096B982}"/>
              </a:ext>
            </a:extLst>
          </p:cNvPr>
          <p:cNvSpPr>
            <a:spLocks noGrp="1"/>
          </p:cNvSpPr>
          <p:nvPr>
            <p:ph type="title"/>
          </p:nvPr>
        </p:nvSpPr>
        <p:spPr>
          <a:xfrm>
            <a:off x="1141413" y="1532918"/>
            <a:ext cx="9905998" cy="1478570"/>
          </a:xfrm>
        </p:spPr>
        <p:txBody>
          <a:bodyPr>
            <a:normAutofit fontScale="90000"/>
          </a:bodyPr>
          <a:lstStyle/>
          <a:p>
            <a:br>
              <a:rPr lang="en-US" b="0" i="0" dirty="0">
                <a:solidFill>
                  <a:srgbClr val="0B0B0B"/>
                </a:solidFill>
                <a:effectLst/>
                <a:latin typeface="var(--chakra-fonts-heading)"/>
              </a:rPr>
            </a:br>
            <a:r>
              <a:rPr lang="en-US" b="0" i="0" dirty="0">
                <a:solidFill>
                  <a:srgbClr val="0B0B0B"/>
                </a:solidFill>
                <a:effectLst/>
                <a:latin typeface="var(--chakra-fonts-heading)"/>
              </a:rPr>
              <a:t>       </a:t>
            </a:r>
            <a:r>
              <a:rPr lang="en-US" b="0" i="0" dirty="0">
                <a:solidFill>
                  <a:srgbClr val="FF0000"/>
                </a:solidFill>
                <a:effectLst/>
                <a:latin typeface="var(--chakra-fonts-heading)"/>
              </a:rPr>
              <a:t>Programming in Python</a:t>
            </a:r>
            <a:br>
              <a:rPr lang="en-US" b="0" i="0" dirty="0">
                <a:solidFill>
                  <a:srgbClr val="FF0000"/>
                </a:solidFill>
                <a:effectLst/>
                <a:latin typeface="var(--chakra-fonts-heading)"/>
              </a:rPr>
            </a:br>
            <a:endParaRPr lang="en-US" dirty="0">
              <a:solidFill>
                <a:srgbClr val="FF0000"/>
              </a:solidFill>
            </a:endParaRPr>
          </a:p>
        </p:txBody>
      </p:sp>
      <p:sp>
        <p:nvSpPr>
          <p:cNvPr id="3" name="Content Placeholder 2">
            <a:extLst>
              <a:ext uri="{FF2B5EF4-FFF2-40B4-BE49-F238E27FC236}">
                <a16:creationId xmlns:a16="http://schemas.microsoft.com/office/drawing/2014/main" id="{F1486E28-A68F-8C65-70CA-BF7E0CCE9E5C}"/>
              </a:ext>
            </a:extLst>
          </p:cNvPr>
          <p:cNvSpPr>
            <a:spLocks noGrp="1"/>
          </p:cNvSpPr>
          <p:nvPr>
            <p:ph idx="1"/>
          </p:nvPr>
        </p:nvSpPr>
        <p:spPr>
          <a:xfrm>
            <a:off x="1141412" y="3195785"/>
            <a:ext cx="9905999" cy="3541714"/>
          </a:xfrm>
        </p:spPr>
        <p:txBody>
          <a:bodyPr/>
          <a:lstStyle/>
          <a:p>
            <a:pPr marL="0" indent="0">
              <a:buNone/>
            </a:pPr>
            <a:r>
              <a:rPr lang="en-US" dirty="0"/>
              <a:t>             By Isaac Kamau</a:t>
            </a:r>
          </a:p>
        </p:txBody>
      </p:sp>
      <p:pic>
        <p:nvPicPr>
          <p:cNvPr id="5" name="Picture 4">
            <a:extLst>
              <a:ext uri="{FF2B5EF4-FFF2-40B4-BE49-F238E27FC236}">
                <a16:creationId xmlns:a16="http://schemas.microsoft.com/office/drawing/2014/main" id="{E2B89907-1690-361F-C607-69BF60E06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0778" y="157830"/>
            <a:ext cx="2267266" cy="1190791"/>
          </a:xfrm>
          <a:prstGeom prst="rect">
            <a:avLst/>
          </a:prstGeom>
        </p:spPr>
      </p:pic>
      <p:sp>
        <p:nvSpPr>
          <p:cNvPr id="7" name="TextBox 6">
            <a:extLst>
              <a:ext uri="{FF2B5EF4-FFF2-40B4-BE49-F238E27FC236}">
                <a16:creationId xmlns:a16="http://schemas.microsoft.com/office/drawing/2014/main" id="{4A996677-2382-0485-C00E-D71DFE5AD839}"/>
              </a:ext>
            </a:extLst>
          </p:cNvPr>
          <p:cNvSpPr txBox="1"/>
          <p:nvPr/>
        </p:nvSpPr>
        <p:spPr>
          <a:xfrm>
            <a:off x="3848986" y="6438560"/>
            <a:ext cx="6103088" cy="261610"/>
          </a:xfrm>
          <a:prstGeom prst="rect">
            <a:avLst/>
          </a:prstGeom>
          <a:noFill/>
        </p:spPr>
        <p:txBody>
          <a:bodyPr wrap="square">
            <a:spAutoFit/>
          </a:bodyPr>
          <a:lstStyle/>
          <a:p>
            <a:r>
              <a:rPr lang="en-US" sz="1100" dirty="0"/>
              <a:t>+254757640352 | +254707661262 E - denacoent@gmail.com</a:t>
            </a:r>
          </a:p>
        </p:txBody>
      </p:sp>
    </p:spTree>
    <p:extLst>
      <p:ext uri="{BB962C8B-B14F-4D97-AF65-F5344CB8AC3E}">
        <p14:creationId xmlns:p14="http://schemas.microsoft.com/office/powerpoint/2010/main" val="1266097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3A86-AEB5-8A96-0248-6F567D6B5610}"/>
              </a:ext>
            </a:extLst>
          </p:cNvPr>
          <p:cNvSpPr>
            <a:spLocks noGrp="1"/>
          </p:cNvSpPr>
          <p:nvPr>
            <p:ph type="title"/>
          </p:nvPr>
        </p:nvSpPr>
        <p:spPr/>
        <p:txBody>
          <a:bodyPr/>
          <a:lstStyle/>
          <a:p>
            <a:r>
              <a:rPr lang="en-US" dirty="0"/>
              <a:t>Example of a variable</a:t>
            </a:r>
          </a:p>
        </p:txBody>
      </p:sp>
      <p:sp>
        <p:nvSpPr>
          <p:cNvPr id="3" name="Content Placeholder 2">
            <a:extLst>
              <a:ext uri="{FF2B5EF4-FFF2-40B4-BE49-F238E27FC236}">
                <a16:creationId xmlns:a16="http://schemas.microsoft.com/office/drawing/2014/main" id="{65D6D6C2-E9B2-CA3F-DBEB-D5D3D05F270B}"/>
              </a:ext>
            </a:extLst>
          </p:cNvPr>
          <p:cNvSpPr>
            <a:spLocks noGrp="1"/>
          </p:cNvSpPr>
          <p:nvPr>
            <p:ph idx="1"/>
          </p:nvPr>
        </p:nvSpPr>
        <p:spPr/>
        <p:txBody>
          <a:bodyPr/>
          <a:lstStyle/>
          <a:p>
            <a:r>
              <a:rPr lang="en-US" b="0" i="0" dirty="0">
                <a:solidFill>
                  <a:srgbClr val="000000"/>
                </a:solidFill>
                <a:effectLst/>
                <a:latin typeface="Consolas" panose="020B0609020204030204" pitchFamily="49" charset="0"/>
              </a:rPr>
              <a:t>x = </a:t>
            </a:r>
            <a:r>
              <a:rPr lang="en-US" b="0" i="0" dirty="0">
                <a:solidFill>
                  <a:srgbClr val="FF0000"/>
                </a:solidFill>
                <a:effectLst/>
                <a:latin typeface="Consolas" panose="020B0609020204030204" pitchFamily="49" charset="0"/>
              </a:rPr>
              <a:t>5</a:t>
            </a:r>
            <a:br>
              <a:rPr lang="en-US" dirty="0"/>
            </a:br>
            <a:r>
              <a:rPr lang="en-US" b="0" i="0" dirty="0">
                <a:solidFill>
                  <a:srgbClr val="000000"/>
                </a:solidFill>
                <a:effectLst/>
                <a:latin typeface="Consolas" panose="020B0609020204030204" pitchFamily="49" charset="0"/>
              </a:rPr>
              <a:t>y = </a:t>
            </a:r>
            <a:r>
              <a:rPr lang="en-US" b="0" i="0" dirty="0">
                <a:solidFill>
                  <a:srgbClr val="A52A2A"/>
                </a:solidFill>
                <a:effectLst/>
                <a:latin typeface="Consolas" panose="020B0609020204030204" pitchFamily="49" charset="0"/>
              </a:rPr>
              <a:t>"John"</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(y)</a:t>
            </a:r>
            <a:endParaRPr lang="en-US" dirty="0"/>
          </a:p>
        </p:txBody>
      </p:sp>
    </p:spTree>
    <p:extLst>
      <p:ext uri="{BB962C8B-B14F-4D97-AF65-F5344CB8AC3E}">
        <p14:creationId xmlns:p14="http://schemas.microsoft.com/office/powerpoint/2010/main" val="752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7819F-ADB3-91B1-5F90-C85AB0B7D7FD}"/>
              </a:ext>
            </a:extLst>
          </p:cNvPr>
          <p:cNvSpPr>
            <a:spLocks noGrp="1"/>
          </p:cNvSpPr>
          <p:nvPr>
            <p:ph idx="1"/>
          </p:nvPr>
        </p:nvSpPr>
        <p:spPr>
          <a:xfrm>
            <a:off x="838200" y="312234"/>
            <a:ext cx="10515600" cy="5864729"/>
          </a:xfrm>
        </p:spPr>
        <p:txBody>
          <a:bodyPr/>
          <a:lstStyle/>
          <a:p>
            <a:pPr algn="l"/>
            <a:r>
              <a:rPr lang="en-US" b="0" i="0" dirty="0">
                <a:solidFill>
                  <a:srgbClr val="000000"/>
                </a:solidFill>
                <a:effectLst/>
                <a:latin typeface="Segoe UI" panose="020B0502040204020203" pitchFamily="34" charset="0"/>
              </a:rPr>
              <a:t>Many Values to Multiple Variables</a:t>
            </a:r>
          </a:p>
          <a:p>
            <a:pPr algn="l"/>
            <a:r>
              <a:rPr lang="en-US" b="0" i="0" dirty="0">
                <a:solidFill>
                  <a:srgbClr val="000000"/>
                </a:solidFill>
                <a:effectLst/>
                <a:latin typeface="Verdana" panose="020B0604030504040204" pitchFamily="34" charset="0"/>
              </a:rPr>
              <a:t>Python allows you to assign values to multiple variables in one line:</a:t>
            </a:r>
          </a:p>
          <a:p>
            <a:endParaRPr lang="en-US" dirty="0"/>
          </a:p>
          <a:p>
            <a:r>
              <a:rPr lang="en-US" dirty="0"/>
              <a:t>Example</a:t>
            </a:r>
          </a:p>
          <a:p>
            <a:r>
              <a:rPr lang="en-US" b="0" i="0" dirty="0">
                <a:solidFill>
                  <a:srgbClr val="000000"/>
                </a:solidFill>
                <a:effectLst/>
                <a:latin typeface="Consolas" panose="020B0609020204030204" pitchFamily="49" charset="0"/>
              </a:rPr>
              <a:t>x, y, z = </a:t>
            </a:r>
            <a:r>
              <a:rPr lang="en-US" b="0" i="0" dirty="0">
                <a:solidFill>
                  <a:srgbClr val="A52A2A"/>
                </a:solidFill>
                <a:effectLst/>
                <a:latin typeface="Consolas" panose="020B0609020204030204" pitchFamily="49" charset="0"/>
              </a:rPr>
              <a:t>"Orange"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(y)</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(z)</a:t>
            </a:r>
            <a:endParaRPr lang="en-US" dirty="0"/>
          </a:p>
        </p:txBody>
      </p:sp>
    </p:spTree>
    <p:extLst>
      <p:ext uri="{BB962C8B-B14F-4D97-AF65-F5344CB8AC3E}">
        <p14:creationId xmlns:p14="http://schemas.microsoft.com/office/powerpoint/2010/main" val="173396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0DB4-1E0C-0461-B0B5-F72C3D0ED054}"/>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Output Variables</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15442E9D-9836-EE76-4F03-515159C2E08E}"/>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The Python print() function is often used to output variables.</a:t>
            </a:r>
          </a:p>
          <a:p>
            <a:pPr algn="l"/>
            <a:r>
              <a:rPr lang="en-US" b="0" i="0" dirty="0">
                <a:solidFill>
                  <a:srgbClr val="000000"/>
                </a:solidFill>
                <a:effectLst/>
                <a:latin typeface="Segoe UI" panose="020B0502040204020203" pitchFamily="34" charset="0"/>
              </a:rPr>
              <a:t>Example</a:t>
            </a:r>
          </a:p>
          <a:p>
            <a:r>
              <a:rPr lang="en-US" b="0" i="0" dirty="0">
                <a:solidFill>
                  <a:srgbClr val="000000"/>
                </a:solidFill>
                <a:effectLst/>
                <a:latin typeface="Consolas" panose="020B0609020204030204" pitchFamily="49" charset="0"/>
              </a:rPr>
              <a:t>x = </a:t>
            </a:r>
            <a:r>
              <a:rPr lang="en-US" b="0" i="0" dirty="0">
                <a:solidFill>
                  <a:srgbClr val="A52A2A"/>
                </a:solidFill>
                <a:effectLst/>
                <a:latin typeface="Consolas" panose="020B0609020204030204" pitchFamily="49" charset="0"/>
              </a:rPr>
              <a:t>"Python is awesome"</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endParaRPr lang="en-US" dirty="0"/>
          </a:p>
        </p:txBody>
      </p:sp>
    </p:spTree>
    <p:extLst>
      <p:ext uri="{BB962C8B-B14F-4D97-AF65-F5344CB8AC3E}">
        <p14:creationId xmlns:p14="http://schemas.microsoft.com/office/powerpoint/2010/main" val="187885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063A-6925-F4E7-648F-464281A4B21F}"/>
              </a:ext>
            </a:extLst>
          </p:cNvPr>
          <p:cNvSpPr>
            <a:spLocks noGrp="1"/>
          </p:cNvSpPr>
          <p:nvPr>
            <p:ph type="title"/>
          </p:nvPr>
        </p:nvSpPr>
        <p:spPr/>
        <p:txBody>
          <a:bodyPr/>
          <a:lstStyle/>
          <a:p>
            <a:r>
              <a:rPr lang="en-US" dirty="0"/>
              <a:t>Python Operators</a:t>
            </a:r>
          </a:p>
        </p:txBody>
      </p:sp>
      <p:sp>
        <p:nvSpPr>
          <p:cNvPr id="3" name="Content Placeholder 2">
            <a:extLst>
              <a:ext uri="{FF2B5EF4-FFF2-40B4-BE49-F238E27FC236}">
                <a16:creationId xmlns:a16="http://schemas.microsoft.com/office/drawing/2014/main" id="{DC0DDA4F-7E36-074D-12ED-3710BB921E9F}"/>
              </a:ext>
            </a:extLst>
          </p:cNvPr>
          <p:cNvSpPr>
            <a:spLocks noGrp="1"/>
          </p:cNvSpPr>
          <p:nvPr>
            <p:ph idx="1"/>
          </p:nvPr>
        </p:nvSpPr>
        <p:spPr/>
        <p:txBody>
          <a:bodyPr>
            <a:normAutofit fontScale="92500" lnSpcReduction="10000"/>
          </a:bodyPr>
          <a:lstStyle/>
          <a:p>
            <a:r>
              <a:rPr lang="en-US" dirty="0"/>
              <a:t>+ Addition</a:t>
            </a:r>
          </a:p>
          <a:p>
            <a:r>
              <a:rPr lang="en-US" dirty="0"/>
              <a:t>- Subtraction</a:t>
            </a:r>
          </a:p>
          <a:p>
            <a:r>
              <a:rPr lang="en-US" dirty="0"/>
              <a:t>* multiplication</a:t>
            </a:r>
          </a:p>
          <a:p>
            <a:r>
              <a:rPr lang="en-US" dirty="0"/>
              <a:t>/ division</a:t>
            </a:r>
          </a:p>
          <a:p>
            <a:r>
              <a:rPr lang="en-US" dirty="0"/>
              <a:t>% mod </a:t>
            </a:r>
            <a:r>
              <a:rPr lang="en-US" b="0" i="0" dirty="0">
                <a:solidFill>
                  <a:srgbClr val="0B0B0B"/>
                </a:solidFill>
                <a:effectLst/>
                <a:latin typeface="Open Sans" panose="020B0606030504020204" pitchFamily="34" charset="0"/>
              </a:rPr>
              <a:t>(the remainder after dividing)</a:t>
            </a:r>
          </a:p>
          <a:p>
            <a:r>
              <a:rPr lang="en-US" dirty="0">
                <a:solidFill>
                  <a:srgbClr val="0B0B0B"/>
                </a:solidFill>
                <a:latin typeface="Open Sans" panose="020B0606030504020204" pitchFamily="34" charset="0"/>
              </a:rPr>
              <a:t>** </a:t>
            </a:r>
            <a:r>
              <a:rPr lang="en-US" b="0" i="0" dirty="0">
                <a:solidFill>
                  <a:srgbClr val="0B0B0B"/>
                </a:solidFill>
                <a:effectLst/>
                <a:latin typeface="Open Sans" panose="020B0606030504020204" pitchFamily="34" charset="0"/>
              </a:rPr>
              <a:t>Exponentiation </a:t>
            </a:r>
          </a:p>
          <a:p>
            <a:r>
              <a:rPr lang="en-US" dirty="0">
                <a:solidFill>
                  <a:srgbClr val="0B0B0B"/>
                </a:solidFill>
                <a:latin typeface="Open Sans" panose="020B0606030504020204" pitchFamily="34" charset="0"/>
              </a:rPr>
              <a:t>// </a:t>
            </a:r>
            <a:r>
              <a:rPr lang="en-US" b="0" i="0" dirty="0">
                <a:solidFill>
                  <a:srgbClr val="0B0B0B"/>
                </a:solidFill>
                <a:effectLst/>
                <a:latin typeface="Open Sans" panose="020B0606030504020204" pitchFamily="34" charset="0"/>
              </a:rPr>
              <a:t>Divides and rounds down to the nearest integer</a:t>
            </a:r>
            <a:endParaRPr lang="en-US" dirty="0"/>
          </a:p>
        </p:txBody>
      </p:sp>
    </p:spTree>
    <p:extLst>
      <p:ext uri="{BB962C8B-B14F-4D97-AF65-F5344CB8AC3E}">
        <p14:creationId xmlns:p14="http://schemas.microsoft.com/office/powerpoint/2010/main" val="2242702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FB086E-B752-5B7B-8720-515807132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12" y="635619"/>
            <a:ext cx="10976982" cy="5419493"/>
          </a:xfrm>
          <a:prstGeom prst="rect">
            <a:avLst/>
          </a:prstGeom>
        </p:spPr>
      </p:pic>
    </p:spTree>
    <p:extLst>
      <p:ext uri="{BB962C8B-B14F-4D97-AF65-F5344CB8AC3E}">
        <p14:creationId xmlns:p14="http://schemas.microsoft.com/office/powerpoint/2010/main" val="3087908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615D-A0F5-29F9-0C1D-A971B5F96928}"/>
              </a:ext>
            </a:extLst>
          </p:cNvPr>
          <p:cNvSpPr>
            <a:spLocks noGrp="1"/>
          </p:cNvSpPr>
          <p:nvPr>
            <p:ph type="title"/>
          </p:nvPr>
        </p:nvSpPr>
        <p:spPr/>
        <p:txBody>
          <a:bodyPr>
            <a:normAutofit/>
          </a:bodyPr>
          <a:lstStyle/>
          <a:p>
            <a:r>
              <a:rPr lang="en-US" b="0" i="0" dirty="0">
                <a:solidFill>
                  <a:srgbClr val="0B0B0B"/>
                </a:solidFill>
                <a:effectLst/>
                <a:latin typeface="var(--chakra-fonts-heading)"/>
              </a:rPr>
              <a:t>Strings</a:t>
            </a:r>
            <a:endParaRPr lang="en-US" dirty="0"/>
          </a:p>
        </p:txBody>
      </p:sp>
      <p:sp>
        <p:nvSpPr>
          <p:cNvPr id="3" name="Content Placeholder 2">
            <a:extLst>
              <a:ext uri="{FF2B5EF4-FFF2-40B4-BE49-F238E27FC236}">
                <a16:creationId xmlns:a16="http://schemas.microsoft.com/office/drawing/2014/main" id="{392A440D-A6BF-BA47-9DC2-AB530E81631B}"/>
              </a:ext>
            </a:extLst>
          </p:cNvPr>
          <p:cNvSpPr>
            <a:spLocks noGrp="1"/>
          </p:cNvSpPr>
          <p:nvPr>
            <p:ph idx="1"/>
          </p:nvPr>
        </p:nvSpPr>
        <p:spPr/>
        <p:txBody>
          <a:bodyPr/>
          <a:lstStyle/>
          <a:p>
            <a:r>
              <a:rPr lang="en-US" b="0" i="0" dirty="0">
                <a:solidFill>
                  <a:srgbClr val="0B0B0B"/>
                </a:solidFill>
                <a:effectLst/>
                <a:latin typeface="Open Sans" panose="020B0606030504020204" pitchFamily="34" charset="0"/>
              </a:rPr>
              <a:t>Strings in Python are shown as the variable type (str) You can define a string with either double quotes (“ “) or single quote (‘ ‘)</a:t>
            </a:r>
          </a:p>
          <a:p>
            <a:endParaRPr lang="en-US" dirty="0"/>
          </a:p>
        </p:txBody>
      </p:sp>
    </p:spTree>
    <p:extLst>
      <p:ext uri="{BB962C8B-B14F-4D97-AF65-F5344CB8AC3E}">
        <p14:creationId xmlns:p14="http://schemas.microsoft.com/office/powerpoint/2010/main" val="4074013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B0FE-7C8C-F82A-93BE-690787033CD8}"/>
              </a:ext>
            </a:extLst>
          </p:cNvPr>
          <p:cNvSpPr>
            <a:spLocks noGrp="1"/>
          </p:cNvSpPr>
          <p:nvPr>
            <p:ph type="title"/>
          </p:nvPr>
        </p:nvSpPr>
        <p:spPr/>
        <p:txBody>
          <a:bodyPr/>
          <a:lstStyle/>
          <a:p>
            <a:r>
              <a:rPr lang="en-US" b="0" i="0" dirty="0">
                <a:solidFill>
                  <a:srgbClr val="0B0B0B"/>
                </a:solidFill>
                <a:effectLst/>
                <a:latin typeface="var(--chakra-fonts-heading)"/>
              </a:rPr>
              <a:t>String Methods</a:t>
            </a:r>
            <a:br>
              <a:rPr lang="en-US" b="0" i="0" dirty="0">
                <a:solidFill>
                  <a:srgbClr val="0B0B0B"/>
                </a:solidFill>
                <a:effectLst/>
                <a:latin typeface="var(--chakra-fonts-heading)"/>
              </a:rPr>
            </a:br>
            <a:endParaRPr lang="en-US" dirty="0"/>
          </a:p>
        </p:txBody>
      </p:sp>
      <p:sp>
        <p:nvSpPr>
          <p:cNvPr id="3" name="Content Placeholder 2">
            <a:extLst>
              <a:ext uri="{FF2B5EF4-FFF2-40B4-BE49-F238E27FC236}">
                <a16:creationId xmlns:a16="http://schemas.microsoft.com/office/drawing/2014/main" id="{77B7B9E9-C3CE-0B38-F1B7-2466175F6027}"/>
              </a:ext>
            </a:extLst>
          </p:cNvPr>
          <p:cNvSpPr>
            <a:spLocks noGrp="1"/>
          </p:cNvSpPr>
          <p:nvPr>
            <p:ph idx="1"/>
          </p:nvPr>
        </p:nvSpPr>
        <p:spPr/>
        <p:txBody>
          <a:bodyPr>
            <a:normAutofit lnSpcReduction="10000"/>
          </a:bodyPr>
          <a:lstStyle/>
          <a:p>
            <a:r>
              <a:rPr lang="en-US" b="1" i="0" dirty="0">
                <a:solidFill>
                  <a:srgbClr val="222222"/>
                </a:solidFill>
                <a:effectLst/>
                <a:latin typeface="Source Sans Pro" panose="020B0503030403020204" pitchFamily="34" charset="0"/>
              </a:rPr>
              <a:t>Accessing Values in Strings</a:t>
            </a:r>
          </a:p>
          <a:p>
            <a:r>
              <a:rPr lang="en-US" b="0" i="0" dirty="0">
                <a:solidFill>
                  <a:srgbClr val="222222"/>
                </a:solidFill>
                <a:effectLst/>
                <a:latin typeface="Source Sans Pro" panose="020B0503030403020204" pitchFamily="34" charset="0"/>
              </a:rPr>
              <a:t>We use square brackets for slicing along with the index or indices to obtain a substring.</a:t>
            </a:r>
          </a:p>
          <a:p>
            <a:r>
              <a:rPr lang="en-US" dirty="0"/>
              <a:t>var1 = "Guru99!"</a:t>
            </a:r>
          </a:p>
          <a:p>
            <a:r>
              <a:rPr lang="en-US" dirty="0"/>
              <a:t>var2 = "Software Testing"</a:t>
            </a:r>
          </a:p>
          <a:p>
            <a:r>
              <a:rPr lang="en-US" dirty="0"/>
              <a:t>print ("var1[0]:",var1[0])</a:t>
            </a:r>
          </a:p>
          <a:p>
            <a:r>
              <a:rPr lang="en-US" dirty="0"/>
              <a:t>print ("var2[1:5]:",var2[1:5])</a:t>
            </a:r>
          </a:p>
        </p:txBody>
      </p:sp>
    </p:spTree>
    <p:extLst>
      <p:ext uri="{BB962C8B-B14F-4D97-AF65-F5344CB8AC3E}">
        <p14:creationId xmlns:p14="http://schemas.microsoft.com/office/powerpoint/2010/main" val="4110807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C347-D771-1DF6-1374-D5F48006A1CC}"/>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74FCA0A3-14CE-0CED-0C17-A92624E30E6A}"/>
              </a:ext>
            </a:extLst>
          </p:cNvPr>
          <p:cNvSpPr>
            <a:spLocks noGrp="1"/>
          </p:cNvSpPr>
          <p:nvPr>
            <p:ph idx="1"/>
          </p:nvPr>
        </p:nvSpPr>
        <p:spPr/>
        <p:txBody>
          <a:bodyPr/>
          <a:lstStyle/>
          <a:p>
            <a:r>
              <a:rPr lang="en-US" dirty="0"/>
              <a:t>x = "Hello World!"</a:t>
            </a:r>
          </a:p>
          <a:p>
            <a:r>
              <a:rPr lang="en-US" dirty="0"/>
              <a:t>print(x[:6]) </a:t>
            </a:r>
          </a:p>
          <a:p>
            <a:r>
              <a:rPr lang="en-US" dirty="0"/>
              <a:t>print(x[0:6] + "Guru99")</a:t>
            </a:r>
          </a:p>
        </p:txBody>
      </p:sp>
    </p:spTree>
    <p:extLst>
      <p:ext uri="{BB962C8B-B14F-4D97-AF65-F5344CB8AC3E}">
        <p14:creationId xmlns:p14="http://schemas.microsoft.com/office/powerpoint/2010/main" val="314281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1F7C-33E0-6B02-CC22-B0F9AFB6B831}"/>
              </a:ext>
            </a:extLst>
          </p:cNvPr>
          <p:cNvSpPr>
            <a:spLocks noGrp="1"/>
          </p:cNvSpPr>
          <p:nvPr>
            <p:ph type="title"/>
          </p:nvPr>
        </p:nvSpPr>
        <p:spPr/>
        <p:txBody>
          <a:bodyPr/>
          <a:lstStyle/>
          <a:p>
            <a:r>
              <a:rPr lang="en-US" i="0" dirty="0">
                <a:solidFill>
                  <a:srgbClr val="222222"/>
                </a:solidFill>
                <a:effectLst/>
                <a:latin typeface="Source Sans Pro" panose="020B0503030403020204" pitchFamily="34" charset="0"/>
              </a:rPr>
              <a:t>Python String replace() Method</a:t>
            </a:r>
            <a:endParaRPr lang="en-US" dirty="0"/>
          </a:p>
        </p:txBody>
      </p:sp>
      <p:sp>
        <p:nvSpPr>
          <p:cNvPr id="3" name="Content Placeholder 2">
            <a:extLst>
              <a:ext uri="{FF2B5EF4-FFF2-40B4-BE49-F238E27FC236}">
                <a16:creationId xmlns:a16="http://schemas.microsoft.com/office/drawing/2014/main" id="{58946D99-E960-1241-67D7-A6F324C881FC}"/>
              </a:ext>
            </a:extLst>
          </p:cNvPr>
          <p:cNvSpPr>
            <a:spLocks noGrp="1"/>
          </p:cNvSpPr>
          <p:nvPr>
            <p:ph idx="1"/>
          </p:nvPr>
        </p:nvSpPr>
        <p:spPr/>
        <p:txBody>
          <a:bodyPr/>
          <a:lstStyle/>
          <a:p>
            <a:r>
              <a:rPr lang="en-US" dirty="0" err="1"/>
              <a:t>oldstring</a:t>
            </a:r>
            <a:r>
              <a:rPr lang="en-US" dirty="0"/>
              <a:t> = 'I like Guru99' </a:t>
            </a:r>
          </a:p>
          <a:p>
            <a:r>
              <a:rPr lang="en-US" dirty="0" err="1"/>
              <a:t>newstring</a:t>
            </a:r>
            <a:r>
              <a:rPr lang="en-US" dirty="0"/>
              <a:t> = </a:t>
            </a:r>
            <a:r>
              <a:rPr lang="en-US" dirty="0" err="1"/>
              <a:t>oldstring.replace</a:t>
            </a:r>
            <a:r>
              <a:rPr lang="en-US" dirty="0"/>
              <a:t>('like', 'love')</a:t>
            </a:r>
          </a:p>
          <a:p>
            <a:r>
              <a:rPr lang="en-US" dirty="0"/>
              <a:t>print(</a:t>
            </a:r>
            <a:r>
              <a:rPr lang="en-US" dirty="0" err="1"/>
              <a:t>newstring</a:t>
            </a:r>
            <a:r>
              <a:rPr lang="en-US" dirty="0"/>
              <a:t>)</a:t>
            </a:r>
          </a:p>
        </p:txBody>
      </p:sp>
    </p:spTree>
    <p:extLst>
      <p:ext uri="{BB962C8B-B14F-4D97-AF65-F5344CB8AC3E}">
        <p14:creationId xmlns:p14="http://schemas.microsoft.com/office/powerpoint/2010/main" val="346963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0673-CA77-7812-B1EF-3959F3DF8558}"/>
              </a:ext>
            </a:extLst>
          </p:cNvPr>
          <p:cNvSpPr>
            <a:spLocks noGrp="1"/>
          </p:cNvSpPr>
          <p:nvPr>
            <p:ph type="title"/>
          </p:nvPr>
        </p:nvSpPr>
        <p:spPr/>
        <p:txBody>
          <a:bodyPr/>
          <a:lstStyle/>
          <a:p>
            <a:r>
              <a:rPr lang="en-US" i="0" dirty="0">
                <a:solidFill>
                  <a:srgbClr val="222222"/>
                </a:solidFill>
                <a:effectLst/>
                <a:latin typeface="Source Sans Pro" panose="020B0503030403020204" pitchFamily="34" charset="0"/>
              </a:rPr>
              <a:t>Changing upper and lower case strings</a:t>
            </a:r>
            <a:endParaRPr lang="en-US" dirty="0"/>
          </a:p>
        </p:txBody>
      </p:sp>
      <p:sp>
        <p:nvSpPr>
          <p:cNvPr id="3" name="Content Placeholder 2">
            <a:extLst>
              <a:ext uri="{FF2B5EF4-FFF2-40B4-BE49-F238E27FC236}">
                <a16:creationId xmlns:a16="http://schemas.microsoft.com/office/drawing/2014/main" id="{8271A2FC-CDD3-421F-4751-BD337A603366}"/>
              </a:ext>
            </a:extLst>
          </p:cNvPr>
          <p:cNvSpPr>
            <a:spLocks noGrp="1"/>
          </p:cNvSpPr>
          <p:nvPr>
            <p:ph idx="1"/>
          </p:nvPr>
        </p:nvSpPr>
        <p:spPr/>
        <p:txBody>
          <a:bodyPr/>
          <a:lstStyle/>
          <a:p>
            <a:r>
              <a:rPr lang="en-US" dirty="0"/>
              <a:t>string="python at guru99"</a:t>
            </a:r>
          </a:p>
          <a:p>
            <a:r>
              <a:rPr lang="en-US" dirty="0"/>
              <a:t>print(</a:t>
            </a:r>
            <a:r>
              <a:rPr lang="en-US" dirty="0" err="1"/>
              <a:t>string.upper</a:t>
            </a:r>
            <a:r>
              <a:rPr lang="en-US" dirty="0"/>
              <a:t>())</a:t>
            </a:r>
          </a:p>
        </p:txBody>
      </p:sp>
    </p:spTree>
    <p:extLst>
      <p:ext uri="{BB962C8B-B14F-4D97-AF65-F5344CB8AC3E}">
        <p14:creationId xmlns:p14="http://schemas.microsoft.com/office/powerpoint/2010/main" val="351453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1E493-921C-8DFA-D4AE-57C06FA8476A}"/>
              </a:ext>
            </a:extLst>
          </p:cNvPr>
          <p:cNvSpPr>
            <a:spLocks noGrp="1"/>
          </p:cNvSpPr>
          <p:nvPr>
            <p:ph idx="1"/>
          </p:nvPr>
        </p:nvSpPr>
        <p:spPr>
          <a:xfrm>
            <a:off x="1141412" y="627321"/>
            <a:ext cx="9905999" cy="5163880"/>
          </a:xfrm>
        </p:spPr>
        <p:txBody>
          <a:bodyPr/>
          <a:lstStyle/>
          <a:p>
            <a:r>
              <a:rPr lang="en-US" dirty="0"/>
              <a:t>In this session, we are shall be covering:</a:t>
            </a:r>
          </a:p>
          <a:p>
            <a:endParaRPr lang="en-US" dirty="0"/>
          </a:p>
          <a:p>
            <a:r>
              <a:rPr lang="en-US" dirty="0"/>
              <a:t> Python Line structure</a:t>
            </a:r>
          </a:p>
          <a:p>
            <a:r>
              <a:rPr lang="en-US" dirty="0"/>
              <a:t> Python comments</a:t>
            </a:r>
          </a:p>
          <a:p>
            <a:r>
              <a:rPr lang="en-US" dirty="0"/>
              <a:t> Python indentation</a:t>
            </a:r>
          </a:p>
          <a:p>
            <a:r>
              <a:rPr lang="en-US" dirty="0"/>
              <a:t> Python coding style</a:t>
            </a:r>
          </a:p>
          <a:p>
            <a:endParaRPr lang="en-US" dirty="0"/>
          </a:p>
          <a:p>
            <a:pPr marL="0" indent="0">
              <a:buNone/>
            </a:pPr>
            <a:endParaRPr lang="en-US" dirty="0"/>
          </a:p>
        </p:txBody>
      </p:sp>
    </p:spTree>
    <p:extLst>
      <p:ext uri="{BB962C8B-B14F-4D97-AF65-F5344CB8AC3E}">
        <p14:creationId xmlns:p14="http://schemas.microsoft.com/office/powerpoint/2010/main" val="2510478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D4B7-973D-9087-B8B2-43BB3C400389}"/>
              </a:ext>
            </a:extLst>
          </p:cNvPr>
          <p:cNvSpPr>
            <a:spLocks noGrp="1"/>
          </p:cNvSpPr>
          <p:nvPr>
            <p:ph type="title"/>
          </p:nvPr>
        </p:nvSpPr>
        <p:spPr/>
        <p:txBody>
          <a:bodyPr/>
          <a:lstStyle/>
          <a:p>
            <a:r>
              <a:rPr lang="en-US" i="0" dirty="0">
                <a:solidFill>
                  <a:srgbClr val="222222"/>
                </a:solidFill>
                <a:effectLst/>
                <a:latin typeface="Source Sans Pro" panose="020B0503030403020204" pitchFamily="34" charset="0"/>
              </a:rPr>
              <a:t>Using “join” function for the string</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788D0CDC-75BF-C07C-8243-7742EA147E82}"/>
              </a:ext>
            </a:extLst>
          </p:cNvPr>
          <p:cNvSpPr>
            <a:spLocks noGrp="1"/>
          </p:cNvSpPr>
          <p:nvPr>
            <p:ph idx="1"/>
          </p:nvPr>
        </p:nvSpPr>
        <p:spPr/>
        <p:txBody>
          <a:bodyPr>
            <a:normAutofit lnSpcReduction="10000"/>
          </a:bodyPr>
          <a:lstStyle/>
          <a:p>
            <a:pPr algn="l"/>
            <a:r>
              <a:rPr lang="en-US" b="0" i="0" dirty="0">
                <a:solidFill>
                  <a:srgbClr val="222222"/>
                </a:solidFill>
                <a:effectLst/>
                <a:latin typeface="Source Sans Pro" panose="020B0503030403020204" pitchFamily="34" charset="0"/>
              </a:rPr>
              <a:t>The join function is a more flexible way for concatenating string. With join function, you can add any character into the string.</a:t>
            </a:r>
          </a:p>
          <a:p>
            <a:pPr algn="l"/>
            <a:r>
              <a:rPr lang="en-US" b="0" i="0" dirty="0">
                <a:solidFill>
                  <a:srgbClr val="222222"/>
                </a:solidFill>
                <a:effectLst/>
                <a:latin typeface="Source Sans Pro" panose="020B0503030403020204" pitchFamily="34" charset="0"/>
              </a:rPr>
              <a:t>For example, if you want to add a colon (:) after every character in the string “Python” you can use the following code.</a:t>
            </a:r>
          </a:p>
          <a:p>
            <a:pPr algn="l"/>
            <a:endParaRPr lang="en-US" dirty="0">
              <a:solidFill>
                <a:srgbClr val="222222"/>
              </a:solidFill>
              <a:latin typeface="Source Sans Pro" panose="020B0503030403020204" pitchFamily="34" charset="0"/>
            </a:endParaRPr>
          </a:p>
          <a:p>
            <a:pPr algn="l"/>
            <a:endParaRPr lang="en-US" b="0" i="0" dirty="0">
              <a:solidFill>
                <a:srgbClr val="222222"/>
              </a:solidFill>
              <a:effectLst/>
              <a:latin typeface="Source Sans Pro" panose="020B0503030403020204" pitchFamily="34" charset="0"/>
            </a:endParaRPr>
          </a:p>
          <a:p>
            <a:r>
              <a:rPr lang="en-US" dirty="0"/>
              <a:t>print(":".join("Python"))</a:t>
            </a:r>
          </a:p>
        </p:txBody>
      </p:sp>
    </p:spTree>
    <p:extLst>
      <p:ext uri="{BB962C8B-B14F-4D97-AF65-F5344CB8AC3E}">
        <p14:creationId xmlns:p14="http://schemas.microsoft.com/office/powerpoint/2010/main" val="4219212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1063-DAA4-164E-CD5F-8D37B3DBD899}"/>
              </a:ext>
            </a:extLst>
          </p:cNvPr>
          <p:cNvSpPr>
            <a:spLocks noGrp="1"/>
          </p:cNvSpPr>
          <p:nvPr>
            <p:ph type="title"/>
          </p:nvPr>
        </p:nvSpPr>
        <p:spPr/>
        <p:txBody>
          <a:bodyPr/>
          <a:lstStyle/>
          <a:p>
            <a:r>
              <a:rPr lang="en-US" i="0" dirty="0">
                <a:solidFill>
                  <a:srgbClr val="222222"/>
                </a:solidFill>
                <a:effectLst/>
                <a:latin typeface="Source Sans Pro" panose="020B0503030403020204" pitchFamily="34" charset="0"/>
              </a:rPr>
              <a:t>Reversing String</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41D33970-9C28-7E1C-BF34-3C25E10F2FA6}"/>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By using the reverse function, you can reverse the string. For example, if we have string “12345” and then if you apply the code for the reverse function as shown below.</a:t>
            </a:r>
          </a:p>
          <a:p>
            <a:endParaRPr lang="en-US" dirty="0">
              <a:solidFill>
                <a:srgbClr val="222222"/>
              </a:solidFill>
              <a:latin typeface="Source Sans Pro" panose="020B0503030403020204" pitchFamily="34" charset="0"/>
            </a:endParaRPr>
          </a:p>
          <a:p>
            <a:r>
              <a:rPr lang="en-US" dirty="0"/>
              <a:t>string="12345"</a:t>
            </a:r>
          </a:p>
          <a:p>
            <a:r>
              <a:rPr lang="en-US" dirty="0"/>
              <a:t>print(''.join(reversed(string)))</a:t>
            </a:r>
          </a:p>
        </p:txBody>
      </p:sp>
    </p:spTree>
    <p:extLst>
      <p:ext uri="{BB962C8B-B14F-4D97-AF65-F5344CB8AC3E}">
        <p14:creationId xmlns:p14="http://schemas.microsoft.com/office/powerpoint/2010/main" val="3781332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06DE-2138-B949-EA3D-1F855C572583}"/>
              </a:ext>
            </a:extLst>
          </p:cNvPr>
          <p:cNvSpPr>
            <a:spLocks noGrp="1"/>
          </p:cNvSpPr>
          <p:nvPr>
            <p:ph type="title"/>
          </p:nvPr>
        </p:nvSpPr>
        <p:spPr/>
        <p:txBody>
          <a:bodyPr/>
          <a:lstStyle/>
          <a:p>
            <a:r>
              <a:rPr lang="en-US" i="0" dirty="0">
                <a:solidFill>
                  <a:srgbClr val="222222"/>
                </a:solidFill>
                <a:effectLst/>
                <a:latin typeface="Source Sans Pro" panose="020B0503030403020204" pitchFamily="34" charset="0"/>
              </a:rPr>
              <a:t>Split Strings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C19A55C4-7965-CEDA-7AB4-806BE712933D}"/>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Split strings is another function that can be applied in Python let see for string “guru99 career guru99”. First here we will split the string by using the command </a:t>
            </a:r>
            <a:r>
              <a:rPr lang="en-US" b="0" i="0" dirty="0" err="1">
                <a:solidFill>
                  <a:srgbClr val="222222"/>
                </a:solidFill>
                <a:effectLst/>
                <a:latin typeface="Source Sans Pro" panose="020B0503030403020204" pitchFamily="34" charset="0"/>
              </a:rPr>
              <a:t>word.split</a:t>
            </a:r>
            <a:r>
              <a:rPr lang="en-US" b="0" i="0" dirty="0">
                <a:solidFill>
                  <a:srgbClr val="222222"/>
                </a:solidFill>
                <a:effectLst/>
                <a:latin typeface="Source Sans Pro" panose="020B0503030403020204" pitchFamily="34" charset="0"/>
              </a:rPr>
              <a:t> and get the result.</a:t>
            </a:r>
          </a:p>
          <a:p>
            <a:endParaRPr lang="en-US" dirty="0">
              <a:solidFill>
                <a:srgbClr val="222222"/>
              </a:solidFill>
              <a:latin typeface="Source Sans Pro" panose="020B0503030403020204" pitchFamily="34" charset="0"/>
            </a:endParaRPr>
          </a:p>
          <a:p>
            <a:r>
              <a:rPr lang="en-US" dirty="0"/>
              <a:t>word="guru99 career guru99"</a:t>
            </a:r>
          </a:p>
          <a:p>
            <a:r>
              <a:rPr lang="en-US" dirty="0"/>
              <a:t>print(</a:t>
            </a:r>
            <a:r>
              <a:rPr lang="en-US" dirty="0" err="1"/>
              <a:t>word.split</a:t>
            </a:r>
            <a:r>
              <a:rPr lang="en-US" dirty="0"/>
              <a:t>(' '))</a:t>
            </a:r>
          </a:p>
        </p:txBody>
      </p:sp>
    </p:spTree>
    <p:extLst>
      <p:ext uri="{BB962C8B-B14F-4D97-AF65-F5344CB8AC3E}">
        <p14:creationId xmlns:p14="http://schemas.microsoft.com/office/powerpoint/2010/main" val="159398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5AE0D-B397-FEAF-57EE-2558F760B7F5}"/>
              </a:ext>
            </a:extLst>
          </p:cNvPr>
          <p:cNvSpPr>
            <a:spLocks noGrp="1"/>
          </p:cNvSpPr>
          <p:nvPr>
            <p:ph idx="1"/>
          </p:nvPr>
        </p:nvSpPr>
        <p:spPr>
          <a:xfrm>
            <a:off x="838200" y="211873"/>
            <a:ext cx="10515600" cy="5965090"/>
          </a:xfrm>
        </p:spPr>
        <p:txBody>
          <a:bodyPr/>
          <a:lstStyle/>
          <a:p>
            <a:r>
              <a:rPr lang="en-US" b="0" i="0" dirty="0">
                <a:solidFill>
                  <a:srgbClr val="222222"/>
                </a:solidFill>
                <a:effectLst/>
                <a:latin typeface="Source Sans Pro" panose="020B0503030403020204" pitchFamily="34" charset="0"/>
              </a:rPr>
              <a:t>To understand this better we will see one more example of split, instead of space (‘ ‘) we will replace it with (‘r’) and it will split the string wherever ‘r’ is mentioned in the string</a:t>
            </a:r>
          </a:p>
          <a:p>
            <a:endParaRPr lang="en-US" dirty="0">
              <a:solidFill>
                <a:srgbClr val="222222"/>
              </a:solidFill>
              <a:latin typeface="Source Sans Pro" panose="020B0503030403020204" pitchFamily="34" charset="0"/>
            </a:endParaRPr>
          </a:p>
          <a:p>
            <a:r>
              <a:rPr lang="en-US" dirty="0"/>
              <a:t>word="guru99 career guru99"</a:t>
            </a:r>
          </a:p>
          <a:p>
            <a:r>
              <a:rPr lang="en-US" dirty="0"/>
              <a:t>print(</a:t>
            </a:r>
            <a:r>
              <a:rPr lang="en-US" dirty="0" err="1"/>
              <a:t>word.split</a:t>
            </a:r>
            <a:r>
              <a:rPr lang="en-US" dirty="0"/>
              <a:t>('r'))</a:t>
            </a:r>
          </a:p>
        </p:txBody>
      </p:sp>
    </p:spTree>
    <p:extLst>
      <p:ext uri="{BB962C8B-B14F-4D97-AF65-F5344CB8AC3E}">
        <p14:creationId xmlns:p14="http://schemas.microsoft.com/office/powerpoint/2010/main" val="128343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81CE7-FC2C-9EFA-458E-3FDEAA5FD98A}"/>
              </a:ext>
            </a:extLst>
          </p:cNvPr>
          <p:cNvSpPr>
            <a:spLocks noGrp="1"/>
          </p:cNvSpPr>
          <p:nvPr>
            <p:ph idx="1"/>
          </p:nvPr>
        </p:nvSpPr>
        <p:spPr>
          <a:xfrm>
            <a:off x="838200" y="200722"/>
            <a:ext cx="10515600" cy="5976241"/>
          </a:xfrm>
        </p:spPr>
        <p:txBody>
          <a:bodyPr/>
          <a:lstStyle/>
          <a:p>
            <a:pPr algn="l"/>
            <a:r>
              <a:rPr lang="en-US" b="0" i="0" dirty="0">
                <a:solidFill>
                  <a:srgbClr val="0B0B0B"/>
                </a:solidFill>
                <a:effectLst/>
                <a:latin typeface="Open Sans" panose="020B0606030504020204" pitchFamily="34" charset="0"/>
              </a:rPr>
              <a:t>As you learn Python throughout this course, there are a few things you should keep in mind.</a:t>
            </a:r>
          </a:p>
          <a:p>
            <a:pPr algn="l"/>
            <a:endParaRPr lang="en-US" dirty="0">
              <a:solidFill>
                <a:srgbClr val="0B0B0B"/>
              </a:solidFill>
              <a:latin typeface="Open Sans" panose="020B0606030504020204" pitchFamily="34" charset="0"/>
            </a:endParaRPr>
          </a:p>
          <a:p>
            <a:pPr marL="0" indent="0" algn="l">
              <a:buNone/>
            </a:pPr>
            <a:endParaRPr lang="en-US" b="0" i="0" dirty="0">
              <a:solidFill>
                <a:srgbClr val="0B0B0B"/>
              </a:solidFill>
              <a:effectLst/>
              <a:latin typeface="Open Sans" panose="020B0606030504020204" pitchFamily="34" charset="0"/>
            </a:endParaRPr>
          </a:p>
          <a:p>
            <a:pPr algn="l">
              <a:buFont typeface="+mj-lt"/>
              <a:buAutoNum type="arabicPeriod"/>
            </a:pPr>
            <a:r>
              <a:rPr lang="en-US" b="0" i="0" dirty="0">
                <a:solidFill>
                  <a:srgbClr val="0B0B0B"/>
                </a:solidFill>
                <a:effectLst/>
                <a:latin typeface="Open Sans" panose="020B0606030504020204" pitchFamily="34" charset="0"/>
              </a:rPr>
              <a:t>Python is case-sensitive.</a:t>
            </a:r>
          </a:p>
          <a:p>
            <a:pPr algn="l">
              <a:buFont typeface="+mj-lt"/>
              <a:buAutoNum type="arabicPeriod"/>
            </a:pPr>
            <a:r>
              <a:rPr lang="en-US" b="0" i="0" dirty="0">
                <a:solidFill>
                  <a:srgbClr val="0B0B0B"/>
                </a:solidFill>
                <a:effectLst/>
                <a:latin typeface="Open Sans" panose="020B0606030504020204" pitchFamily="34" charset="0"/>
              </a:rPr>
              <a:t>Spacing is important.</a:t>
            </a:r>
          </a:p>
          <a:p>
            <a:pPr algn="l">
              <a:buFont typeface="+mj-lt"/>
              <a:buAutoNum type="arabicPeriod"/>
            </a:pPr>
            <a:r>
              <a:rPr lang="en-US" b="0" i="0" dirty="0">
                <a:solidFill>
                  <a:srgbClr val="0B0B0B"/>
                </a:solidFill>
                <a:effectLst/>
                <a:latin typeface="Open Sans" panose="020B0606030504020204" pitchFamily="34" charset="0"/>
              </a:rPr>
              <a:t>Use error messages to help you learn</a:t>
            </a:r>
          </a:p>
          <a:p>
            <a:endParaRPr lang="en-US" b="0" i="0" dirty="0">
              <a:solidFill>
                <a:srgbClr val="0B0B0B"/>
              </a:solidFill>
              <a:effectLst/>
              <a:latin typeface="var(--chakra-fonts-heading)"/>
            </a:endParaRPr>
          </a:p>
        </p:txBody>
      </p:sp>
    </p:spTree>
    <p:extLst>
      <p:ext uri="{BB962C8B-B14F-4D97-AF65-F5344CB8AC3E}">
        <p14:creationId xmlns:p14="http://schemas.microsoft.com/office/powerpoint/2010/main" val="223947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B113-B547-4F01-597C-DFE0A2DC5FF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Python Indentation</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DF9E93F-0947-63E8-F70A-F2B7451E44E7}"/>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Indentation refers to the spaces at the beginning of a code line.</a:t>
            </a:r>
          </a:p>
          <a:p>
            <a:pPr algn="l"/>
            <a:r>
              <a:rPr lang="en-US" b="0" i="0" dirty="0">
                <a:solidFill>
                  <a:srgbClr val="000000"/>
                </a:solidFill>
                <a:effectLst/>
                <a:latin typeface="Verdana" panose="020B0604030504040204" pitchFamily="34" charset="0"/>
              </a:rPr>
              <a:t>Where in other programming languages the indentation in code is for readability only, the indentation in Python is very important.</a:t>
            </a:r>
          </a:p>
          <a:p>
            <a:pPr algn="l"/>
            <a:r>
              <a:rPr lang="en-US" b="0" i="0" dirty="0">
                <a:solidFill>
                  <a:srgbClr val="000000"/>
                </a:solidFill>
                <a:effectLst/>
                <a:latin typeface="Verdana" panose="020B0604030504040204" pitchFamily="34" charset="0"/>
              </a:rPr>
              <a:t>Python uses indentation to indicate a block of code.</a:t>
            </a:r>
          </a:p>
          <a:p>
            <a:endParaRPr lang="en-US" dirty="0"/>
          </a:p>
        </p:txBody>
      </p:sp>
    </p:spTree>
    <p:extLst>
      <p:ext uri="{BB962C8B-B14F-4D97-AF65-F5344CB8AC3E}">
        <p14:creationId xmlns:p14="http://schemas.microsoft.com/office/powerpoint/2010/main" val="199361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CDEB-15A0-FD75-D4FF-642F1BB74C41}"/>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Python Comments</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9AA29CE8-268E-A6A3-A00B-7DC3B741D2CB}"/>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Comments can be used to explain Python code.</a:t>
            </a:r>
          </a:p>
          <a:p>
            <a:pPr algn="l"/>
            <a:r>
              <a:rPr lang="en-US" b="0" i="0" dirty="0">
                <a:solidFill>
                  <a:srgbClr val="000000"/>
                </a:solidFill>
                <a:effectLst/>
                <a:latin typeface="Verdana" panose="020B0604030504040204" pitchFamily="34" charset="0"/>
              </a:rPr>
              <a:t>Comments can be used to make the code more readable.</a:t>
            </a:r>
          </a:p>
          <a:p>
            <a:pPr algn="l"/>
            <a:r>
              <a:rPr lang="en-US" b="0" i="0" dirty="0">
                <a:solidFill>
                  <a:srgbClr val="000000"/>
                </a:solidFill>
                <a:effectLst/>
                <a:latin typeface="Verdana" panose="020B0604030504040204" pitchFamily="34" charset="0"/>
              </a:rPr>
              <a:t>Comments can be used to prevent execution when testing code.</a:t>
            </a:r>
          </a:p>
          <a:p>
            <a:pPr algn="l"/>
            <a:endParaRPr lang="en-US" b="0" i="0" dirty="0">
              <a:solidFill>
                <a:srgbClr val="000000"/>
              </a:solidFill>
              <a:effectLst/>
              <a:latin typeface="Verdana" panose="020B0604030504040204" pitchFamily="34" charset="0"/>
            </a:endParaRPr>
          </a:p>
          <a:p>
            <a:r>
              <a:rPr lang="en-US" b="0" i="0" dirty="0">
                <a:solidFill>
                  <a:srgbClr val="008000"/>
                </a:solidFill>
                <a:effectLst/>
                <a:latin typeface="Consolas" panose="020B0609020204030204" pitchFamily="49" charset="0"/>
              </a:rPr>
              <a:t>#This is a comment</a:t>
            </a:r>
            <a:endParaRPr lang="en-US" dirty="0"/>
          </a:p>
        </p:txBody>
      </p:sp>
    </p:spTree>
    <p:extLst>
      <p:ext uri="{BB962C8B-B14F-4D97-AF65-F5344CB8AC3E}">
        <p14:creationId xmlns:p14="http://schemas.microsoft.com/office/powerpoint/2010/main" val="175582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115D-9CFF-20C0-86BF-F66A03C016C9}"/>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Multiline Comments</a:t>
            </a:r>
            <a:endParaRPr lang="en-US" dirty="0"/>
          </a:p>
        </p:txBody>
      </p:sp>
      <p:sp>
        <p:nvSpPr>
          <p:cNvPr id="3" name="Content Placeholder 2">
            <a:extLst>
              <a:ext uri="{FF2B5EF4-FFF2-40B4-BE49-F238E27FC236}">
                <a16:creationId xmlns:a16="http://schemas.microsoft.com/office/drawing/2014/main" id="{63779DF0-471A-72BB-D2A5-D7AD2ACD9CA3}"/>
              </a:ext>
            </a:extLst>
          </p:cNvPr>
          <p:cNvSpPr>
            <a:spLocks noGrp="1"/>
          </p:cNvSpPr>
          <p:nvPr>
            <p:ph idx="1"/>
          </p:nvPr>
        </p:nvSpPr>
        <p:spPr/>
        <p:txBody>
          <a:bodyPr>
            <a:normAutofit fontScale="92500" lnSpcReduction="20000"/>
          </a:bodyPr>
          <a:lstStyle/>
          <a:p>
            <a:r>
              <a:rPr lang="en-US" b="0" i="0" dirty="0">
                <a:solidFill>
                  <a:srgbClr val="000000"/>
                </a:solidFill>
                <a:effectLst/>
                <a:latin typeface="Verdana" panose="020B0604030504040204" pitchFamily="34" charset="0"/>
              </a:rPr>
              <a:t>Since Python will ignore string literals that are not assigned to a variable, you can add a multiline string (triple quotes) in your code, and place your comment inside it:</a:t>
            </a:r>
          </a:p>
          <a:p>
            <a:endParaRPr lang="en-US" dirty="0">
              <a:solidFill>
                <a:srgbClr val="000000"/>
              </a:solidFill>
              <a:latin typeface="Verdana" panose="020B0604030504040204" pitchFamily="34" charset="0"/>
            </a:endParaRPr>
          </a:p>
          <a:p>
            <a:r>
              <a:rPr lang="en-US" b="0" i="0" dirty="0">
                <a:solidFill>
                  <a:srgbClr val="A52A2A"/>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This is a comment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written in</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more than just one line</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393763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B742-C9EA-354F-A7E7-419CC2F742E0}"/>
              </a:ext>
            </a:extLst>
          </p:cNvPr>
          <p:cNvSpPr>
            <a:spLocks noGrp="1"/>
          </p:cNvSpPr>
          <p:nvPr>
            <p:ph type="title"/>
          </p:nvPr>
        </p:nvSpPr>
        <p:spPr/>
        <p:txBody>
          <a:bodyPr/>
          <a:lstStyle/>
          <a:p>
            <a:r>
              <a:rPr lang="en-US" dirty="0"/>
              <a:t>Python coding style</a:t>
            </a:r>
          </a:p>
        </p:txBody>
      </p:sp>
      <p:sp>
        <p:nvSpPr>
          <p:cNvPr id="3" name="Content Placeholder 2">
            <a:extLst>
              <a:ext uri="{FF2B5EF4-FFF2-40B4-BE49-F238E27FC236}">
                <a16:creationId xmlns:a16="http://schemas.microsoft.com/office/drawing/2014/main" id="{3D917F65-2409-B6DF-0FFE-B2A334ECECFE}"/>
              </a:ext>
            </a:extLst>
          </p:cNvPr>
          <p:cNvSpPr>
            <a:spLocks noGrp="1"/>
          </p:cNvSpPr>
          <p:nvPr>
            <p:ph idx="1"/>
          </p:nvPr>
        </p:nvSpPr>
        <p:spPr/>
        <p:txBody>
          <a:bodyPr/>
          <a:lstStyle/>
          <a:p>
            <a:r>
              <a:rPr lang="en-US" dirty="0"/>
              <a:t>To write beautiful python code we use PEP 8 Style guide formatting.</a:t>
            </a:r>
          </a:p>
          <a:p>
            <a:r>
              <a:rPr lang="en-US" b="0" i="0" dirty="0">
                <a:solidFill>
                  <a:srgbClr val="222222"/>
                </a:solidFill>
                <a:effectLst/>
                <a:latin typeface="source sans pro" panose="020B0503030403020204" pitchFamily="34" charset="0"/>
              </a:rPr>
              <a:t>PEP 8, sometimes spelled PEP8 or PEP-8, is a document that provides guidelines and best practices on how to write Python code.</a:t>
            </a:r>
          </a:p>
          <a:p>
            <a:endParaRPr lang="en-US" dirty="0">
              <a:solidFill>
                <a:srgbClr val="222222"/>
              </a:solidFill>
              <a:latin typeface="source sans pro" panose="020B0503030403020204" pitchFamily="34" charset="0"/>
            </a:endParaRPr>
          </a:p>
          <a:p>
            <a:r>
              <a:rPr lang="en-US" dirty="0">
                <a:solidFill>
                  <a:srgbClr val="222222"/>
                </a:solidFill>
                <a:latin typeface="source sans pro" panose="020B0503030403020204" pitchFamily="34" charset="0"/>
              </a:rPr>
              <a:t>Read more about PEP 8 here:</a:t>
            </a:r>
          </a:p>
          <a:p>
            <a:r>
              <a:rPr lang="en-US" dirty="0"/>
              <a:t>https://peps.python.org/pep-0008/</a:t>
            </a:r>
          </a:p>
        </p:txBody>
      </p:sp>
    </p:spTree>
    <p:extLst>
      <p:ext uri="{BB962C8B-B14F-4D97-AF65-F5344CB8AC3E}">
        <p14:creationId xmlns:p14="http://schemas.microsoft.com/office/powerpoint/2010/main" val="281100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31FC-A3DA-86E6-0317-32AFF7760D15}"/>
              </a:ext>
            </a:extLst>
          </p:cNvPr>
          <p:cNvSpPr>
            <a:spLocks noGrp="1"/>
          </p:cNvSpPr>
          <p:nvPr>
            <p:ph type="title"/>
          </p:nvPr>
        </p:nvSpPr>
        <p:spPr/>
        <p:txBody>
          <a:bodyPr/>
          <a:lstStyle/>
          <a:p>
            <a:r>
              <a:rPr lang="en-US" dirty="0"/>
              <a:t>Python’s Hello World</a:t>
            </a:r>
          </a:p>
        </p:txBody>
      </p:sp>
      <p:sp>
        <p:nvSpPr>
          <p:cNvPr id="3" name="Content Placeholder 2">
            <a:extLst>
              <a:ext uri="{FF2B5EF4-FFF2-40B4-BE49-F238E27FC236}">
                <a16:creationId xmlns:a16="http://schemas.microsoft.com/office/drawing/2014/main" id="{1C134D66-0051-D833-27E5-1824981F6850}"/>
              </a:ext>
            </a:extLst>
          </p:cNvPr>
          <p:cNvSpPr>
            <a:spLocks noGrp="1"/>
          </p:cNvSpPr>
          <p:nvPr>
            <p:ph idx="1"/>
          </p:nvPr>
        </p:nvSpPr>
        <p:spPr/>
        <p:txBody>
          <a:bodyPr>
            <a:normAutofit fontScale="92500"/>
          </a:bodyPr>
          <a:lstStyle/>
          <a:p>
            <a:r>
              <a:rPr lang="en-US" b="0" i="0" dirty="0">
                <a:solidFill>
                  <a:srgbClr val="000000"/>
                </a:solidFill>
                <a:effectLst/>
                <a:latin typeface="Verdana" panose="020B0604030504040204" pitchFamily="34" charset="0"/>
              </a:rPr>
              <a:t>Python is an interpreted programming language, this means that as a developer you write Python (.</a:t>
            </a:r>
            <a:r>
              <a:rPr lang="en-US" b="0" i="0" dirty="0" err="1">
                <a:solidFill>
                  <a:srgbClr val="000000"/>
                </a:solidFill>
                <a:effectLst/>
                <a:latin typeface="Verdana" panose="020B0604030504040204" pitchFamily="34" charset="0"/>
              </a:rPr>
              <a:t>py</a:t>
            </a:r>
            <a:r>
              <a:rPr lang="en-US" b="0" i="0" dirty="0">
                <a:solidFill>
                  <a:srgbClr val="000000"/>
                </a:solidFill>
                <a:effectLst/>
                <a:latin typeface="Verdana" panose="020B0604030504040204" pitchFamily="34" charset="0"/>
              </a:rPr>
              <a:t>) files in a text editor and then put those files into the python interpreter to be executed.</a:t>
            </a:r>
          </a:p>
          <a:p>
            <a:r>
              <a:rPr lang="en-US" b="0" i="0" dirty="0">
                <a:solidFill>
                  <a:srgbClr val="000000"/>
                </a:solidFill>
                <a:effectLst/>
                <a:latin typeface="Verdana" panose="020B0604030504040204" pitchFamily="34" charset="0"/>
              </a:rPr>
              <a:t>Let's write our first Python file, called helloworld.py, which can be done in any text editor.</a:t>
            </a:r>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648158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8712-4E90-96EB-2DE7-86A862B45EC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Python Variables</a:t>
            </a:r>
            <a:endParaRPr lang="en-US" dirty="0"/>
          </a:p>
        </p:txBody>
      </p:sp>
      <p:sp>
        <p:nvSpPr>
          <p:cNvPr id="3" name="Content Placeholder 2">
            <a:extLst>
              <a:ext uri="{FF2B5EF4-FFF2-40B4-BE49-F238E27FC236}">
                <a16:creationId xmlns:a16="http://schemas.microsoft.com/office/drawing/2014/main" id="{B106D71F-2C8E-962B-76DC-85E2276411C1}"/>
              </a:ext>
            </a:extLst>
          </p:cNvPr>
          <p:cNvSpPr>
            <a:spLocks noGrp="1"/>
          </p:cNvSpPr>
          <p:nvPr>
            <p:ph idx="1"/>
          </p:nvPr>
        </p:nvSpPr>
        <p:spPr/>
        <p:txBody>
          <a:bodyPr>
            <a:normAutofit fontScale="92500"/>
          </a:bodyPr>
          <a:lstStyle/>
          <a:p>
            <a:pPr algn="l"/>
            <a:r>
              <a:rPr lang="en-US" b="1" i="0" dirty="0">
                <a:solidFill>
                  <a:srgbClr val="000000"/>
                </a:solidFill>
                <a:effectLst/>
                <a:latin typeface="Segoe UI" panose="020B0502040204020203" pitchFamily="34" charset="0"/>
              </a:rPr>
              <a:t>Variables:</a:t>
            </a:r>
          </a:p>
          <a:p>
            <a:pPr algn="l"/>
            <a:r>
              <a:rPr lang="en-US" b="0" i="0" dirty="0">
                <a:solidFill>
                  <a:srgbClr val="000000"/>
                </a:solidFill>
                <a:effectLst/>
                <a:latin typeface="Verdana" panose="020B0604030504040204" pitchFamily="34" charset="0"/>
              </a:rPr>
              <a:t>Variables are containers for storing data values.</a:t>
            </a:r>
          </a:p>
          <a:p>
            <a:pPr algn="l"/>
            <a:endParaRPr lang="en-US" dirty="0">
              <a:solidFill>
                <a:srgbClr val="000000"/>
              </a:solidFill>
              <a:latin typeface="Verdana" panose="020B0604030504040204" pitchFamily="34" charset="0"/>
            </a:endParaRPr>
          </a:p>
          <a:p>
            <a:pPr algn="l"/>
            <a:r>
              <a:rPr lang="en-US" b="1" i="0" dirty="0">
                <a:solidFill>
                  <a:srgbClr val="000000"/>
                </a:solidFill>
                <a:effectLst/>
                <a:latin typeface="Segoe UI" panose="020B0502040204020203" pitchFamily="34" charset="0"/>
              </a:rPr>
              <a:t>Creating Variables:</a:t>
            </a:r>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Python has no command for declaring a variable.</a:t>
            </a:r>
          </a:p>
          <a:p>
            <a:pPr algn="l"/>
            <a:r>
              <a:rPr lang="en-US" b="0" i="0" dirty="0">
                <a:solidFill>
                  <a:srgbClr val="000000"/>
                </a:solidFill>
                <a:effectLst/>
                <a:latin typeface="Verdana" panose="020B0604030504040204" pitchFamily="34" charset="0"/>
              </a:rPr>
              <a:t>A variable is created the moment you first assign a value to it.</a:t>
            </a:r>
          </a:p>
          <a:p>
            <a:pPr algn="l"/>
            <a:endParaRPr lang="en-US" b="0"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1898984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DENACO Python Programming week 1 day 1</Template>
  <TotalTime>728</TotalTime>
  <Words>885</Words>
  <Application>Microsoft Office PowerPoint</Application>
  <PresentationFormat>Widescreen</PresentationFormat>
  <Paragraphs>106</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Consolas</vt:lpstr>
      <vt:lpstr>Open Sans</vt:lpstr>
      <vt:lpstr>Segoe UI</vt:lpstr>
      <vt:lpstr>source sans pro</vt:lpstr>
      <vt:lpstr>source sans pro</vt:lpstr>
      <vt:lpstr>Tw Cen MT</vt:lpstr>
      <vt:lpstr>var(--chakra-fonts-heading)</vt:lpstr>
      <vt:lpstr>Verdana</vt:lpstr>
      <vt:lpstr>Circuit</vt:lpstr>
      <vt:lpstr>        Programming in Python </vt:lpstr>
      <vt:lpstr>PowerPoint Presentation</vt:lpstr>
      <vt:lpstr>PowerPoint Presentation</vt:lpstr>
      <vt:lpstr>Python Indentation </vt:lpstr>
      <vt:lpstr>Python Comments </vt:lpstr>
      <vt:lpstr>Multiline Comments</vt:lpstr>
      <vt:lpstr>Python coding style</vt:lpstr>
      <vt:lpstr>Python’s Hello World</vt:lpstr>
      <vt:lpstr>Python Variables</vt:lpstr>
      <vt:lpstr>Example of a variable</vt:lpstr>
      <vt:lpstr>PowerPoint Presentation</vt:lpstr>
      <vt:lpstr>Output Variables </vt:lpstr>
      <vt:lpstr>Python Operators</vt:lpstr>
      <vt:lpstr>PowerPoint Presentation</vt:lpstr>
      <vt:lpstr>Strings</vt:lpstr>
      <vt:lpstr>String Methods </vt:lpstr>
      <vt:lpstr>Another Example</vt:lpstr>
      <vt:lpstr>Python String replace() Method</vt:lpstr>
      <vt:lpstr>Changing upper and lower case strings</vt:lpstr>
      <vt:lpstr>Using “join” function for the string </vt:lpstr>
      <vt:lpstr>Reversing String </vt:lpstr>
      <vt:lpstr>Split Strings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Programming in Python </dc:title>
  <dc:creator>isaakmwangi2018@gmail.com</dc:creator>
  <cp:lastModifiedBy>isaakmwangi2018@gmail.com</cp:lastModifiedBy>
  <cp:revision>3</cp:revision>
  <dcterms:created xsi:type="dcterms:W3CDTF">2023-03-26T08:23:39Z</dcterms:created>
  <dcterms:modified xsi:type="dcterms:W3CDTF">2023-04-05T18:50:22Z</dcterms:modified>
</cp:coreProperties>
</file>