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78" r:id="rId3"/>
    <p:sldId id="271" r:id="rId4"/>
    <p:sldId id="272" r:id="rId5"/>
    <p:sldId id="273" r:id="rId6"/>
    <p:sldId id="270" r:id="rId7"/>
    <p:sldId id="259" r:id="rId8"/>
    <p:sldId id="260" r:id="rId9"/>
    <p:sldId id="261" r:id="rId10"/>
    <p:sldId id="262" r:id="rId11"/>
    <p:sldId id="263" r:id="rId12"/>
    <p:sldId id="264" r:id="rId13"/>
    <p:sldId id="265" r:id="rId14"/>
    <p:sldId id="266" r:id="rId15"/>
    <p:sldId id="274" r:id="rId16"/>
    <p:sldId id="275" r:id="rId17"/>
    <p:sldId id="267" r:id="rId18"/>
    <p:sldId id="276" r:id="rId19"/>
    <p:sldId id="26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7A7B81-3B60-4853-9EF4-5C41F502F027}" type="datetimeFigureOut">
              <a:rPr lang="en-US" smtClean="0"/>
              <a:t>4/5/2023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2567138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A7B81-3B60-4853-9EF4-5C41F502F027}"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400985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A7B81-3B60-4853-9EF4-5C41F502F027}"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256902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A7B81-3B60-4853-9EF4-5C41F502F027}"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FD50C-5CCD-4802-B660-117C5C68316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851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A7B81-3B60-4853-9EF4-5C41F502F027}"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288640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7A7B81-3B60-4853-9EF4-5C41F502F027}"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3392970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7A7B81-3B60-4853-9EF4-5C41F502F027}"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2520987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A7B81-3B60-4853-9EF4-5C41F502F027}"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3605948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A7B81-3B60-4853-9EF4-5C41F502F027}"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149337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A7B81-3B60-4853-9EF4-5C41F502F027}"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34043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A7B81-3B60-4853-9EF4-5C41F502F027}"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53878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A7B81-3B60-4853-9EF4-5C41F502F027}"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52020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A7B81-3B60-4853-9EF4-5C41F502F027}"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425570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A7B81-3B60-4853-9EF4-5C41F502F027}"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237456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A7B81-3B60-4853-9EF4-5C41F502F027}"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155740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A7B81-3B60-4853-9EF4-5C41F502F027}"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260856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A7B81-3B60-4853-9EF4-5C41F502F027}"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FD50C-5CCD-4802-B660-117C5C68316A}" type="slidenum">
              <a:rPr lang="en-US" smtClean="0"/>
              <a:t>‹#›</a:t>
            </a:fld>
            <a:endParaRPr lang="en-US"/>
          </a:p>
        </p:txBody>
      </p:sp>
    </p:spTree>
    <p:extLst>
      <p:ext uri="{BB962C8B-B14F-4D97-AF65-F5344CB8AC3E}">
        <p14:creationId xmlns:p14="http://schemas.microsoft.com/office/powerpoint/2010/main" val="102879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7A7B81-3B60-4853-9EF4-5C41F502F027}" type="datetimeFigureOut">
              <a:rPr lang="en-US" smtClean="0"/>
              <a:t>4/5/2023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8FD50C-5CCD-4802-B660-117C5C68316A}" type="slidenum">
              <a:rPr lang="en-US" smtClean="0"/>
              <a:t>‹#›</a:t>
            </a:fld>
            <a:endParaRPr lang="en-US"/>
          </a:p>
        </p:txBody>
      </p:sp>
    </p:spTree>
    <p:extLst>
      <p:ext uri="{BB962C8B-B14F-4D97-AF65-F5344CB8AC3E}">
        <p14:creationId xmlns:p14="http://schemas.microsoft.com/office/powerpoint/2010/main" val="19829536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dev/peps/pep-0008/#tabs-or-spa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F128-E5E5-8809-B6F1-3F3CBD7AC06F}"/>
              </a:ext>
            </a:extLst>
          </p:cNvPr>
          <p:cNvSpPr>
            <a:spLocks noGrp="1"/>
          </p:cNvSpPr>
          <p:nvPr>
            <p:ph type="title"/>
          </p:nvPr>
        </p:nvSpPr>
        <p:spPr>
          <a:xfrm>
            <a:off x="1141413" y="1600256"/>
            <a:ext cx="9905998" cy="1478570"/>
          </a:xfrm>
        </p:spPr>
        <p:txBody>
          <a:bodyPr/>
          <a:lstStyle/>
          <a:p>
            <a:r>
              <a:rPr lang="en-US" b="0" i="0" dirty="0">
                <a:solidFill>
                  <a:srgbClr val="FF0000"/>
                </a:solidFill>
                <a:effectLst/>
                <a:latin typeface="var(--chakra-fonts-heading)"/>
              </a:rPr>
              <a:t>Conditional Statements</a:t>
            </a:r>
            <a:endParaRPr lang="en-US" dirty="0">
              <a:solidFill>
                <a:srgbClr val="FF0000"/>
              </a:solidFill>
            </a:endParaRPr>
          </a:p>
        </p:txBody>
      </p:sp>
      <p:sp>
        <p:nvSpPr>
          <p:cNvPr id="3" name="Content Placeholder 2">
            <a:extLst>
              <a:ext uri="{FF2B5EF4-FFF2-40B4-BE49-F238E27FC236}">
                <a16:creationId xmlns:a16="http://schemas.microsoft.com/office/drawing/2014/main" id="{FED1414E-FF07-24A3-C698-8F690F14DA8E}"/>
              </a:ext>
            </a:extLst>
          </p:cNvPr>
          <p:cNvSpPr>
            <a:spLocks noGrp="1"/>
          </p:cNvSpPr>
          <p:nvPr>
            <p:ph idx="1"/>
          </p:nvPr>
        </p:nvSpPr>
        <p:spPr>
          <a:xfrm>
            <a:off x="1141413" y="3078826"/>
            <a:ext cx="9905999" cy="1567601"/>
          </a:xfrm>
        </p:spPr>
        <p:txBody>
          <a:bodyPr/>
          <a:lstStyle/>
          <a:p>
            <a:r>
              <a:rPr lang="en-US" dirty="0"/>
              <a:t>Prepared by Isaac Kamau</a:t>
            </a:r>
          </a:p>
        </p:txBody>
      </p:sp>
      <p:pic>
        <p:nvPicPr>
          <p:cNvPr id="5" name="Picture 4">
            <a:extLst>
              <a:ext uri="{FF2B5EF4-FFF2-40B4-BE49-F238E27FC236}">
                <a16:creationId xmlns:a16="http://schemas.microsoft.com/office/drawing/2014/main" id="{B9E34D32-1149-3759-F750-1DEA4790F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779" y="59236"/>
            <a:ext cx="2267266" cy="1190791"/>
          </a:xfrm>
          <a:prstGeom prst="rect">
            <a:avLst/>
          </a:prstGeom>
        </p:spPr>
      </p:pic>
      <p:sp>
        <p:nvSpPr>
          <p:cNvPr id="7" name="TextBox 6">
            <a:extLst>
              <a:ext uri="{FF2B5EF4-FFF2-40B4-BE49-F238E27FC236}">
                <a16:creationId xmlns:a16="http://schemas.microsoft.com/office/drawing/2014/main" id="{2638FA94-5120-3C2E-77ED-34072DB8CB22}"/>
              </a:ext>
            </a:extLst>
          </p:cNvPr>
          <p:cNvSpPr txBox="1"/>
          <p:nvPr/>
        </p:nvSpPr>
        <p:spPr>
          <a:xfrm>
            <a:off x="3997842" y="6418092"/>
            <a:ext cx="6103088" cy="261610"/>
          </a:xfrm>
          <a:prstGeom prst="rect">
            <a:avLst/>
          </a:prstGeom>
          <a:noFill/>
        </p:spPr>
        <p:txBody>
          <a:bodyPr wrap="square">
            <a:spAutoFit/>
          </a:bodyPr>
          <a:lstStyle/>
          <a:p>
            <a:r>
              <a:rPr lang="en-US" sz="1100" dirty="0"/>
              <a:t>+254757640352 | +254707661262 E - denacoent@gmail.com</a:t>
            </a:r>
          </a:p>
        </p:txBody>
      </p:sp>
    </p:spTree>
    <p:extLst>
      <p:ext uri="{BB962C8B-B14F-4D97-AF65-F5344CB8AC3E}">
        <p14:creationId xmlns:p14="http://schemas.microsoft.com/office/powerpoint/2010/main" val="283616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9CCAB6-F1ED-6B7B-48CA-5C4F8E22835D}"/>
              </a:ext>
            </a:extLst>
          </p:cNvPr>
          <p:cNvSpPr>
            <a:spLocks noGrp="1"/>
          </p:cNvSpPr>
          <p:nvPr>
            <p:ph idx="1"/>
          </p:nvPr>
        </p:nvSpPr>
        <p:spPr>
          <a:xfrm>
            <a:off x="1141412" y="404036"/>
            <a:ext cx="9905999" cy="5688419"/>
          </a:xfrm>
        </p:spPr>
        <p:txBody>
          <a:bodyPr/>
          <a:lstStyle/>
          <a:p>
            <a:r>
              <a:rPr lang="en-US" b="0" i="0" dirty="0">
                <a:solidFill>
                  <a:srgbClr val="000000"/>
                </a:solidFill>
                <a:effectLst/>
                <a:latin typeface="Helvetica Neue"/>
              </a:rPr>
              <a:t>To get inputs from the user we use “input()” function</a:t>
            </a:r>
          </a:p>
          <a:p>
            <a:r>
              <a:rPr lang="en-US" dirty="0"/>
              <a:t>Example of how to get input from users</a:t>
            </a:r>
          </a:p>
          <a:p>
            <a:r>
              <a:rPr lang="en-US" dirty="0"/>
              <a:t>name = input('Please Enter your Name: ')</a:t>
            </a:r>
          </a:p>
          <a:p>
            <a:r>
              <a:rPr lang="en-US" dirty="0"/>
              <a:t>print("Hello " + name + " and Welcome to Data Analysis Class")</a:t>
            </a:r>
          </a:p>
        </p:txBody>
      </p:sp>
    </p:spTree>
    <p:extLst>
      <p:ext uri="{BB962C8B-B14F-4D97-AF65-F5344CB8AC3E}">
        <p14:creationId xmlns:p14="http://schemas.microsoft.com/office/powerpoint/2010/main" val="248210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9D3A-420D-BFCE-DFEA-9AB900773765}"/>
              </a:ext>
            </a:extLst>
          </p:cNvPr>
          <p:cNvSpPr>
            <a:spLocks noGrp="1"/>
          </p:cNvSpPr>
          <p:nvPr>
            <p:ph type="title"/>
          </p:nvPr>
        </p:nvSpPr>
        <p:spPr/>
        <p:txBody>
          <a:bodyPr>
            <a:normAutofit/>
          </a:bodyPr>
          <a:lstStyle/>
          <a:p>
            <a:r>
              <a:rPr lang="en-US" sz="2400" dirty="0"/>
              <a:t>A program for checking whether a number is odd or even</a:t>
            </a:r>
          </a:p>
        </p:txBody>
      </p:sp>
      <p:sp>
        <p:nvSpPr>
          <p:cNvPr id="3" name="Content Placeholder 2">
            <a:extLst>
              <a:ext uri="{FF2B5EF4-FFF2-40B4-BE49-F238E27FC236}">
                <a16:creationId xmlns:a16="http://schemas.microsoft.com/office/drawing/2014/main" id="{A1B9B74F-A03E-6C33-7BA4-3189C0AEAC9A}"/>
              </a:ext>
            </a:extLst>
          </p:cNvPr>
          <p:cNvSpPr>
            <a:spLocks noGrp="1"/>
          </p:cNvSpPr>
          <p:nvPr>
            <p:ph idx="1"/>
          </p:nvPr>
        </p:nvSpPr>
        <p:spPr>
          <a:xfrm>
            <a:off x="1141412" y="1658679"/>
            <a:ext cx="9905999" cy="4132522"/>
          </a:xfrm>
        </p:spPr>
        <p:txBody>
          <a:bodyPr>
            <a:normAutofit fontScale="92500" lnSpcReduction="20000"/>
          </a:bodyPr>
          <a:lstStyle/>
          <a:p>
            <a:pPr marL="0" indent="0">
              <a:buNone/>
            </a:pPr>
            <a:endParaRPr lang="en-US" dirty="0"/>
          </a:p>
          <a:p>
            <a:r>
              <a:rPr lang="en-US" dirty="0"/>
              <a:t>name = input('Please Enter your Name: ')</a:t>
            </a:r>
          </a:p>
          <a:p>
            <a:r>
              <a:rPr lang="en-US" dirty="0"/>
              <a:t>number = input("Please Enter Your Number: ")</a:t>
            </a:r>
          </a:p>
          <a:p>
            <a:r>
              <a:rPr lang="en-US" dirty="0"/>
              <a:t>number = int(number)</a:t>
            </a:r>
          </a:p>
          <a:p>
            <a:endParaRPr lang="en-US" dirty="0"/>
          </a:p>
          <a:p>
            <a:r>
              <a:rPr lang="en-US" dirty="0"/>
              <a:t>if number % 2 == 0:</a:t>
            </a:r>
          </a:p>
          <a:p>
            <a:r>
              <a:rPr lang="en-US" dirty="0"/>
              <a:t>    print("Hello " + name + "Your Number: " + str(number) + " is even.")</a:t>
            </a:r>
          </a:p>
          <a:p>
            <a:r>
              <a:rPr lang="en-US" dirty="0"/>
              <a:t>else:</a:t>
            </a:r>
          </a:p>
          <a:p>
            <a:r>
              <a:rPr lang="en-US" dirty="0"/>
              <a:t>    print("Hello " + name + " Your Number: " + str(number) + " is odd.")</a:t>
            </a:r>
          </a:p>
        </p:txBody>
      </p:sp>
    </p:spTree>
    <p:extLst>
      <p:ext uri="{BB962C8B-B14F-4D97-AF65-F5344CB8AC3E}">
        <p14:creationId xmlns:p14="http://schemas.microsoft.com/office/powerpoint/2010/main" val="254708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467D-6254-3B2F-D61E-2EFB914D3752}"/>
              </a:ext>
            </a:extLst>
          </p:cNvPr>
          <p:cNvSpPr>
            <a:spLocks noGrp="1"/>
          </p:cNvSpPr>
          <p:nvPr>
            <p:ph type="title"/>
          </p:nvPr>
        </p:nvSpPr>
        <p:spPr/>
        <p:txBody>
          <a:bodyPr/>
          <a:lstStyle/>
          <a:p>
            <a:r>
              <a:rPr lang="en-US" dirty="0"/>
              <a:t>If, </a:t>
            </a:r>
            <a:r>
              <a:rPr lang="en-US" dirty="0" err="1"/>
              <a:t>Elif</a:t>
            </a:r>
            <a:r>
              <a:rPr lang="en-US" dirty="0"/>
              <a:t>, Else</a:t>
            </a:r>
            <a:br>
              <a:rPr lang="en-US" dirty="0"/>
            </a:br>
            <a:endParaRPr lang="en-US" dirty="0"/>
          </a:p>
        </p:txBody>
      </p:sp>
      <p:sp>
        <p:nvSpPr>
          <p:cNvPr id="3" name="Content Placeholder 2">
            <a:extLst>
              <a:ext uri="{FF2B5EF4-FFF2-40B4-BE49-F238E27FC236}">
                <a16:creationId xmlns:a16="http://schemas.microsoft.com/office/drawing/2014/main" id="{716DFD15-64C0-0DDA-0860-1FF63CAE9726}"/>
              </a:ext>
            </a:extLst>
          </p:cNvPr>
          <p:cNvSpPr>
            <a:spLocks noGrp="1"/>
          </p:cNvSpPr>
          <p:nvPr>
            <p:ph idx="1"/>
          </p:nvPr>
        </p:nvSpPr>
        <p:spPr/>
        <p:txBody>
          <a:bodyPr/>
          <a:lstStyle/>
          <a:p>
            <a:r>
              <a:rPr lang="en-US" dirty="0"/>
              <a:t>In addition to the if clause, there are two other optional clauses often used with an `if` statement.</a:t>
            </a:r>
          </a:p>
          <a:p>
            <a:r>
              <a:rPr lang="en-US" dirty="0"/>
              <a:t>1. `if`: An if statement must always start with an if clause, which contains the first condition that is checked. If this evaluates to True, Python runs the code indented in this if block and then skips to the rest of the code after the if statement.</a:t>
            </a:r>
          </a:p>
        </p:txBody>
      </p:sp>
    </p:spTree>
    <p:extLst>
      <p:ext uri="{BB962C8B-B14F-4D97-AF65-F5344CB8AC3E}">
        <p14:creationId xmlns:p14="http://schemas.microsoft.com/office/powerpoint/2010/main" val="182437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13C1-75D4-256B-6408-1177807A2730}"/>
              </a:ext>
            </a:extLst>
          </p:cNvPr>
          <p:cNvSpPr>
            <a:spLocks noGrp="1"/>
          </p:cNvSpPr>
          <p:nvPr>
            <p:ph type="title"/>
          </p:nvPr>
        </p:nvSpPr>
        <p:spPr/>
        <p:txBody>
          <a:bodyPr/>
          <a:lstStyle/>
          <a:p>
            <a:r>
              <a:rPr lang="en-US" dirty="0"/>
              <a:t>ELIF</a:t>
            </a:r>
          </a:p>
        </p:txBody>
      </p:sp>
      <p:sp>
        <p:nvSpPr>
          <p:cNvPr id="3" name="Content Placeholder 2">
            <a:extLst>
              <a:ext uri="{FF2B5EF4-FFF2-40B4-BE49-F238E27FC236}">
                <a16:creationId xmlns:a16="http://schemas.microsoft.com/office/drawing/2014/main" id="{47E1AA94-2067-7E49-E877-F9600525C71F}"/>
              </a:ext>
            </a:extLst>
          </p:cNvPr>
          <p:cNvSpPr>
            <a:spLocks noGrp="1"/>
          </p:cNvSpPr>
          <p:nvPr>
            <p:ph idx="1"/>
          </p:nvPr>
        </p:nvSpPr>
        <p:spPr/>
        <p:txBody>
          <a:bodyPr/>
          <a:lstStyle/>
          <a:p>
            <a:r>
              <a:rPr lang="en-US" dirty="0"/>
              <a:t>2. `</a:t>
            </a:r>
            <a:r>
              <a:rPr lang="en-US" dirty="0" err="1"/>
              <a:t>elif</a:t>
            </a:r>
            <a:r>
              <a:rPr lang="en-US" dirty="0"/>
              <a:t>`: </a:t>
            </a:r>
            <a:r>
              <a:rPr lang="en-US" dirty="0" err="1"/>
              <a:t>elif</a:t>
            </a:r>
            <a:r>
              <a:rPr lang="en-US" dirty="0"/>
              <a:t> is short for "else if." An </a:t>
            </a:r>
            <a:r>
              <a:rPr lang="en-US" dirty="0" err="1"/>
              <a:t>elif</a:t>
            </a:r>
            <a:r>
              <a:rPr lang="en-US" dirty="0"/>
              <a:t> clause is used to check for an additional condition if the conditions in the previous clauses in the if statement evaluate to False. As you can see in the example, you can have multiple </a:t>
            </a:r>
            <a:r>
              <a:rPr lang="en-US" dirty="0" err="1"/>
              <a:t>elif</a:t>
            </a:r>
            <a:r>
              <a:rPr lang="en-US" dirty="0"/>
              <a:t> blocks to handle different situations.</a:t>
            </a:r>
          </a:p>
        </p:txBody>
      </p:sp>
    </p:spTree>
    <p:extLst>
      <p:ext uri="{BB962C8B-B14F-4D97-AF65-F5344CB8AC3E}">
        <p14:creationId xmlns:p14="http://schemas.microsoft.com/office/powerpoint/2010/main" val="278335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691C-E14F-A825-11CB-2FDB449C1291}"/>
              </a:ext>
            </a:extLst>
          </p:cNvPr>
          <p:cNvSpPr>
            <a:spLocks noGrp="1"/>
          </p:cNvSpPr>
          <p:nvPr>
            <p:ph type="title"/>
          </p:nvPr>
        </p:nvSpPr>
        <p:spPr/>
        <p:txBody>
          <a:bodyPr/>
          <a:lstStyle/>
          <a:p>
            <a:r>
              <a:rPr lang="en-US" dirty="0"/>
              <a:t>ELSE</a:t>
            </a:r>
          </a:p>
        </p:txBody>
      </p:sp>
      <p:sp>
        <p:nvSpPr>
          <p:cNvPr id="3" name="Content Placeholder 2">
            <a:extLst>
              <a:ext uri="{FF2B5EF4-FFF2-40B4-BE49-F238E27FC236}">
                <a16:creationId xmlns:a16="http://schemas.microsoft.com/office/drawing/2014/main" id="{0A2F60AF-C54D-40BE-4E8C-AA2C1E5954BF}"/>
              </a:ext>
            </a:extLst>
          </p:cNvPr>
          <p:cNvSpPr>
            <a:spLocks noGrp="1"/>
          </p:cNvSpPr>
          <p:nvPr>
            <p:ph idx="1"/>
          </p:nvPr>
        </p:nvSpPr>
        <p:spPr/>
        <p:txBody>
          <a:bodyPr/>
          <a:lstStyle/>
          <a:p>
            <a:r>
              <a:rPr lang="en-US" dirty="0"/>
              <a:t>3. `else`: Last is the else clause, which must come at the end of an if statement if used. This clause doesn't require a condition. The code in an else block is run if all conditions above that in the if statement evaluate to False.</a:t>
            </a:r>
          </a:p>
          <a:p>
            <a:endParaRPr lang="en-US" dirty="0"/>
          </a:p>
        </p:txBody>
      </p:sp>
    </p:spTree>
    <p:extLst>
      <p:ext uri="{BB962C8B-B14F-4D97-AF65-F5344CB8AC3E}">
        <p14:creationId xmlns:p14="http://schemas.microsoft.com/office/powerpoint/2010/main" val="419202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A04D-B33D-9DCF-8CA8-26370A8ADEAB}"/>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Nested If</a:t>
            </a:r>
            <a:endParaRPr lang="en-US" dirty="0"/>
          </a:p>
        </p:txBody>
      </p:sp>
      <p:sp>
        <p:nvSpPr>
          <p:cNvPr id="3" name="Content Placeholder 2">
            <a:extLst>
              <a:ext uri="{FF2B5EF4-FFF2-40B4-BE49-F238E27FC236}">
                <a16:creationId xmlns:a16="http://schemas.microsoft.com/office/drawing/2014/main" id="{F5795CF0-5E39-40FC-3A90-40062995428B}"/>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You can have `if` statement inside `if` statement. This is called nested `if` Statements</a:t>
            </a:r>
            <a:endParaRPr lang="en-US" dirty="0"/>
          </a:p>
        </p:txBody>
      </p:sp>
    </p:spTree>
    <p:extLst>
      <p:ext uri="{BB962C8B-B14F-4D97-AF65-F5344CB8AC3E}">
        <p14:creationId xmlns:p14="http://schemas.microsoft.com/office/powerpoint/2010/main" val="4073840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7F80-0302-B471-EF6F-A43B1762207E}"/>
              </a:ext>
            </a:extLst>
          </p:cNvPr>
          <p:cNvSpPr>
            <a:spLocks noGrp="1"/>
          </p:cNvSpPr>
          <p:nvPr>
            <p:ph type="title"/>
          </p:nvPr>
        </p:nvSpPr>
        <p:spPr>
          <a:xfrm>
            <a:off x="1141413" y="618518"/>
            <a:ext cx="9905998" cy="448281"/>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742BCF46-2842-3173-F97A-F0ECBF212ED0}"/>
              </a:ext>
            </a:extLst>
          </p:cNvPr>
          <p:cNvSpPr>
            <a:spLocks noGrp="1"/>
          </p:cNvSpPr>
          <p:nvPr>
            <p:ph idx="1"/>
          </p:nvPr>
        </p:nvSpPr>
        <p:spPr>
          <a:xfrm>
            <a:off x="1141412" y="1371600"/>
            <a:ext cx="9905999" cy="4419601"/>
          </a:xfrm>
        </p:spPr>
        <p:txBody>
          <a:bodyPr/>
          <a:lstStyle/>
          <a:p>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41</a:t>
            </a:r>
            <a:br>
              <a:rPr lang="en-US" dirty="0"/>
            </a:b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x &gt;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"Above ten,"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x &gt; </a:t>
            </a:r>
            <a:r>
              <a:rPr lang="en-US" b="0" i="0" dirty="0">
                <a:solidFill>
                  <a:srgbClr val="FF0000"/>
                </a:solidFill>
                <a:effectLst/>
                <a:latin typeface="Consolas" panose="020B0609020204030204" pitchFamily="49" charset="0"/>
              </a:rPr>
              <a:t>20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"and also above 20!"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"but not above 20."</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13897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8AB3B-AF74-B482-27DB-5C83A2CA01D7}"/>
              </a:ext>
            </a:extLst>
          </p:cNvPr>
          <p:cNvSpPr>
            <a:spLocks noGrp="1"/>
          </p:cNvSpPr>
          <p:nvPr>
            <p:ph idx="1"/>
          </p:nvPr>
        </p:nvSpPr>
        <p:spPr>
          <a:xfrm>
            <a:off x="1141412" y="393405"/>
            <a:ext cx="9905999" cy="6337004"/>
          </a:xfrm>
        </p:spPr>
        <p:txBody>
          <a:bodyPr>
            <a:normAutofit fontScale="92500" lnSpcReduction="20000"/>
          </a:bodyPr>
          <a:lstStyle/>
          <a:p>
            <a:r>
              <a:rPr lang="en-US" dirty="0"/>
              <a:t>Simple Program:</a:t>
            </a:r>
          </a:p>
          <a:p>
            <a:r>
              <a:rPr lang="en-US" dirty="0"/>
              <a:t>season = input('What season are we in? ')</a:t>
            </a:r>
          </a:p>
          <a:p>
            <a:endParaRPr lang="en-US" dirty="0"/>
          </a:p>
          <a:p>
            <a:r>
              <a:rPr lang="en-US" dirty="0"/>
              <a:t>if season == 'spring':</a:t>
            </a:r>
          </a:p>
          <a:p>
            <a:r>
              <a:rPr lang="en-US" dirty="0"/>
              <a:t>    print('plant the garden!')</a:t>
            </a:r>
          </a:p>
          <a:p>
            <a:r>
              <a:rPr lang="en-US" dirty="0" err="1"/>
              <a:t>elif</a:t>
            </a:r>
            <a:r>
              <a:rPr lang="en-US" dirty="0"/>
              <a:t> season == 'summer':</a:t>
            </a:r>
          </a:p>
          <a:p>
            <a:r>
              <a:rPr lang="en-US" dirty="0"/>
              <a:t>    print('water the garden!')</a:t>
            </a:r>
          </a:p>
          <a:p>
            <a:r>
              <a:rPr lang="en-US" dirty="0" err="1"/>
              <a:t>elif</a:t>
            </a:r>
            <a:r>
              <a:rPr lang="en-US" dirty="0"/>
              <a:t> season == 'fall':</a:t>
            </a:r>
          </a:p>
          <a:p>
            <a:r>
              <a:rPr lang="en-US" dirty="0"/>
              <a:t>    print('harvest the garden!')</a:t>
            </a:r>
          </a:p>
          <a:p>
            <a:r>
              <a:rPr lang="en-US" dirty="0" err="1"/>
              <a:t>elif</a:t>
            </a:r>
            <a:r>
              <a:rPr lang="en-US" dirty="0"/>
              <a:t> season == 'winter':</a:t>
            </a:r>
          </a:p>
          <a:p>
            <a:r>
              <a:rPr lang="en-US" dirty="0"/>
              <a:t>    print('stay indoors!')</a:t>
            </a:r>
          </a:p>
          <a:p>
            <a:r>
              <a:rPr lang="en-US" dirty="0"/>
              <a:t>else:</a:t>
            </a:r>
          </a:p>
          <a:p>
            <a:r>
              <a:rPr lang="en-US" dirty="0"/>
              <a:t>    print('unrecognized season')</a:t>
            </a:r>
          </a:p>
        </p:txBody>
      </p:sp>
    </p:spTree>
    <p:extLst>
      <p:ext uri="{BB962C8B-B14F-4D97-AF65-F5344CB8AC3E}">
        <p14:creationId xmlns:p14="http://schemas.microsoft.com/office/powerpoint/2010/main" val="239126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51331-FF6E-F32E-32B4-1BFFE0B84099}"/>
              </a:ext>
            </a:extLst>
          </p:cNvPr>
          <p:cNvSpPr>
            <a:spLocks noGrp="1"/>
          </p:cNvSpPr>
          <p:nvPr>
            <p:ph idx="1"/>
          </p:nvPr>
        </p:nvSpPr>
        <p:spPr>
          <a:xfrm>
            <a:off x="1141412" y="563526"/>
            <a:ext cx="9905999" cy="5227675"/>
          </a:xfrm>
        </p:spPr>
        <p:txBody>
          <a:bodyPr/>
          <a:lstStyle/>
          <a:p>
            <a:r>
              <a:rPr lang="en-US" dirty="0"/>
              <a:t>A simple project:</a:t>
            </a:r>
          </a:p>
          <a:p>
            <a:r>
              <a:rPr lang="en-US" dirty="0"/>
              <a:t>Let’s combine all that we have learned and build a simple Calculator for addition, Subtraction, multiplication, and division “+- * /,”</a:t>
            </a:r>
          </a:p>
        </p:txBody>
      </p:sp>
    </p:spTree>
    <p:extLst>
      <p:ext uri="{BB962C8B-B14F-4D97-AF65-F5344CB8AC3E}">
        <p14:creationId xmlns:p14="http://schemas.microsoft.com/office/powerpoint/2010/main" val="195368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AFC92-9EDF-83D9-3D6E-18E976856499}"/>
              </a:ext>
            </a:extLst>
          </p:cNvPr>
          <p:cNvSpPr>
            <a:spLocks noGrp="1"/>
          </p:cNvSpPr>
          <p:nvPr>
            <p:ph idx="1"/>
          </p:nvPr>
        </p:nvSpPr>
        <p:spPr>
          <a:xfrm>
            <a:off x="967564" y="0"/>
            <a:ext cx="10079848" cy="6858000"/>
          </a:xfrm>
        </p:spPr>
        <p:txBody>
          <a:bodyPr>
            <a:normAutofit fontScale="92500" lnSpcReduction="20000"/>
          </a:bodyPr>
          <a:lstStyle/>
          <a:p>
            <a:r>
              <a:rPr lang="en-US" dirty="0"/>
              <a:t>num1 = int(input("num1: "))</a:t>
            </a:r>
          </a:p>
          <a:p>
            <a:r>
              <a:rPr lang="en-US" dirty="0"/>
              <a:t>op = input("Operator: ")</a:t>
            </a:r>
          </a:p>
          <a:p>
            <a:r>
              <a:rPr lang="en-US" dirty="0"/>
              <a:t>num2 = int(input("num2: "))</a:t>
            </a:r>
          </a:p>
          <a:p>
            <a:endParaRPr lang="en-US" dirty="0"/>
          </a:p>
          <a:p>
            <a:r>
              <a:rPr lang="en-US" dirty="0"/>
              <a:t>if op == "+":</a:t>
            </a:r>
          </a:p>
          <a:p>
            <a:r>
              <a:rPr lang="en-US" dirty="0"/>
              <a:t>     print(num1 + num2)</a:t>
            </a:r>
          </a:p>
          <a:p>
            <a:r>
              <a:rPr lang="en-US" dirty="0" err="1"/>
              <a:t>elif</a:t>
            </a:r>
            <a:r>
              <a:rPr lang="en-US" dirty="0"/>
              <a:t> op == "-":</a:t>
            </a:r>
          </a:p>
          <a:p>
            <a:r>
              <a:rPr lang="en-US" dirty="0"/>
              <a:t>     print(num1 - num2)</a:t>
            </a:r>
          </a:p>
          <a:p>
            <a:r>
              <a:rPr lang="en-US" dirty="0" err="1"/>
              <a:t>elif</a:t>
            </a:r>
            <a:r>
              <a:rPr lang="en-US" dirty="0"/>
              <a:t> op == "/":</a:t>
            </a:r>
          </a:p>
          <a:p>
            <a:r>
              <a:rPr lang="en-US" dirty="0"/>
              <a:t>     print(num1 / num2)</a:t>
            </a:r>
          </a:p>
          <a:p>
            <a:r>
              <a:rPr lang="en-US" dirty="0" err="1"/>
              <a:t>elif</a:t>
            </a:r>
            <a:r>
              <a:rPr lang="en-US" dirty="0"/>
              <a:t> op == "*":</a:t>
            </a:r>
          </a:p>
          <a:p>
            <a:r>
              <a:rPr lang="en-US" dirty="0"/>
              <a:t>     print(num1 * num2)</a:t>
            </a:r>
          </a:p>
          <a:p>
            <a:r>
              <a:rPr lang="en-US" dirty="0"/>
              <a:t>else:</a:t>
            </a:r>
          </a:p>
          <a:p>
            <a:r>
              <a:rPr lang="en-US" dirty="0"/>
              <a:t>     print("Invalid Operator")</a:t>
            </a:r>
          </a:p>
        </p:txBody>
      </p:sp>
    </p:spTree>
    <p:extLst>
      <p:ext uri="{BB962C8B-B14F-4D97-AF65-F5344CB8AC3E}">
        <p14:creationId xmlns:p14="http://schemas.microsoft.com/office/powerpoint/2010/main" val="347912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C2CDF-5C02-7964-F0B4-A66C4F13F121}"/>
              </a:ext>
            </a:extLst>
          </p:cNvPr>
          <p:cNvSpPr>
            <a:spLocks noGrp="1"/>
          </p:cNvSpPr>
          <p:nvPr>
            <p:ph idx="1"/>
          </p:nvPr>
        </p:nvSpPr>
        <p:spPr>
          <a:xfrm>
            <a:off x="1143000" y="542261"/>
            <a:ext cx="9905999" cy="5206410"/>
          </a:xfrm>
        </p:spPr>
        <p:txBody>
          <a:bodyPr/>
          <a:lstStyle/>
          <a:p>
            <a:r>
              <a:rPr lang="en-US" dirty="0"/>
              <a:t>In this session, we are shall be covering:</a:t>
            </a:r>
          </a:p>
          <a:p>
            <a:endParaRPr lang="en-US" dirty="0"/>
          </a:p>
          <a:p>
            <a:endParaRPr lang="en-US" dirty="0"/>
          </a:p>
          <a:p>
            <a:r>
              <a:rPr lang="en-US" dirty="0"/>
              <a:t>Python Operators</a:t>
            </a:r>
          </a:p>
          <a:p>
            <a:r>
              <a:rPr lang="en-US" dirty="0"/>
              <a:t>Python Conditional statements</a:t>
            </a:r>
          </a:p>
        </p:txBody>
      </p:sp>
    </p:spTree>
    <p:extLst>
      <p:ext uri="{BB962C8B-B14F-4D97-AF65-F5344CB8AC3E}">
        <p14:creationId xmlns:p14="http://schemas.microsoft.com/office/powerpoint/2010/main" val="391247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6C53-1B7C-02DB-D87A-7BE2DF3BE01B}"/>
              </a:ext>
            </a:extLst>
          </p:cNvPr>
          <p:cNvSpPr>
            <a:spLocks noGrp="1"/>
          </p:cNvSpPr>
          <p:nvPr>
            <p:ph type="title"/>
          </p:nvPr>
        </p:nvSpPr>
        <p:spPr>
          <a:xfrm>
            <a:off x="1375330" y="2383522"/>
            <a:ext cx="9905998" cy="1478570"/>
          </a:xfrm>
        </p:spPr>
        <p:txBody>
          <a:bodyPr>
            <a:normAutofit/>
          </a:bodyPr>
          <a:lstStyle/>
          <a:p>
            <a:r>
              <a:rPr lang="en-US" dirty="0"/>
              <a:t>Add more operations in the calculator</a:t>
            </a:r>
            <a:br>
              <a:rPr lang="en-US" dirty="0"/>
            </a:br>
            <a:endParaRPr lang="en-US" dirty="0"/>
          </a:p>
        </p:txBody>
      </p:sp>
    </p:spTree>
    <p:extLst>
      <p:ext uri="{BB962C8B-B14F-4D97-AF65-F5344CB8AC3E}">
        <p14:creationId xmlns:p14="http://schemas.microsoft.com/office/powerpoint/2010/main" val="257202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1AA4F-F9CD-99B4-9E97-FDB728F7D194}"/>
              </a:ext>
            </a:extLst>
          </p:cNvPr>
          <p:cNvSpPr>
            <a:spLocks noGrp="1"/>
          </p:cNvSpPr>
          <p:nvPr>
            <p:ph idx="1"/>
          </p:nvPr>
        </p:nvSpPr>
        <p:spPr>
          <a:xfrm>
            <a:off x="1141412" y="467833"/>
            <a:ext cx="9905999" cy="5323368"/>
          </a:xfrm>
        </p:spPr>
        <p:txBody>
          <a:bodyPr/>
          <a:lstStyle/>
          <a:p>
            <a:endParaRPr lang="en-US" b="0" i="0" dirty="0">
              <a:solidFill>
                <a:srgbClr val="0B0B0B"/>
              </a:solidFill>
              <a:effectLst/>
              <a:latin typeface="Open Sans" panose="020B0606030504020204" pitchFamily="34" charset="0"/>
            </a:endParaRPr>
          </a:p>
          <a:p>
            <a:r>
              <a:rPr lang="en-US" b="0" i="0" dirty="0">
                <a:solidFill>
                  <a:srgbClr val="0B0B0B"/>
                </a:solidFill>
                <a:effectLst/>
                <a:latin typeface="var(--chakra-fonts-heading)"/>
              </a:rPr>
              <a:t>Conditional Statements Are part of Python CONTROL FLOW</a:t>
            </a:r>
            <a:endParaRPr lang="en-US" dirty="0">
              <a:solidFill>
                <a:srgbClr val="0B0B0B"/>
              </a:solidFill>
              <a:latin typeface="Open Sans" panose="020B0606030504020204" pitchFamily="34" charset="0"/>
            </a:endParaRPr>
          </a:p>
          <a:p>
            <a:endParaRPr lang="en-US" b="0" i="0" dirty="0">
              <a:solidFill>
                <a:srgbClr val="0B0B0B"/>
              </a:solidFill>
              <a:effectLst/>
              <a:latin typeface="Open Sans" panose="020B0606030504020204" pitchFamily="34" charset="0"/>
            </a:endParaRPr>
          </a:p>
          <a:p>
            <a:pPr marL="0" indent="0">
              <a:buNone/>
            </a:pPr>
            <a:endParaRPr lang="en-US" b="0" i="0" dirty="0">
              <a:solidFill>
                <a:srgbClr val="0B0B0B"/>
              </a:solidFill>
              <a:effectLst/>
              <a:latin typeface="Open Sans" panose="020B0606030504020204" pitchFamily="34" charset="0"/>
            </a:endParaRPr>
          </a:p>
          <a:p>
            <a:r>
              <a:rPr lang="en-US" b="0" i="0" dirty="0">
                <a:solidFill>
                  <a:srgbClr val="0B0B0B"/>
                </a:solidFill>
                <a:effectLst/>
                <a:latin typeface="Open Sans" panose="020B0606030504020204" pitchFamily="34" charset="0"/>
              </a:rPr>
              <a:t>Control flow describes the order in which your lines of code are run. This order is usually different than the sequence in which the lines of code appear! Execution can flow from one place in the code to another</a:t>
            </a:r>
            <a:endParaRPr lang="en-US" dirty="0"/>
          </a:p>
        </p:txBody>
      </p:sp>
    </p:spTree>
    <p:extLst>
      <p:ext uri="{BB962C8B-B14F-4D97-AF65-F5344CB8AC3E}">
        <p14:creationId xmlns:p14="http://schemas.microsoft.com/office/powerpoint/2010/main" val="157215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F783-4CC0-E081-C576-7C9FFF1871C9}"/>
              </a:ext>
            </a:extLst>
          </p:cNvPr>
          <p:cNvSpPr>
            <a:spLocks noGrp="1"/>
          </p:cNvSpPr>
          <p:nvPr>
            <p:ph type="title"/>
          </p:nvPr>
        </p:nvSpPr>
        <p:spPr>
          <a:xfrm>
            <a:off x="1141413" y="108155"/>
            <a:ext cx="9905998" cy="958644"/>
          </a:xfrm>
        </p:spPr>
        <p:txBody>
          <a:bodyPr/>
          <a:lstStyle/>
          <a:p>
            <a:r>
              <a:rPr lang="en-US" b="0" i="0" dirty="0">
                <a:solidFill>
                  <a:srgbClr val="0B0B0B"/>
                </a:solidFill>
                <a:effectLst/>
                <a:latin typeface="var(--chakra-fonts-heading)"/>
              </a:rPr>
              <a:t>Indentation</a:t>
            </a:r>
            <a:endParaRPr lang="en-US" dirty="0"/>
          </a:p>
        </p:txBody>
      </p:sp>
      <p:sp>
        <p:nvSpPr>
          <p:cNvPr id="3" name="Content Placeholder 2">
            <a:extLst>
              <a:ext uri="{FF2B5EF4-FFF2-40B4-BE49-F238E27FC236}">
                <a16:creationId xmlns:a16="http://schemas.microsoft.com/office/drawing/2014/main" id="{7998127A-FED8-8493-1F46-79B2E295D916}"/>
              </a:ext>
            </a:extLst>
          </p:cNvPr>
          <p:cNvSpPr>
            <a:spLocks noGrp="1"/>
          </p:cNvSpPr>
          <p:nvPr>
            <p:ph idx="1"/>
          </p:nvPr>
        </p:nvSpPr>
        <p:spPr>
          <a:xfrm>
            <a:off x="1141412" y="1158949"/>
            <a:ext cx="9905999" cy="4632252"/>
          </a:xfrm>
        </p:spPr>
        <p:txBody>
          <a:bodyPr>
            <a:normAutofit/>
          </a:bodyPr>
          <a:lstStyle/>
          <a:p>
            <a:pPr algn="l"/>
            <a:r>
              <a:rPr lang="en-US" b="0" i="0" dirty="0">
                <a:solidFill>
                  <a:srgbClr val="0B0B0B"/>
                </a:solidFill>
                <a:effectLst/>
                <a:latin typeface="Open Sans" panose="020B0606030504020204" pitchFamily="34" charset="0"/>
              </a:rPr>
              <a:t>Some other languages use braces to show where blocks of code begin and end. In Python, we use indentation to enclose blocks of code. For example, ‘if’ statements use indentation to tell Python what code is inside and outside of different clauses.</a:t>
            </a:r>
          </a:p>
          <a:p>
            <a:pPr algn="l"/>
            <a:r>
              <a:rPr lang="en-US" b="0" i="0" dirty="0">
                <a:solidFill>
                  <a:srgbClr val="0B0B0B"/>
                </a:solidFill>
                <a:effectLst/>
                <a:latin typeface="Open Sans" panose="020B0606030504020204" pitchFamily="34" charset="0"/>
              </a:rPr>
              <a:t>In Python, indents conventionally come in multiples of four spaces. Be strict about following this convention, because changing the indentation can completely change the meaning of the code. If you are working on a team of Python programmers, it's important that everyone follows the same indentation convention!</a:t>
            </a:r>
          </a:p>
          <a:p>
            <a:endParaRPr lang="en-US" dirty="0"/>
          </a:p>
        </p:txBody>
      </p:sp>
    </p:spTree>
    <p:extLst>
      <p:ext uri="{BB962C8B-B14F-4D97-AF65-F5344CB8AC3E}">
        <p14:creationId xmlns:p14="http://schemas.microsoft.com/office/powerpoint/2010/main" val="67204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ACB7-8036-F4AC-EEEF-6E02755EA1F6}"/>
              </a:ext>
            </a:extLst>
          </p:cNvPr>
          <p:cNvSpPr>
            <a:spLocks noGrp="1"/>
          </p:cNvSpPr>
          <p:nvPr>
            <p:ph type="title"/>
          </p:nvPr>
        </p:nvSpPr>
        <p:spPr/>
        <p:txBody>
          <a:bodyPr/>
          <a:lstStyle/>
          <a:p>
            <a:r>
              <a:rPr lang="en-US" b="1" i="0" dirty="0">
                <a:solidFill>
                  <a:srgbClr val="0B0B0B"/>
                </a:solidFill>
                <a:effectLst/>
                <a:latin typeface="Open Sans" panose="020B0606030504020204" pitchFamily="34" charset="0"/>
              </a:rPr>
              <a:t>Spaces or Tabs?</a:t>
            </a:r>
            <a:endParaRPr lang="en-US" dirty="0"/>
          </a:p>
        </p:txBody>
      </p:sp>
      <p:sp>
        <p:nvSpPr>
          <p:cNvPr id="3" name="Content Placeholder 2">
            <a:extLst>
              <a:ext uri="{FF2B5EF4-FFF2-40B4-BE49-F238E27FC236}">
                <a16:creationId xmlns:a16="http://schemas.microsoft.com/office/drawing/2014/main" id="{A069AAC3-AFEB-A395-9DC0-AC6F8FCA5676}"/>
              </a:ext>
            </a:extLst>
          </p:cNvPr>
          <p:cNvSpPr>
            <a:spLocks noGrp="1"/>
          </p:cNvSpPr>
          <p:nvPr>
            <p:ph idx="1"/>
          </p:nvPr>
        </p:nvSpPr>
        <p:spPr/>
        <p:txBody>
          <a:bodyPr/>
          <a:lstStyle/>
          <a:p>
            <a:pPr marL="0" indent="0" algn="l">
              <a:buNone/>
            </a:pPr>
            <a:r>
              <a:rPr lang="en-US" b="0" i="0" dirty="0">
                <a:solidFill>
                  <a:srgbClr val="0B0B0B"/>
                </a:solidFill>
                <a:effectLst/>
                <a:latin typeface="Open Sans" panose="020B0606030504020204" pitchFamily="34" charset="0"/>
              </a:rPr>
              <a:t>The </a:t>
            </a:r>
            <a:r>
              <a:rPr lang="en-US" b="1" i="0" u="sng" dirty="0">
                <a:solidFill>
                  <a:srgbClr val="0B0B0B"/>
                </a:solidFill>
                <a:effectLst/>
                <a:latin typeface="Open Sans" panose="020B0606030504020204" pitchFamily="34" charset="0"/>
                <a:hlinkClick r:id="rId2"/>
              </a:rPr>
              <a:t>Python Style Guide</a:t>
            </a:r>
            <a:r>
              <a:rPr lang="en-US" b="0" i="0" dirty="0">
                <a:solidFill>
                  <a:srgbClr val="0B0B0B"/>
                </a:solidFill>
                <a:effectLst/>
                <a:latin typeface="Open Sans" panose="020B0606030504020204" pitchFamily="34" charset="0"/>
              </a:rPr>
              <a:t> recommends using 4 spaces to indent, rather than using a tab. Whichever you use, be aware that "Python 3 disallows mixing the use of tabs and spaces for indentation."</a:t>
            </a:r>
          </a:p>
          <a:p>
            <a:pPr marL="0" indent="0">
              <a:buNone/>
            </a:pPr>
            <a:endParaRPr lang="en-US" dirty="0"/>
          </a:p>
        </p:txBody>
      </p:sp>
    </p:spTree>
    <p:extLst>
      <p:ext uri="{BB962C8B-B14F-4D97-AF65-F5344CB8AC3E}">
        <p14:creationId xmlns:p14="http://schemas.microsoft.com/office/powerpoint/2010/main" val="374544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204BD-43C9-41EC-6D55-F4095944A2CA}"/>
              </a:ext>
            </a:extLst>
          </p:cNvPr>
          <p:cNvSpPr>
            <a:spLocks noGrp="1"/>
          </p:cNvSpPr>
          <p:nvPr>
            <p:ph idx="1"/>
          </p:nvPr>
        </p:nvSpPr>
        <p:spPr>
          <a:xfrm>
            <a:off x="1141412" y="297712"/>
            <a:ext cx="9905999" cy="6241311"/>
          </a:xfrm>
        </p:spPr>
        <p:txBody>
          <a:bodyPr/>
          <a:lstStyle/>
          <a:p>
            <a:pPr algn="l"/>
            <a:r>
              <a:rPr lang="en-US" b="0" i="0" dirty="0">
                <a:solidFill>
                  <a:srgbClr val="000000"/>
                </a:solidFill>
                <a:effectLst/>
                <a:latin typeface="Verdana" panose="020B0604030504040204" pitchFamily="34" charset="0"/>
              </a:rPr>
              <a:t>Python supports the usual logical conditions from 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Equals: </a:t>
            </a:r>
            <a:r>
              <a:rPr lang="en-US" b="0" i="0" dirty="0">
                <a:solidFill>
                  <a:srgbClr val="DC143C"/>
                </a:solidFill>
                <a:effectLst/>
                <a:latin typeface="Consolas" panose="020B0609020204030204" pitchFamily="49" charset="0"/>
              </a:rPr>
              <a:t>a == b</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Not Equals: </a:t>
            </a:r>
            <a:r>
              <a:rPr lang="en-US" b="0" i="0" dirty="0">
                <a:solidFill>
                  <a:srgbClr val="DC143C"/>
                </a:solidFill>
                <a:effectLst/>
                <a:latin typeface="Consolas" panose="020B0609020204030204" pitchFamily="49" charset="0"/>
              </a:rPr>
              <a:t>a != b</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Less than: </a:t>
            </a:r>
            <a:r>
              <a:rPr lang="en-US" b="0" i="0" dirty="0">
                <a:solidFill>
                  <a:srgbClr val="DC143C"/>
                </a:solidFill>
                <a:effectLst/>
                <a:latin typeface="Consolas" panose="020B0609020204030204" pitchFamily="49" charset="0"/>
              </a:rPr>
              <a:t>a &lt; b</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Less than or equal to: </a:t>
            </a:r>
            <a:r>
              <a:rPr lang="en-US" b="0" i="0" dirty="0">
                <a:solidFill>
                  <a:srgbClr val="DC143C"/>
                </a:solidFill>
                <a:effectLst/>
                <a:latin typeface="Consolas" panose="020B0609020204030204" pitchFamily="49" charset="0"/>
              </a:rPr>
              <a:t>a &lt;= b</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Greater than: </a:t>
            </a:r>
            <a:r>
              <a:rPr lang="en-US" b="0" i="0" dirty="0">
                <a:solidFill>
                  <a:srgbClr val="DC143C"/>
                </a:solidFill>
                <a:effectLst/>
                <a:latin typeface="Consolas" panose="020B0609020204030204" pitchFamily="49" charset="0"/>
              </a:rPr>
              <a:t>a &gt; b</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Greater than or equal to: </a:t>
            </a:r>
            <a:r>
              <a:rPr lang="en-US" b="0" i="0" dirty="0">
                <a:solidFill>
                  <a:srgbClr val="DC143C"/>
                </a:solidFill>
                <a:effectLst/>
                <a:latin typeface="Consolas" panose="020B0609020204030204" pitchFamily="49" charset="0"/>
              </a:rPr>
              <a:t>a &gt;= b</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These conditions can be used in several ways, most commonly in "if statements" and loops.</a:t>
            </a:r>
          </a:p>
          <a:p>
            <a:endParaRPr lang="en-US" dirty="0"/>
          </a:p>
        </p:txBody>
      </p:sp>
    </p:spTree>
    <p:extLst>
      <p:ext uri="{BB962C8B-B14F-4D97-AF65-F5344CB8AC3E}">
        <p14:creationId xmlns:p14="http://schemas.microsoft.com/office/powerpoint/2010/main" val="75397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9220-078D-452B-6F32-588BBB3CDDFF}"/>
              </a:ext>
            </a:extLst>
          </p:cNvPr>
          <p:cNvSpPr>
            <a:spLocks noGrp="1"/>
          </p:cNvSpPr>
          <p:nvPr>
            <p:ph type="title"/>
          </p:nvPr>
        </p:nvSpPr>
        <p:spPr/>
        <p:txBody>
          <a:bodyPr/>
          <a:lstStyle/>
          <a:p>
            <a:r>
              <a:rPr lang="en-US" b="0" i="0" dirty="0">
                <a:solidFill>
                  <a:srgbClr val="0B0B0B"/>
                </a:solidFill>
                <a:effectLst/>
                <a:latin typeface="var(--chakra-fonts-heading)"/>
              </a:rPr>
              <a:t>If Statement</a:t>
            </a:r>
            <a:endParaRPr lang="en-US" dirty="0"/>
          </a:p>
        </p:txBody>
      </p:sp>
      <p:sp>
        <p:nvSpPr>
          <p:cNvPr id="3" name="Content Placeholder 2">
            <a:extLst>
              <a:ext uri="{FF2B5EF4-FFF2-40B4-BE49-F238E27FC236}">
                <a16:creationId xmlns:a16="http://schemas.microsoft.com/office/drawing/2014/main" id="{3C45E42C-F2AA-B559-9FFB-3CEDCD53F100}"/>
              </a:ext>
            </a:extLst>
          </p:cNvPr>
          <p:cNvSpPr>
            <a:spLocks noGrp="1"/>
          </p:cNvSpPr>
          <p:nvPr>
            <p:ph idx="1"/>
          </p:nvPr>
        </p:nvSpPr>
        <p:spPr/>
        <p:txBody>
          <a:bodyPr/>
          <a:lstStyle/>
          <a:p>
            <a:r>
              <a:rPr lang="en-US" dirty="0"/>
              <a:t>An “if” </a:t>
            </a:r>
            <a:r>
              <a:rPr lang="en-US" b="0" i="0" dirty="0">
                <a:solidFill>
                  <a:srgbClr val="0B0B0B"/>
                </a:solidFill>
                <a:effectLst/>
                <a:latin typeface="Open Sans" panose="020B0606030504020204" pitchFamily="34" charset="0"/>
              </a:rPr>
              <a:t>statement is a conditional statement that runs or skips code based on whether a condition is true or false. </a:t>
            </a:r>
          </a:p>
          <a:p>
            <a:endParaRPr lang="en-US" dirty="0"/>
          </a:p>
        </p:txBody>
      </p:sp>
    </p:spTree>
    <p:extLst>
      <p:ext uri="{BB962C8B-B14F-4D97-AF65-F5344CB8AC3E}">
        <p14:creationId xmlns:p14="http://schemas.microsoft.com/office/powerpoint/2010/main" val="98091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DA506-3409-0CBB-C775-7F3A94C75F7D}"/>
              </a:ext>
            </a:extLst>
          </p:cNvPr>
          <p:cNvSpPr>
            <a:spLocks noGrp="1"/>
          </p:cNvSpPr>
          <p:nvPr>
            <p:ph idx="1"/>
          </p:nvPr>
        </p:nvSpPr>
        <p:spPr>
          <a:xfrm>
            <a:off x="1141412" y="617220"/>
            <a:ext cx="9905999" cy="5817870"/>
          </a:xfrm>
        </p:spPr>
        <p:txBody>
          <a:bodyPr/>
          <a:lstStyle/>
          <a:p>
            <a:r>
              <a:rPr lang="en-US" b="0" i="0" dirty="0">
                <a:solidFill>
                  <a:srgbClr val="0B0B0B"/>
                </a:solidFill>
                <a:effectLst/>
                <a:latin typeface="Open Sans" panose="020B0606030504020204" pitchFamily="34" charset="0"/>
              </a:rPr>
              <a:t>Here's a simple example.</a:t>
            </a:r>
          </a:p>
          <a:p>
            <a:r>
              <a:rPr lang="en-US" dirty="0" err="1"/>
              <a:t>phone_balance</a:t>
            </a:r>
            <a:r>
              <a:rPr lang="en-US" dirty="0"/>
              <a:t> = 20</a:t>
            </a:r>
          </a:p>
          <a:p>
            <a:r>
              <a:rPr lang="en-US" dirty="0" err="1"/>
              <a:t>bank_balance</a:t>
            </a:r>
            <a:r>
              <a:rPr lang="en-US" dirty="0"/>
              <a:t> = 1000</a:t>
            </a:r>
          </a:p>
          <a:p>
            <a:endParaRPr lang="en-US" dirty="0"/>
          </a:p>
          <a:p>
            <a:r>
              <a:rPr lang="en-US" dirty="0"/>
              <a:t>if </a:t>
            </a:r>
            <a:r>
              <a:rPr lang="en-US" dirty="0" err="1"/>
              <a:t>phone_balance</a:t>
            </a:r>
            <a:r>
              <a:rPr lang="en-US" dirty="0"/>
              <a:t> &lt; 20:</a:t>
            </a:r>
          </a:p>
          <a:p>
            <a:r>
              <a:rPr lang="en-US" dirty="0"/>
              <a:t>    </a:t>
            </a:r>
            <a:r>
              <a:rPr lang="en-US" dirty="0" err="1"/>
              <a:t>phone_balance</a:t>
            </a:r>
            <a:r>
              <a:rPr lang="en-US" dirty="0"/>
              <a:t> += 50</a:t>
            </a:r>
          </a:p>
          <a:p>
            <a:r>
              <a:rPr lang="en-US" dirty="0"/>
              <a:t>    </a:t>
            </a:r>
            <a:r>
              <a:rPr lang="en-US" dirty="0" err="1"/>
              <a:t>bank_balance</a:t>
            </a:r>
            <a:r>
              <a:rPr lang="en-US" dirty="0"/>
              <a:t> -= 50</a:t>
            </a:r>
          </a:p>
          <a:p>
            <a:r>
              <a:rPr lang="en-US" dirty="0"/>
              <a:t>    </a:t>
            </a:r>
          </a:p>
          <a:p>
            <a:r>
              <a:rPr lang="en-US" dirty="0"/>
              <a:t>print("Your </a:t>
            </a:r>
            <a:r>
              <a:rPr lang="en-US" dirty="0" err="1"/>
              <a:t>phone_balance</a:t>
            </a:r>
            <a:r>
              <a:rPr lang="en-US" dirty="0"/>
              <a:t> is: ", </a:t>
            </a:r>
            <a:r>
              <a:rPr lang="en-US" dirty="0" err="1"/>
              <a:t>phone_balance</a:t>
            </a:r>
            <a:r>
              <a:rPr lang="en-US" dirty="0"/>
              <a:t>)</a:t>
            </a:r>
          </a:p>
          <a:p>
            <a:r>
              <a:rPr lang="en-US" dirty="0"/>
              <a:t>print("Your </a:t>
            </a:r>
            <a:r>
              <a:rPr lang="en-US" dirty="0" err="1"/>
              <a:t>bank_balance</a:t>
            </a:r>
            <a:r>
              <a:rPr lang="en-US" dirty="0"/>
              <a:t> is: ", </a:t>
            </a:r>
            <a:r>
              <a:rPr lang="en-US" dirty="0" err="1"/>
              <a:t>bank_balance</a:t>
            </a:r>
            <a:r>
              <a:rPr lang="en-US" dirty="0"/>
              <a:t>)</a:t>
            </a:r>
          </a:p>
        </p:txBody>
      </p:sp>
    </p:spTree>
    <p:extLst>
      <p:ext uri="{BB962C8B-B14F-4D97-AF65-F5344CB8AC3E}">
        <p14:creationId xmlns:p14="http://schemas.microsoft.com/office/powerpoint/2010/main" val="225401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6B2CC-D755-D904-DA23-94281BBFDAE0}"/>
              </a:ext>
            </a:extLst>
          </p:cNvPr>
          <p:cNvSpPr>
            <a:spLocks noGrp="1"/>
          </p:cNvSpPr>
          <p:nvPr>
            <p:ph idx="1"/>
          </p:nvPr>
        </p:nvSpPr>
        <p:spPr>
          <a:xfrm>
            <a:off x="1141412" y="514350"/>
            <a:ext cx="9905999" cy="5758859"/>
          </a:xfrm>
        </p:spPr>
        <p:txBody>
          <a:bodyPr/>
          <a:lstStyle/>
          <a:p>
            <a:r>
              <a:rPr lang="en-US" dirty="0"/>
              <a:t>number = 145</a:t>
            </a:r>
          </a:p>
          <a:p>
            <a:endParaRPr lang="en-US" dirty="0"/>
          </a:p>
          <a:p>
            <a:r>
              <a:rPr lang="en-US" dirty="0"/>
              <a:t>if number % 2 == 0: # == is called comparison operators</a:t>
            </a:r>
          </a:p>
          <a:p>
            <a:r>
              <a:rPr lang="en-US" dirty="0"/>
              <a:t>    print("Number " + str(number) + " is even.")</a:t>
            </a:r>
          </a:p>
          <a:p>
            <a:r>
              <a:rPr lang="en-US" dirty="0"/>
              <a:t>else:</a:t>
            </a:r>
          </a:p>
          <a:p>
            <a:r>
              <a:rPr lang="en-US" dirty="0"/>
              <a:t>    print("Number " + str(number) + " is odd.")</a:t>
            </a:r>
          </a:p>
        </p:txBody>
      </p:sp>
    </p:spTree>
    <p:extLst>
      <p:ext uri="{BB962C8B-B14F-4D97-AF65-F5344CB8AC3E}">
        <p14:creationId xmlns:p14="http://schemas.microsoft.com/office/powerpoint/2010/main" val="3993575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DENACO Python Programming week 1 day 3</Template>
  <TotalTime>632</TotalTime>
  <Words>1013</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Consolas</vt:lpstr>
      <vt:lpstr>Helvetica Neue</vt:lpstr>
      <vt:lpstr>Open Sans</vt:lpstr>
      <vt:lpstr>Segoe UI</vt:lpstr>
      <vt:lpstr>Tw Cen MT</vt:lpstr>
      <vt:lpstr>var(--chakra-fonts-heading)</vt:lpstr>
      <vt:lpstr>Verdana</vt:lpstr>
      <vt:lpstr>Circuit</vt:lpstr>
      <vt:lpstr>Conditional Statements</vt:lpstr>
      <vt:lpstr>PowerPoint Presentation</vt:lpstr>
      <vt:lpstr>PowerPoint Presentation</vt:lpstr>
      <vt:lpstr>Indentation</vt:lpstr>
      <vt:lpstr>Spaces or Tabs?</vt:lpstr>
      <vt:lpstr>PowerPoint Presentation</vt:lpstr>
      <vt:lpstr>If Statement</vt:lpstr>
      <vt:lpstr>PowerPoint Presentation</vt:lpstr>
      <vt:lpstr>PowerPoint Presentation</vt:lpstr>
      <vt:lpstr>PowerPoint Presentation</vt:lpstr>
      <vt:lpstr>A program for checking whether a number is odd or even</vt:lpstr>
      <vt:lpstr>If, Elif, Else </vt:lpstr>
      <vt:lpstr>ELIF</vt:lpstr>
      <vt:lpstr>ELSE</vt:lpstr>
      <vt:lpstr>Nested If</vt:lpstr>
      <vt:lpstr>Example</vt:lpstr>
      <vt:lpstr>PowerPoint Presentation</vt:lpstr>
      <vt:lpstr>PowerPoint Presentation</vt:lpstr>
      <vt:lpstr>PowerPoint Presentation</vt:lpstr>
      <vt:lpstr>Add more operations in the calculator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Statements</dc:title>
  <dc:creator>isaakmwangi2018@gmail.com</dc:creator>
  <cp:lastModifiedBy>isaakmwangi2018@gmail.com</cp:lastModifiedBy>
  <cp:revision>2</cp:revision>
  <dcterms:created xsi:type="dcterms:W3CDTF">2023-03-31T09:08:05Z</dcterms:created>
  <dcterms:modified xsi:type="dcterms:W3CDTF">2023-04-05T18:50:43Z</dcterms:modified>
</cp:coreProperties>
</file>