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77"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83581A-B036-4B59-BE8F-7C21491BD198}" type="datetimeFigureOut">
              <a:rPr lang="en-US" smtClean="0"/>
              <a:t>4/5/2023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421582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88305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20543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862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22229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83581A-B036-4B59-BE8F-7C21491BD198}"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112484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83581A-B036-4B59-BE8F-7C21491BD198}"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479140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3581A-B036-4B59-BE8F-7C21491BD19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51985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3581A-B036-4B59-BE8F-7C21491BD19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229378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3581A-B036-4B59-BE8F-7C21491BD19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09944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3581A-B036-4B59-BE8F-7C21491BD198}"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77696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194648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3581A-B036-4B59-BE8F-7C21491BD198}"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81347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3581A-B036-4B59-BE8F-7C21491BD198}"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295566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3581A-B036-4B59-BE8F-7C21491BD198}"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1780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36312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3581A-B036-4B59-BE8F-7C21491BD198}"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59A10-1561-47DC-A679-9AFFF354D7B4}" type="slidenum">
              <a:rPr lang="en-US" smtClean="0"/>
              <a:t>‹#›</a:t>
            </a:fld>
            <a:endParaRPr lang="en-US"/>
          </a:p>
        </p:txBody>
      </p:sp>
    </p:spTree>
    <p:extLst>
      <p:ext uri="{BB962C8B-B14F-4D97-AF65-F5344CB8AC3E}">
        <p14:creationId xmlns:p14="http://schemas.microsoft.com/office/powerpoint/2010/main" val="4258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83581A-B036-4B59-BE8F-7C21491BD198}" type="datetimeFigureOut">
              <a:rPr lang="en-US" smtClean="0"/>
              <a:t>4/5/2023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B59A10-1561-47DC-A679-9AFFF354D7B4}" type="slidenum">
              <a:rPr lang="en-US" smtClean="0"/>
              <a:t>‹#›</a:t>
            </a:fld>
            <a:endParaRPr lang="en-US"/>
          </a:p>
        </p:txBody>
      </p:sp>
    </p:spTree>
    <p:extLst>
      <p:ext uri="{BB962C8B-B14F-4D97-AF65-F5344CB8AC3E}">
        <p14:creationId xmlns:p14="http://schemas.microsoft.com/office/powerpoint/2010/main" val="35006931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4862-6030-2788-C0DC-414EFA97AAA8}"/>
              </a:ext>
            </a:extLst>
          </p:cNvPr>
          <p:cNvSpPr>
            <a:spLocks noGrp="1"/>
          </p:cNvSpPr>
          <p:nvPr>
            <p:ph type="title"/>
          </p:nvPr>
        </p:nvSpPr>
        <p:spPr>
          <a:xfrm>
            <a:off x="1525773" y="1950430"/>
            <a:ext cx="9905998" cy="1478570"/>
          </a:xfrm>
        </p:spPr>
        <p:txBody>
          <a:bodyPr/>
          <a:lstStyle/>
          <a:p>
            <a:r>
              <a:rPr lang="en-US" b="0" i="0" dirty="0">
                <a:solidFill>
                  <a:srgbClr val="FF0000"/>
                </a:solidFill>
                <a:effectLst/>
                <a:latin typeface="var(--chakra-fonts-heading)"/>
              </a:rPr>
              <a:t>Data Structures</a:t>
            </a:r>
            <a:br>
              <a:rPr lang="en-US" b="0" i="0" dirty="0">
                <a:solidFill>
                  <a:srgbClr val="0B0B0B"/>
                </a:solidFill>
                <a:effectLst/>
                <a:latin typeface="var(--chakra-fonts-heading)"/>
              </a:rPr>
            </a:br>
            <a:r>
              <a:rPr lang="en-US" sz="2000" b="0" i="0" dirty="0">
                <a:solidFill>
                  <a:srgbClr val="0B0B0B"/>
                </a:solidFill>
                <a:effectLst/>
                <a:latin typeface="var(--chakra-fonts-heading)"/>
              </a:rPr>
              <a:t> Prepared by Isaac </a:t>
            </a:r>
            <a:r>
              <a:rPr lang="en-US" sz="2000" b="0" i="0" dirty="0" err="1">
                <a:solidFill>
                  <a:srgbClr val="0B0B0B"/>
                </a:solidFill>
                <a:effectLst/>
                <a:latin typeface="var(--chakra-fonts-heading)"/>
              </a:rPr>
              <a:t>kamau</a:t>
            </a:r>
            <a:endParaRPr lang="en-US" sz="2000" dirty="0"/>
          </a:p>
        </p:txBody>
      </p:sp>
      <p:pic>
        <p:nvPicPr>
          <p:cNvPr id="4" name="Picture 3">
            <a:extLst>
              <a:ext uri="{FF2B5EF4-FFF2-40B4-BE49-F238E27FC236}">
                <a16:creationId xmlns:a16="http://schemas.microsoft.com/office/drawing/2014/main" id="{8C494DB8-1A6B-E9C0-7B95-3E6FCDCFB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367" y="324320"/>
            <a:ext cx="2267266" cy="1190791"/>
          </a:xfrm>
          <a:prstGeom prst="rect">
            <a:avLst/>
          </a:prstGeom>
        </p:spPr>
      </p:pic>
      <p:sp>
        <p:nvSpPr>
          <p:cNvPr id="6" name="TextBox 5">
            <a:extLst>
              <a:ext uri="{FF2B5EF4-FFF2-40B4-BE49-F238E27FC236}">
                <a16:creationId xmlns:a16="http://schemas.microsoft.com/office/drawing/2014/main" id="{93C66908-B8B6-B417-DAEC-569747403115}"/>
              </a:ext>
            </a:extLst>
          </p:cNvPr>
          <p:cNvSpPr txBox="1"/>
          <p:nvPr/>
        </p:nvSpPr>
        <p:spPr>
          <a:xfrm>
            <a:off x="3427228" y="6178645"/>
            <a:ext cx="6103088" cy="261610"/>
          </a:xfrm>
          <a:prstGeom prst="rect">
            <a:avLst/>
          </a:prstGeom>
          <a:noFill/>
        </p:spPr>
        <p:txBody>
          <a:bodyPr wrap="square">
            <a:spAutoFit/>
          </a:bodyPr>
          <a:lstStyle/>
          <a:p>
            <a:r>
              <a:rPr lang="en-US" sz="1100" dirty="0"/>
              <a:t>+254757640352 | +254707661262 E - denacoent@gmail.com</a:t>
            </a:r>
          </a:p>
        </p:txBody>
      </p:sp>
    </p:spTree>
    <p:extLst>
      <p:ext uri="{BB962C8B-B14F-4D97-AF65-F5344CB8AC3E}">
        <p14:creationId xmlns:p14="http://schemas.microsoft.com/office/powerpoint/2010/main" val="283833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B205-8B0D-64E9-5254-43855C884877}"/>
              </a:ext>
            </a:extLst>
          </p:cNvPr>
          <p:cNvSpPr>
            <a:spLocks noGrp="1"/>
          </p:cNvSpPr>
          <p:nvPr>
            <p:ph type="title"/>
          </p:nvPr>
        </p:nvSpPr>
        <p:spPr/>
        <p:txBody>
          <a:bodyPr/>
          <a:lstStyle/>
          <a:p>
            <a:r>
              <a:rPr lang="en-US" b="0" i="0" dirty="0">
                <a:solidFill>
                  <a:srgbClr val="0B0B0B"/>
                </a:solidFill>
                <a:effectLst/>
                <a:latin typeface="Open Sans" panose="020B0606030504020204" pitchFamily="34" charset="0"/>
              </a:rPr>
              <a:t>Examples - Lists are mutable</a:t>
            </a:r>
            <a:endParaRPr lang="en-US" dirty="0"/>
          </a:p>
        </p:txBody>
      </p:sp>
      <p:sp>
        <p:nvSpPr>
          <p:cNvPr id="3" name="Content Placeholder 2">
            <a:extLst>
              <a:ext uri="{FF2B5EF4-FFF2-40B4-BE49-F238E27FC236}">
                <a16:creationId xmlns:a16="http://schemas.microsoft.com/office/drawing/2014/main" id="{0626FB55-CC02-87DF-5C03-81ECFD0D9A29}"/>
              </a:ext>
            </a:extLst>
          </p:cNvPr>
          <p:cNvSpPr>
            <a:spLocks noGrp="1"/>
          </p:cNvSpPr>
          <p:nvPr>
            <p:ph idx="1"/>
          </p:nvPr>
        </p:nvSpPr>
        <p:spPr/>
        <p:txBody>
          <a:bodyPr/>
          <a:lstStyle/>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my_lst</a:t>
            </a:r>
            <a:r>
              <a:rPr lang="en-US" b="0" i="0" dirty="0">
                <a:solidFill>
                  <a:srgbClr val="0F2B3D"/>
                </a:solidFill>
                <a:effectLst/>
                <a:latin typeface="Consolas" panose="020B0609020204030204" pitchFamily="49" charset="0"/>
              </a:rPr>
              <a:t> =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4</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5</a:t>
            </a:r>
            <a:r>
              <a:rPr lang="en-US" b="0" i="0" dirty="0">
                <a:solidFill>
                  <a:srgbClr val="0F2B3D"/>
                </a:solidFill>
                <a:effectLst/>
                <a:latin typeface="Consolas" panose="020B0609020204030204" pitchFamily="49" charset="0"/>
              </a:rPr>
              <a:t>] &gt;&gt;&gt; </a:t>
            </a:r>
            <a:r>
              <a:rPr lang="en-US" b="0" i="0" dirty="0" err="1">
                <a:solidFill>
                  <a:srgbClr val="0F2B3D"/>
                </a:solidFill>
                <a:effectLst/>
                <a:latin typeface="Consolas" panose="020B0609020204030204" pitchFamily="49" charset="0"/>
              </a:rPr>
              <a:t>my_lst</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0</a:t>
            </a:r>
            <a:r>
              <a:rPr lang="en-US" b="0" i="0" dirty="0">
                <a:solidFill>
                  <a:srgbClr val="0F2B3D"/>
                </a:solidFill>
                <a:effectLst/>
                <a:latin typeface="Consolas" panose="020B0609020204030204" pitchFamily="49" charset="0"/>
              </a:rPr>
              <a:t>] = </a:t>
            </a:r>
            <a:r>
              <a:rPr lang="en-US" b="0" i="0" dirty="0">
                <a:solidFill>
                  <a:srgbClr val="DD1144"/>
                </a:solidFill>
                <a:effectLst/>
                <a:latin typeface="Consolas" panose="020B0609020204030204" pitchFamily="49" charset="0"/>
              </a:rPr>
              <a:t>'one’</a:t>
            </a:r>
            <a:r>
              <a:rPr lang="en-US" b="0" i="0" dirty="0">
                <a:solidFill>
                  <a:srgbClr val="0F2B3D"/>
                </a:solidFill>
                <a:effectLst/>
                <a:latin typeface="Consolas" panose="020B0609020204030204" pitchFamily="49" charset="0"/>
              </a:rPr>
              <a:t> </a:t>
            </a:r>
          </a:p>
          <a:p>
            <a:r>
              <a:rPr lang="en-US" b="0" i="0" dirty="0">
                <a:solidFill>
                  <a:srgbClr val="0F2B3D"/>
                </a:solidFill>
                <a:effectLst/>
                <a:latin typeface="Consolas" panose="020B0609020204030204" pitchFamily="49" charset="0"/>
              </a:rPr>
              <a:t>&gt;&gt;&gt; </a:t>
            </a:r>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err="1">
                <a:solidFill>
                  <a:srgbClr val="0F2B3D"/>
                </a:solidFill>
                <a:effectLst/>
                <a:latin typeface="Consolas" panose="020B0609020204030204" pitchFamily="49" charset="0"/>
              </a:rPr>
              <a:t>my_lst</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'one'</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4</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5</a:t>
            </a:r>
            <a:r>
              <a:rPr lang="en-US" b="0" i="0" dirty="0">
                <a:solidFill>
                  <a:srgbClr val="0F2B3D"/>
                </a:solidFill>
                <a:effectLst/>
                <a:latin typeface="Consolas" panose="020B0609020204030204" pitchFamily="49" charset="0"/>
              </a:rPr>
              <a:t>]</a:t>
            </a:r>
          </a:p>
          <a:p>
            <a:r>
              <a:rPr lang="en-US" b="0" i="0" dirty="0">
                <a:solidFill>
                  <a:srgbClr val="0B0B0B"/>
                </a:solidFill>
                <a:effectLst/>
                <a:latin typeface="Open Sans" panose="020B0606030504020204" pitchFamily="34" charset="0"/>
              </a:rPr>
              <a:t>With the list above, you are able to replace '1 'with 'one'. This is because lists are </a:t>
            </a:r>
            <a:r>
              <a:rPr lang="en-US" b="1" i="0" dirty="0">
                <a:solidFill>
                  <a:srgbClr val="0B0B0B"/>
                </a:solidFill>
                <a:effectLst/>
                <a:latin typeface="Open Sans" panose="020B0606030504020204" pitchFamily="34" charset="0"/>
              </a:rPr>
              <a:t>mutable</a:t>
            </a:r>
            <a:r>
              <a:rPr lang="en-US" b="0" i="0" dirty="0">
                <a:solidFill>
                  <a:srgbClr val="0B0B0B"/>
                </a:solidFill>
                <a:effectLst/>
                <a:latin typeface="Open Sans" panose="020B0606030504020204" pitchFamily="34" charset="0"/>
              </a:rPr>
              <a:t>.</a:t>
            </a:r>
            <a:endParaRPr lang="en-US" dirty="0"/>
          </a:p>
        </p:txBody>
      </p:sp>
    </p:spTree>
    <p:extLst>
      <p:ext uri="{BB962C8B-B14F-4D97-AF65-F5344CB8AC3E}">
        <p14:creationId xmlns:p14="http://schemas.microsoft.com/office/powerpoint/2010/main" val="185975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AD46-4A29-B7C1-6651-EC54C137001B}"/>
              </a:ext>
            </a:extLst>
          </p:cNvPr>
          <p:cNvSpPr>
            <a:spLocks noGrp="1"/>
          </p:cNvSpPr>
          <p:nvPr>
            <p:ph type="title"/>
          </p:nvPr>
        </p:nvSpPr>
        <p:spPr/>
        <p:txBody>
          <a:bodyPr/>
          <a:lstStyle/>
          <a:p>
            <a:r>
              <a:rPr lang="en-US" b="0" i="0" dirty="0">
                <a:solidFill>
                  <a:srgbClr val="0B0B0B"/>
                </a:solidFill>
                <a:effectLst/>
                <a:latin typeface="var(--chakra-fonts-heading)"/>
              </a:rPr>
              <a:t>methods</a:t>
            </a:r>
            <a:endParaRPr lang="en-US" dirty="0"/>
          </a:p>
        </p:txBody>
      </p:sp>
      <p:sp>
        <p:nvSpPr>
          <p:cNvPr id="3" name="Content Placeholder 2">
            <a:extLst>
              <a:ext uri="{FF2B5EF4-FFF2-40B4-BE49-F238E27FC236}">
                <a16:creationId xmlns:a16="http://schemas.microsoft.com/office/drawing/2014/main" id="{6BD49ACB-CF85-CCDA-FBF6-B566121C2D83}"/>
              </a:ext>
            </a:extLst>
          </p:cNvPr>
          <p:cNvSpPr>
            <a:spLocks noGrp="1"/>
          </p:cNvSpPr>
          <p:nvPr>
            <p:ph idx="1"/>
          </p:nvPr>
        </p:nvSpPr>
        <p:spPr/>
        <p:txBody>
          <a:bodyPr/>
          <a:lstStyle/>
          <a:p>
            <a:r>
              <a:rPr lang="en-US" dirty="0"/>
              <a:t>Join Method</a:t>
            </a:r>
          </a:p>
          <a:p>
            <a:r>
              <a:rPr lang="en-US" b="0" i="0" dirty="0">
                <a:solidFill>
                  <a:srgbClr val="0F2B3D"/>
                </a:solidFill>
                <a:effectLst/>
                <a:latin typeface="Consolas" panose="020B0609020204030204" pitchFamily="49" charset="0"/>
              </a:rPr>
              <a:t>name = </a:t>
            </a:r>
            <a:r>
              <a:rPr lang="en-US" b="0" i="0" dirty="0">
                <a:solidFill>
                  <a:srgbClr val="DD1144"/>
                </a:solidFill>
                <a:effectLst/>
                <a:latin typeface="Consolas" panose="020B0609020204030204" pitchFamily="49" charset="0"/>
              </a:rPr>
              <a:t>"-"</a:t>
            </a:r>
            <a:r>
              <a:rPr lang="en-US" b="0" i="0" dirty="0">
                <a:solidFill>
                  <a:srgbClr val="0F2B3D"/>
                </a:solidFill>
                <a:effectLst/>
                <a:latin typeface="Consolas" panose="020B0609020204030204" pitchFamily="49" charset="0"/>
              </a:rPr>
              <a:t>.join([</a:t>
            </a:r>
            <a:r>
              <a:rPr lang="en-US" b="0" i="0" dirty="0">
                <a:solidFill>
                  <a:srgbClr val="DD1144"/>
                </a:solidFill>
                <a:effectLst/>
                <a:latin typeface="Consolas" panose="020B0609020204030204" pitchFamily="49" charset="0"/>
              </a:rPr>
              <a:t>"García"</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"O'Kelly"</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"Davis"</a:t>
            </a:r>
            <a:r>
              <a:rPr lang="en-US" b="0" i="0" dirty="0">
                <a:solidFill>
                  <a:srgbClr val="0F2B3D"/>
                </a:solidFill>
                <a:effectLst/>
                <a:latin typeface="Consolas" panose="020B0609020204030204" pitchFamily="49" charset="0"/>
              </a:rPr>
              <a:t>]) </a:t>
            </a:r>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(name)</a:t>
            </a:r>
          </a:p>
          <a:p>
            <a:r>
              <a:rPr lang="en-US" dirty="0">
                <a:solidFill>
                  <a:srgbClr val="0F2B3D"/>
                </a:solidFill>
                <a:latin typeface="Consolas" panose="020B0609020204030204" pitchFamily="49" charset="0"/>
              </a:rPr>
              <a:t>Output:</a:t>
            </a:r>
          </a:p>
          <a:p>
            <a:r>
              <a:rPr lang="en-US" b="0" i="0" dirty="0">
                <a:solidFill>
                  <a:srgbClr val="0F2B3D"/>
                </a:solidFill>
                <a:effectLst/>
                <a:latin typeface="Consolas" panose="020B0609020204030204" pitchFamily="49" charset="0"/>
              </a:rPr>
              <a:t>García-O'Kelly-Davis</a:t>
            </a:r>
            <a:endParaRPr lang="en-US" dirty="0"/>
          </a:p>
        </p:txBody>
      </p:sp>
    </p:spTree>
    <p:extLst>
      <p:ext uri="{BB962C8B-B14F-4D97-AF65-F5344CB8AC3E}">
        <p14:creationId xmlns:p14="http://schemas.microsoft.com/office/powerpoint/2010/main" val="101213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16501-F7AB-A6BF-627A-D3ECF6C2DDBE}"/>
              </a:ext>
            </a:extLst>
          </p:cNvPr>
          <p:cNvSpPr>
            <a:spLocks noGrp="1"/>
          </p:cNvSpPr>
          <p:nvPr>
            <p:ph idx="1"/>
          </p:nvPr>
        </p:nvSpPr>
        <p:spPr>
          <a:xfrm>
            <a:off x="1141412" y="404037"/>
            <a:ext cx="9905999" cy="6060558"/>
          </a:xfrm>
        </p:spPr>
        <p:txBody>
          <a:bodyPr/>
          <a:lstStyle/>
          <a:p>
            <a:r>
              <a:rPr lang="en-US" dirty="0"/>
              <a:t>Append Method</a:t>
            </a:r>
          </a:p>
          <a:p>
            <a:r>
              <a:rPr lang="en-US" b="0" i="0" dirty="0">
                <a:solidFill>
                  <a:srgbClr val="0F2B3D"/>
                </a:solidFill>
                <a:effectLst/>
                <a:latin typeface="Consolas" panose="020B0609020204030204" pitchFamily="49" charset="0"/>
              </a:rPr>
              <a:t>letters = [</a:t>
            </a:r>
            <a:r>
              <a:rPr lang="en-US" b="0" i="0" dirty="0">
                <a:solidFill>
                  <a:srgbClr val="DD1144"/>
                </a:solidFill>
                <a:effectLst/>
                <a:latin typeface="Consolas" panose="020B0609020204030204" pitchFamily="49" charset="0"/>
              </a:rPr>
              <a:t>'a'</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'b'</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'c'</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'd'</a:t>
            </a:r>
            <a:r>
              <a:rPr lang="en-US" b="0" i="0" dirty="0">
                <a:solidFill>
                  <a:srgbClr val="0F2B3D"/>
                </a:solidFill>
                <a:effectLst/>
                <a:latin typeface="Consolas" panose="020B0609020204030204" pitchFamily="49" charset="0"/>
              </a:rPr>
              <a:t>] </a:t>
            </a:r>
            <a:r>
              <a:rPr lang="en-US" b="0" i="0" dirty="0" err="1">
                <a:solidFill>
                  <a:srgbClr val="0F2B3D"/>
                </a:solidFill>
                <a:effectLst/>
                <a:latin typeface="Consolas" panose="020B0609020204030204" pitchFamily="49" charset="0"/>
              </a:rPr>
              <a:t>letters.append</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'z'</a:t>
            </a:r>
            <a:r>
              <a:rPr lang="en-US" b="0" i="0" dirty="0">
                <a:solidFill>
                  <a:srgbClr val="0F2B3D"/>
                </a:solidFill>
                <a:effectLst/>
                <a:latin typeface="Consolas" panose="020B0609020204030204" pitchFamily="49" charset="0"/>
              </a:rPr>
              <a:t>) </a:t>
            </a:r>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(letters)</a:t>
            </a:r>
          </a:p>
          <a:p>
            <a:r>
              <a:rPr lang="en-US" dirty="0">
                <a:solidFill>
                  <a:srgbClr val="0F2B3D"/>
                </a:solidFill>
                <a:latin typeface="Consolas" panose="020B0609020204030204" pitchFamily="49" charset="0"/>
              </a:rPr>
              <a:t>Output:</a:t>
            </a:r>
          </a:p>
          <a:p>
            <a:r>
              <a:rPr lang="en-US" b="0" i="0" dirty="0">
                <a:solidFill>
                  <a:srgbClr val="0F2B3D"/>
                </a:solidFill>
                <a:effectLst/>
                <a:latin typeface="Consolas" panose="020B0609020204030204" pitchFamily="49" charset="0"/>
              </a:rPr>
              <a:t>['a', 'b', 'c', 'd', 'z']</a:t>
            </a:r>
            <a:endParaRPr lang="en-US" dirty="0"/>
          </a:p>
        </p:txBody>
      </p:sp>
    </p:spTree>
    <p:extLst>
      <p:ext uri="{BB962C8B-B14F-4D97-AF65-F5344CB8AC3E}">
        <p14:creationId xmlns:p14="http://schemas.microsoft.com/office/powerpoint/2010/main" val="51512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51BB-DEE6-D108-4613-6EB70BB873FC}"/>
              </a:ext>
            </a:extLst>
          </p:cNvPr>
          <p:cNvSpPr>
            <a:spLocks noGrp="1"/>
          </p:cNvSpPr>
          <p:nvPr>
            <p:ph type="title"/>
          </p:nvPr>
        </p:nvSpPr>
        <p:spPr/>
        <p:txBody>
          <a:bodyPr/>
          <a:lstStyle/>
          <a:p>
            <a:r>
              <a:rPr lang="en-US" b="0" i="0" dirty="0">
                <a:solidFill>
                  <a:srgbClr val="0B0B0B"/>
                </a:solidFill>
                <a:effectLst/>
                <a:latin typeface="var(--chakra-fonts-heading)"/>
              </a:rPr>
              <a:t>Tuples</a:t>
            </a:r>
            <a:endParaRPr lang="en-US" dirty="0"/>
          </a:p>
        </p:txBody>
      </p:sp>
      <p:sp>
        <p:nvSpPr>
          <p:cNvPr id="3" name="Content Placeholder 2">
            <a:extLst>
              <a:ext uri="{FF2B5EF4-FFF2-40B4-BE49-F238E27FC236}">
                <a16:creationId xmlns:a16="http://schemas.microsoft.com/office/drawing/2014/main" id="{24423932-28A2-91B8-50F1-7B7B15987E1D}"/>
              </a:ext>
            </a:extLst>
          </p:cNvPr>
          <p:cNvSpPr>
            <a:spLocks noGrp="1"/>
          </p:cNvSpPr>
          <p:nvPr>
            <p:ph idx="1"/>
          </p:nvPr>
        </p:nvSpPr>
        <p:spPr/>
        <p:txBody>
          <a:bodyPr/>
          <a:lstStyle/>
          <a:p>
            <a:pPr algn="l"/>
            <a:r>
              <a:rPr lang="en-US" b="0" i="0" dirty="0">
                <a:solidFill>
                  <a:srgbClr val="0B0B0B"/>
                </a:solidFill>
                <a:effectLst/>
                <a:latin typeface="Open Sans" panose="020B0606030504020204" pitchFamily="34" charset="0"/>
              </a:rPr>
              <a:t>A tuple is another useful container. It's a data type for immutable ordered sequences of elements. They are often used to store related pieces of information. Consider this example involving latitude and longitude:</a:t>
            </a:r>
          </a:p>
          <a:p>
            <a:r>
              <a:rPr lang="fr-FR" b="0" i="0" dirty="0">
                <a:solidFill>
                  <a:srgbClr val="0F2B3D"/>
                </a:solidFill>
                <a:effectLst/>
                <a:latin typeface="Consolas" panose="020B0609020204030204" pitchFamily="49" charset="0"/>
              </a:rPr>
              <a:t>location = (</a:t>
            </a:r>
            <a:r>
              <a:rPr lang="fr-FR" b="0" i="0" dirty="0">
                <a:solidFill>
                  <a:srgbClr val="008080"/>
                </a:solidFill>
                <a:effectLst/>
                <a:latin typeface="Consolas" panose="020B0609020204030204" pitchFamily="49" charset="0"/>
              </a:rPr>
              <a:t>13.4125</a:t>
            </a:r>
            <a:r>
              <a:rPr lang="fr-FR" b="0" i="0" dirty="0">
                <a:solidFill>
                  <a:srgbClr val="0F2B3D"/>
                </a:solidFill>
                <a:effectLst/>
                <a:latin typeface="Consolas" panose="020B0609020204030204" pitchFamily="49" charset="0"/>
              </a:rPr>
              <a:t>, </a:t>
            </a:r>
            <a:r>
              <a:rPr lang="fr-FR" b="0" i="0" dirty="0">
                <a:solidFill>
                  <a:srgbClr val="008080"/>
                </a:solidFill>
                <a:effectLst/>
                <a:latin typeface="Consolas" panose="020B0609020204030204" pitchFamily="49" charset="0"/>
              </a:rPr>
              <a:t>103.866667</a:t>
            </a:r>
            <a:r>
              <a:rPr lang="fr-FR" b="0" i="0" dirty="0">
                <a:solidFill>
                  <a:srgbClr val="0F2B3D"/>
                </a:solidFill>
                <a:effectLst/>
                <a:latin typeface="Consolas" panose="020B0609020204030204" pitchFamily="49" charset="0"/>
              </a:rPr>
              <a:t>) </a:t>
            </a:r>
          </a:p>
          <a:p>
            <a:r>
              <a:rPr lang="fr-FR" b="1" i="0" dirty="0" err="1">
                <a:solidFill>
                  <a:srgbClr val="0F2B3D"/>
                </a:solidFill>
                <a:effectLst/>
                <a:latin typeface="Consolas" panose="020B0609020204030204" pitchFamily="49" charset="0"/>
              </a:rPr>
              <a:t>print</a:t>
            </a:r>
            <a:r>
              <a:rPr lang="fr-FR" b="0" i="0" dirty="0">
                <a:solidFill>
                  <a:srgbClr val="0F2B3D"/>
                </a:solidFill>
                <a:effectLst/>
                <a:latin typeface="Consolas" panose="020B0609020204030204" pitchFamily="49" charset="0"/>
              </a:rPr>
              <a:t>(</a:t>
            </a:r>
            <a:r>
              <a:rPr lang="fr-FR" b="0" i="0" dirty="0">
                <a:solidFill>
                  <a:srgbClr val="DD1144"/>
                </a:solidFill>
                <a:effectLst/>
                <a:latin typeface="Consolas" panose="020B0609020204030204" pitchFamily="49" charset="0"/>
              </a:rPr>
              <a:t>"Latitude:"</a:t>
            </a:r>
            <a:r>
              <a:rPr lang="fr-FR" b="0" i="0" dirty="0">
                <a:solidFill>
                  <a:srgbClr val="0F2B3D"/>
                </a:solidFill>
                <a:effectLst/>
                <a:latin typeface="Consolas" panose="020B0609020204030204" pitchFamily="49" charset="0"/>
              </a:rPr>
              <a:t>, location[</a:t>
            </a:r>
            <a:r>
              <a:rPr lang="fr-FR" b="0" i="0" dirty="0">
                <a:solidFill>
                  <a:srgbClr val="008080"/>
                </a:solidFill>
                <a:effectLst/>
                <a:latin typeface="Consolas" panose="020B0609020204030204" pitchFamily="49" charset="0"/>
              </a:rPr>
              <a:t>0</a:t>
            </a:r>
            <a:r>
              <a:rPr lang="fr-FR" b="0" i="0" dirty="0">
                <a:solidFill>
                  <a:srgbClr val="0F2B3D"/>
                </a:solidFill>
                <a:effectLst/>
                <a:latin typeface="Consolas" panose="020B0609020204030204" pitchFamily="49" charset="0"/>
              </a:rPr>
              <a:t>]) </a:t>
            </a:r>
          </a:p>
          <a:p>
            <a:r>
              <a:rPr lang="fr-FR" b="1" i="0" dirty="0" err="1">
                <a:solidFill>
                  <a:srgbClr val="0F2B3D"/>
                </a:solidFill>
                <a:effectLst/>
                <a:latin typeface="Consolas" panose="020B0609020204030204" pitchFamily="49" charset="0"/>
              </a:rPr>
              <a:t>print</a:t>
            </a:r>
            <a:r>
              <a:rPr lang="fr-FR" b="0" i="0" dirty="0">
                <a:solidFill>
                  <a:srgbClr val="0F2B3D"/>
                </a:solidFill>
                <a:effectLst/>
                <a:latin typeface="Consolas" panose="020B0609020204030204" pitchFamily="49" charset="0"/>
              </a:rPr>
              <a:t>(</a:t>
            </a:r>
            <a:r>
              <a:rPr lang="fr-FR" b="0" i="0" dirty="0">
                <a:solidFill>
                  <a:srgbClr val="DD1144"/>
                </a:solidFill>
                <a:effectLst/>
                <a:latin typeface="Consolas" panose="020B0609020204030204" pitchFamily="49" charset="0"/>
              </a:rPr>
              <a:t>"Longitude:"</a:t>
            </a:r>
            <a:r>
              <a:rPr lang="fr-FR" b="0" i="0" dirty="0">
                <a:solidFill>
                  <a:srgbClr val="0F2B3D"/>
                </a:solidFill>
                <a:effectLst/>
                <a:latin typeface="Consolas" panose="020B0609020204030204" pitchFamily="49" charset="0"/>
              </a:rPr>
              <a:t>, location[</a:t>
            </a:r>
            <a:r>
              <a:rPr lang="fr-FR" b="0" i="0" dirty="0">
                <a:solidFill>
                  <a:srgbClr val="008080"/>
                </a:solidFill>
                <a:effectLst/>
                <a:latin typeface="Consolas" panose="020B0609020204030204" pitchFamily="49" charset="0"/>
              </a:rPr>
              <a:t>1</a:t>
            </a:r>
            <a:r>
              <a:rPr lang="fr-FR" b="0" i="0" dirty="0">
                <a:solidFill>
                  <a:srgbClr val="0F2B3D"/>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46587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B4750-CFAD-D7FB-1A37-29A40BF6BBB9}"/>
              </a:ext>
            </a:extLst>
          </p:cNvPr>
          <p:cNvSpPr>
            <a:spLocks noGrp="1"/>
          </p:cNvSpPr>
          <p:nvPr>
            <p:ph idx="1"/>
          </p:nvPr>
        </p:nvSpPr>
        <p:spPr>
          <a:xfrm>
            <a:off x="1141412" y="574158"/>
            <a:ext cx="9905999" cy="5624623"/>
          </a:xfrm>
        </p:spPr>
        <p:txBody>
          <a:bodyPr/>
          <a:lstStyle/>
          <a:p>
            <a:r>
              <a:rPr lang="en-US" b="0" i="0" dirty="0">
                <a:solidFill>
                  <a:srgbClr val="0B0B0B"/>
                </a:solidFill>
                <a:effectLst/>
                <a:latin typeface="Open Sans" panose="020B0606030504020204" pitchFamily="34" charset="0"/>
              </a:rPr>
              <a:t>Tuples can also be used to assign multiple variables in a compact way.</a:t>
            </a:r>
          </a:p>
          <a:p>
            <a:r>
              <a:rPr lang="en-US" b="0" i="0" dirty="0">
                <a:solidFill>
                  <a:srgbClr val="0B0B0B"/>
                </a:solidFill>
                <a:effectLst/>
                <a:latin typeface="Open Sans" panose="020B0606030504020204" pitchFamily="34" charset="0"/>
              </a:rPr>
              <a:t>The parentheses are optional when defining tuples, and programmers frequently omit them if parentheses don't clarify the code.</a:t>
            </a:r>
          </a:p>
          <a:p>
            <a:r>
              <a:rPr lang="en-US" b="0" i="0" dirty="0">
                <a:solidFill>
                  <a:srgbClr val="0F2B3D"/>
                </a:solidFill>
                <a:effectLst/>
                <a:latin typeface="Consolas" panose="020B0609020204030204" pitchFamily="49" charset="0"/>
              </a:rPr>
              <a:t>length, width, height = </a:t>
            </a:r>
            <a:r>
              <a:rPr lang="en-US" b="0" i="0" dirty="0">
                <a:solidFill>
                  <a:srgbClr val="008080"/>
                </a:solidFill>
                <a:effectLst/>
                <a:latin typeface="Consolas" panose="020B0609020204030204" pitchFamily="49" charset="0"/>
              </a:rPr>
              <a:t>52</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40</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100</a:t>
            </a:r>
            <a:r>
              <a:rPr lang="en-US" b="0" i="0" dirty="0">
                <a:solidFill>
                  <a:srgbClr val="0F2B3D"/>
                </a:solidFill>
                <a:effectLst/>
                <a:latin typeface="Consolas" panose="020B0609020204030204" pitchFamily="49" charset="0"/>
              </a:rPr>
              <a:t> </a:t>
            </a:r>
          </a:p>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"The dimensions are {} x {} x {}"</a:t>
            </a:r>
            <a:r>
              <a:rPr lang="en-US" b="0" i="0" dirty="0">
                <a:solidFill>
                  <a:srgbClr val="0F2B3D"/>
                </a:solidFill>
                <a:effectLst/>
                <a:latin typeface="Consolas" panose="020B0609020204030204" pitchFamily="49" charset="0"/>
              </a:rPr>
              <a:t>.</a:t>
            </a:r>
            <a:r>
              <a:rPr lang="en-US" b="0" i="0" dirty="0">
                <a:solidFill>
                  <a:srgbClr val="0086B3"/>
                </a:solidFill>
                <a:effectLst/>
                <a:latin typeface="Consolas" panose="020B0609020204030204" pitchFamily="49" charset="0"/>
              </a:rPr>
              <a:t>format</a:t>
            </a:r>
            <a:r>
              <a:rPr lang="en-US" b="0" i="0" dirty="0">
                <a:solidFill>
                  <a:srgbClr val="0F2B3D"/>
                </a:solidFill>
                <a:effectLst/>
                <a:latin typeface="Consolas" panose="020B0609020204030204" pitchFamily="49" charset="0"/>
              </a:rPr>
              <a:t>(length, width, height))</a:t>
            </a:r>
            <a:endParaRPr lang="en-US" dirty="0"/>
          </a:p>
        </p:txBody>
      </p:sp>
    </p:spTree>
    <p:extLst>
      <p:ext uri="{BB962C8B-B14F-4D97-AF65-F5344CB8AC3E}">
        <p14:creationId xmlns:p14="http://schemas.microsoft.com/office/powerpoint/2010/main" val="231245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20C6-4ED9-1421-4685-5F0D37693F4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C074221C-524E-C0D7-6EED-4874AAB59349}"/>
              </a:ext>
            </a:extLst>
          </p:cNvPr>
          <p:cNvSpPr>
            <a:spLocks noGrp="1"/>
          </p:cNvSpPr>
          <p:nvPr>
            <p:ph idx="1"/>
          </p:nvPr>
        </p:nvSpPr>
        <p:spPr>
          <a:xfrm>
            <a:off x="1141412" y="2249486"/>
            <a:ext cx="9905999" cy="4502187"/>
          </a:xfrm>
        </p:spPr>
        <p:txBody>
          <a:bodyPr>
            <a:normAutofit/>
          </a:bodyPr>
          <a:lstStyle/>
          <a:p>
            <a:r>
              <a:rPr lang="en-US" b="0" i="0" dirty="0">
                <a:solidFill>
                  <a:srgbClr val="0B0B0B"/>
                </a:solidFill>
                <a:effectLst/>
                <a:latin typeface="Open Sans" panose="020B0606030504020204" pitchFamily="34" charset="0"/>
              </a:rPr>
              <a:t>A </a:t>
            </a:r>
            <a:r>
              <a:rPr lang="en-US" b="1" i="0" dirty="0">
                <a:solidFill>
                  <a:srgbClr val="0B0B0B"/>
                </a:solidFill>
                <a:effectLst/>
                <a:latin typeface="Open Sans" panose="020B0606030504020204" pitchFamily="34" charset="0"/>
              </a:rPr>
              <a:t>set</a:t>
            </a:r>
            <a:r>
              <a:rPr lang="en-US" b="0" i="0" dirty="0">
                <a:solidFill>
                  <a:srgbClr val="0B0B0B"/>
                </a:solidFill>
                <a:effectLst/>
                <a:latin typeface="Open Sans" panose="020B0606030504020204" pitchFamily="34" charset="0"/>
              </a:rPr>
              <a:t> is a data type for mutable unordered collections of unique elements. One application of a set is to quickly remove duplicates from a list.</a:t>
            </a:r>
          </a:p>
          <a:p>
            <a:r>
              <a:rPr lang="en-US" b="0" i="0" dirty="0">
                <a:solidFill>
                  <a:srgbClr val="0F2B3D"/>
                </a:solidFill>
                <a:effectLst/>
                <a:latin typeface="Consolas" panose="020B0609020204030204" pitchFamily="49" charset="0"/>
              </a:rPr>
              <a:t>numbers =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6</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6</a:t>
            </a:r>
            <a:r>
              <a:rPr lang="en-US" b="0" i="0" dirty="0">
                <a:solidFill>
                  <a:srgbClr val="0F2B3D"/>
                </a:solidFill>
                <a:effectLst/>
                <a:latin typeface="Consolas" panose="020B0609020204030204" pitchFamily="49" charset="0"/>
              </a:rPr>
              <a:t>] </a:t>
            </a:r>
          </a:p>
          <a:p>
            <a:r>
              <a:rPr lang="en-US" b="0" i="0" dirty="0" err="1">
                <a:solidFill>
                  <a:srgbClr val="0F2B3D"/>
                </a:solidFill>
                <a:effectLst/>
                <a:latin typeface="Consolas" panose="020B0609020204030204" pitchFamily="49" charset="0"/>
              </a:rPr>
              <a:t>unique_nums</a:t>
            </a:r>
            <a:r>
              <a:rPr lang="en-US" b="0" i="0" dirty="0">
                <a:solidFill>
                  <a:srgbClr val="0F2B3D"/>
                </a:solidFill>
                <a:effectLst/>
                <a:latin typeface="Consolas" panose="020B0609020204030204" pitchFamily="49" charset="0"/>
              </a:rPr>
              <a:t> = </a:t>
            </a:r>
            <a:r>
              <a:rPr lang="en-US" b="0" i="0" dirty="0">
                <a:solidFill>
                  <a:srgbClr val="0086B3"/>
                </a:solidFill>
                <a:effectLst/>
                <a:latin typeface="Consolas" panose="020B0609020204030204" pitchFamily="49" charset="0"/>
              </a:rPr>
              <a:t>set</a:t>
            </a:r>
            <a:r>
              <a:rPr lang="en-US" b="0" i="0" dirty="0">
                <a:solidFill>
                  <a:srgbClr val="0F2B3D"/>
                </a:solidFill>
                <a:effectLst/>
                <a:latin typeface="Consolas" panose="020B0609020204030204" pitchFamily="49" charset="0"/>
              </a:rPr>
              <a:t>(numbers) </a:t>
            </a:r>
          </a:p>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err="1">
                <a:solidFill>
                  <a:srgbClr val="0F2B3D"/>
                </a:solidFill>
                <a:effectLst/>
                <a:latin typeface="Consolas" panose="020B0609020204030204" pitchFamily="49" charset="0"/>
              </a:rPr>
              <a:t>unique_nums</a:t>
            </a:r>
            <a:r>
              <a:rPr lang="en-US" b="0" i="0" dirty="0">
                <a:solidFill>
                  <a:srgbClr val="0F2B3D"/>
                </a:solidFill>
                <a:effectLst/>
                <a:latin typeface="Consolas" panose="020B0609020204030204" pitchFamily="49" charset="0"/>
              </a:rPr>
              <a:t>)</a:t>
            </a:r>
          </a:p>
          <a:p>
            <a:r>
              <a:rPr lang="en-US" dirty="0">
                <a:solidFill>
                  <a:srgbClr val="0F2B3D"/>
                </a:solidFill>
                <a:latin typeface="Consolas" panose="020B0609020204030204" pitchFamily="49" charset="0"/>
              </a:rPr>
              <a:t>Output:</a:t>
            </a:r>
          </a:p>
          <a:p>
            <a:r>
              <a:rPr lang="en-US" b="0" i="0" dirty="0">
                <a:solidFill>
                  <a:srgbClr val="0F2B3D"/>
                </a:solidFill>
                <a:effectLst/>
                <a:latin typeface="Consolas" panose="020B0609020204030204" pitchFamily="49" charset="0"/>
              </a:rPr>
              <a:t>{1, 2, 3, 6}</a:t>
            </a:r>
            <a:endParaRPr lang="en-US" dirty="0"/>
          </a:p>
        </p:txBody>
      </p:sp>
    </p:spTree>
    <p:extLst>
      <p:ext uri="{BB962C8B-B14F-4D97-AF65-F5344CB8AC3E}">
        <p14:creationId xmlns:p14="http://schemas.microsoft.com/office/powerpoint/2010/main" val="289561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9B7CF-07C6-8335-D36D-30E143BF5227}"/>
              </a:ext>
            </a:extLst>
          </p:cNvPr>
          <p:cNvSpPr>
            <a:spLocks noGrp="1"/>
          </p:cNvSpPr>
          <p:nvPr>
            <p:ph idx="1"/>
          </p:nvPr>
        </p:nvSpPr>
        <p:spPr>
          <a:xfrm>
            <a:off x="1141412" y="457200"/>
            <a:ext cx="9905999" cy="5667153"/>
          </a:xfrm>
        </p:spPr>
        <p:txBody>
          <a:bodyPr/>
          <a:lstStyle/>
          <a:p>
            <a:r>
              <a:rPr lang="en-US" dirty="0"/>
              <a:t>Example 2:</a:t>
            </a:r>
          </a:p>
          <a:p>
            <a:r>
              <a:rPr lang="en-US" b="0" i="0" dirty="0" err="1">
                <a:solidFill>
                  <a:srgbClr val="000000"/>
                </a:solidFill>
                <a:effectLst/>
                <a:latin typeface="Consolas" panose="020B0609020204030204" pitchFamily="49" charset="0"/>
              </a:rPr>
              <a:t>myset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2751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F964-B60F-FF4C-6A4A-62FE0B2BD2C2}"/>
              </a:ext>
            </a:extLst>
          </p:cNvPr>
          <p:cNvSpPr>
            <a:spLocks noGrp="1"/>
          </p:cNvSpPr>
          <p:nvPr>
            <p:ph type="title"/>
          </p:nvPr>
        </p:nvSpPr>
        <p:spPr/>
        <p:txBody>
          <a:bodyPr/>
          <a:lstStyle/>
          <a:p>
            <a:r>
              <a:rPr lang="en-US" dirty="0"/>
              <a:t>SETS METHODS</a:t>
            </a:r>
          </a:p>
        </p:txBody>
      </p:sp>
      <p:sp>
        <p:nvSpPr>
          <p:cNvPr id="3" name="Content Placeholder 2">
            <a:extLst>
              <a:ext uri="{FF2B5EF4-FFF2-40B4-BE49-F238E27FC236}">
                <a16:creationId xmlns:a16="http://schemas.microsoft.com/office/drawing/2014/main" id="{93643DEF-D542-AA5B-8CA9-60CB1ED302B3}"/>
              </a:ext>
            </a:extLst>
          </p:cNvPr>
          <p:cNvSpPr>
            <a:spLocks noGrp="1"/>
          </p:cNvSpPr>
          <p:nvPr>
            <p:ph idx="1"/>
          </p:nvPr>
        </p:nvSpPr>
        <p:spPr>
          <a:xfrm>
            <a:off x="1141412" y="2249486"/>
            <a:ext cx="9905999" cy="4151313"/>
          </a:xfrm>
        </p:spPr>
        <p:txBody>
          <a:bodyPr>
            <a:normAutofit/>
          </a:bodyPr>
          <a:lstStyle/>
          <a:p>
            <a:r>
              <a:rPr lang="en-US" b="0" i="0" dirty="0">
                <a:solidFill>
                  <a:srgbClr val="0F2B3D"/>
                </a:solidFill>
                <a:effectLst/>
                <a:latin typeface="Consolas" panose="020B0609020204030204" pitchFamily="49" charset="0"/>
              </a:rPr>
              <a:t>fruit = {</a:t>
            </a:r>
            <a:r>
              <a:rPr lang="en-US" b="0" i="0" dirty="0">
                <a:solidFill>
                  <a:srgbClr val="DD1144"/>
                </a:solidFill>
                <a:effectLst/>
                <a:latin typeface="Consolas" panose="020B0609020204030204" pitchFamily="49" charset="0"/>
              </a:rPr>
              <a:t>"apple"</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"banana"</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"orange"</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"grapefruit"</a:t>
            </a:r>
            <a:r>
              <a:rPr lang="en-US" b="0" i="0" dirty="0">
                <a:solidFill>
                  <a:srgbClr val="0F2B3D"/>
                </a:solidFill>
                <a:effectLst/>
                <a:latin typeface="Consolas" panose="020B0609020204030204" pitchFamily="49" charset="0"/>
              </a:rPr>
              <a:t>} </a:t>
            </a:r>
            <a:r>
              <a:rPr lang="en-US" b="0" i="1" dirty="0">
                <a:solidFill>
                  <a:srgbClr val="999988"/>
                </a:solidFill>
                <a:effectLst/>
                <a:latin typeface="Consolas" panose="020B0609020204030204" pitchFamily="49" charset="0"/>
              </a:rPr>
              <a:t># define a set</a:t>
            </a:r>
            <a:r>
              <a:rPr lang="en-US" b="0" i="0" dirty="0">
                <a:solidFill>
                  <a:srgbClr val="0F2B3D"/>
                </a:solidFill>
                <a:effectLst/>
                <a:latin typeface="Consolas" panose="020B0609020204030204" pitchFamily="49" charset="0"/>
              </a:rPr>
              <a:t> </a:t>
            </a:r>
          </a:p>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"watermelon"</a:t>
            </a:r>
            <a:r>
              <a:rPr lang="en-US" b="0" i="0" dirty="0">
                <a:solidFill>
                  <a:srgbClr val="0F2B3D"/>
                </a:solidFill>
                <a:effectLst/>
                <a:latin typeface="Consolas" panose="020B0609020204030204" pitchFamily="49" charset="0"/>
              </a:rPr>
              <a:t> </a:t>
            </a:r>
            <a:r>
              <a:rPr lang="en-US" b="1" i="0" dirty="0">
                <a:solidFill>
                  <a:srgbClr val="0F2B3D"/>
                </a:solidFill>
                <a:effectLst/>
                <a:latin typeface="Consolas" panose="020B0609020204030204" pitchFamily="49" charset="0"/>
              </a:rPr>
              <a:t>in</a:t>
            </a:r>
            <a:r>
              <a:rPr lang="en-US" b="0" i="0" dirty="0">
                <a:solidFill>
                  <a:srgbClr val="0F2B3D"/>
                </a:solidFill>
                <a:effectLst/>
                <a:latin typeface="Consolas" panose="020B0609020204030204" pitchFamily="49" charset="0"/>
              </a:rPr>
              <a:t> fruit) </a:t>
            </a:r>
            <a:r>
              <a:rPr lang="en-US" b="0" i="1" dirty="0">
                <a:solidFill>
                  <a:srgbClr val="999988"/>
                </a:solidFill>
                <a:effectLst/>
                <a:latin typeface="Consolas" panose="020B0609020204030204" pitchFamily="49" charset="0"/>
              </a:rPr>
              <a:t># check for element</a:t>
            </a:r>
          </a:p>
          <a:p>
            <a:r>
              <a:rPr lang="en-US" b="0" i="0" dirty="0">
                <a:solidFill>
                  <a:srgbClr val="0F2B3D"/>
                </a:solidFill>
                <a:effectLst/>
                <a:latin typeface="Consolas" panose="020B0609020204030204" pitchFamily="49" charset="0"/>
              </a:rPr>
              <a:t> </a:t>
            </a:r>
            <a:r>
              <a:rPr lang="en-US" b="0" i="0" dirty="0" err="1">
                <a:solidFill>
                  <a:srgbClr val="0F2B3D"/>
                </a:solidFill>
                <a:effectLst/>
                <a:latin typeface="Consolas" panose="020B0609020204030204" pitchFamily="49" charset="0"/>
              </a:rPr>
              <a:t>fruit.add</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"watermelon"</a:t>
            </a:r>
            <a:r>
              <a:rPr lang="en-US" b="0" i="0" dirty="0">
                <a:solidFill>
                  <a:srgbClr val="0F2B3D"/>
                </a:solidFill>
                <a:effectLst/>
                <a:latin typeface="Consolas" panose="020B0609020204030204" pitchFamily="49" charset="0"/>
              </a:rPr>
              <a:t>) </a:t>
            </a:r>
            <a:r>
              <a:rPr lang="en-US" b="0" i="1" dirty="0">
                <a:solidFill>
                  <a:srgbClr val="999988"/>
                </a:solidFill>
                <a:effectLst/>
                <a:latin typeface="Consolas" panose="020B0609020204030204" pitchFamily="49" charset="0"/>
              </a:rPr>
              <a:t># add an element</a:t>
            </a:r>
            <a:r>
              <a:rPr lang="en-US" b="0" i="0" dirty="0">
                <a:solidFill>
                  <a:srgbClr val="0F2B3D"/>
                </a:solidFill>
                <a:effectLst/>
                <a:latin typeface="Consolas" panose="020B0609020204030204" pitchFamily="49" charset="0"/>
              </a:rPr>
              <a:t> </a:t>
            </a:r>
          </a:p>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(fruit) </a:t>
            </a:r>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err="1">
                <a:solidFill>
                  <a:srgbClr val="0F2B3D"/>
                </a:solidFill>
                <a:effectLst/>
                <a:latin typeface="Consolas" panose="020B0609020204030204" pitchFamily="49" charset="0"/>
              </a:rPr>
              <a:t>fruit.pop</a:t>
            </a:r>
            <a:r>
              <a:rPr lang="en-US" b="0" i="0" dirty="0">
                <a:solidFill>
                  <a:srgbClr val="0F2B3D"/>
                </a:solidFill>
                <a:effectLst/>
                <a:latin typeface="Consolas" panose="020B0609020204030204" pitchFamily="49" charset="0"/>
              </a:rPr>
              <a:t>()) </a:t>
            </a:r>
            <a:r>
              <a:rPr lang="en-US" b="0" i="1" dirty="0">
                <a:solidFill>
                  <a:srgbClr val="999988"/>
                </a:solidFill>
                <a:effectLst/>
                <a:latin typeface="Consolas" panose="020B0609020204030204" pitchFamily="49" charset="0"/>
              </a:rPr>
              <a:t># remove a random element</a:t>
            </a:r>
            <a:r>
              <a:rPr lang="en-US" b="0" i="0" dirty="0">
                <a:solidFill>
                  <a:srgbClr val="0F2B3D"/>
                </a:solidFill>
                <a:effectLst/>
                <a:latin typeface="Consolas" panose="020B0609020204030204" pitchFamily="49" charset="0"/>
              </a:rPr>
              <a:t> </a:t>
            </a:r>
          </a:p>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(fruit)</a:t>
            </a:r>
            <a:endParaRPr lang="en-US" dirty="0"/>
          </a:p>
        </p:txBody>
      </p:sp>
    </p:spTree>
    <p:extLst>
      <p:ext uri="{BB962C8B-B14F-4D97-AF65-F5344CB8AC3E}">
        <p14:creationId xmlns:p14="http://schemas.microsoft.com/office/powerpoint/2010/main" val="205816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A7D2-64E2-E178-9128-3D63648128AB}"/>
              </a:ext>
            </a:extLst>
          </p:cNvPr>
          <p:cNvSpPr>
            <a:spLocks noGrp="1"/>
          </p:cNvSpPr>
          <p:nvPr>
            <p:ph type="title"/>
          </p:nvPr>
        </p:nvSpPr>
        <p:spPr/>
        <p:txBody>
          <a:bodyPr/>
          <a:lstStyle/>
          <a:p>
            <a:r>
              <a:rPr lang="en-US" b="0" i="0" dirty="0">
                <a:solidFill>
                  <a:srgbClr val="0B0B0B"/>
                </a:solidFill>
                <a:effectLst/>
                <a:latin typeface="var(--chakra-fonts-heading)"/>
              </a:rPr>
              <a:t>Dictionaries</a:t>
            </a:r>
            <a:endParaRPr lang="en-US" dirty="0"/>
          </a:p>
        </p:txBody>
      </p:sp>
      <p:sp>
        <p:nvSpPr>
          <p:cNvPr id="3" name="Content Placeholder 2">
            <a:extLst>
              <a:ext uri="{FF2B5EF4-FFF2-40B4-BE49-F238E27FC236}">
                <a16:creationId xmlns:a16="http://schemas.microsoft.com/office/drawing/2014/main" id="{37CDEF1E-DE19-B6C1-B5D4-8C166D1F395B}"/>
              </a:ext>
            </a:extLst>
          </p:cNvPr>
          <p:cNvSpPr>
            <a:spLocks noGrp="1"/>
          </p:cNvSpPr>
          <p:nvPr>
            <p:ph idx="1"/>
          </p:nvPr>
        </p:nvSpPr>
        <p:spPr/>
        <p:txBody>
          <a:bodyPr/>
          <a:lstStyle/>
          <a:p>
            <a:r>
              <a:rPr lang="en-US" b="0" i="0" dirty="0">
                <a:solidFill>
                  <a:srgbClr val="0B0B0B"/>
                </a:solidFill>
                <a:effectLst/>
                <a:latin typeface="Open Sans" panose="020B0606030504020204" pitchFamily="34" charset="0"/>
              </a:rPr>
              <a:t>A </a:t>
            </a:r>
            <a:r>
              <a:rPr lang="en-US" b="1" i="0" dirty="0">
                <a:solidFill>
                  <a:srgbClr val="0B0B0B"/>
                </a:solidFill>
                <a:effectLst/>
                <a:latin typeface="Open Sans" panose="020B0606030504020204" pitchFamily="34" charset="0"/>
              </a:rPr>
              <a:t>dictionary</a:t>
            </a:r>
            <a:r>
              <a:rPr lang="en-US" b="0" i="0" dirty="0">
                <a:solidFill>
                  <a:srgbClr val="0B0B0B"/>
                </a:solidFill>
                <a:effectLst/>
                <a:latin typeface="Open Sans" panose="020B0606030504020204" pitchFamily="34" charset="0"/>
              </a:rPr>
              <a:t> is a mutable data type that stores mappings of unique </a:t>
            </a:r>
            <a:r>
              <a:rPr lang="en-US" b="1" i="0" dirty="0">
                <a:solidFill>
                  <a:srgbClr val="0B0B0B"/>
                </a:solidFill>
                <a:effectLst/>
                <a:latin typeface="Open Sans" panose="020B0606030504020204" pitchFamily="34" charset="0"/>
              </a:rPr>
              <a:t>keys</a:t>
            </a:r>
            <a:r>
              <a:rPr lang="en-US" b="0" i="0" dirty="0">
                <a:solidFill>
                  <a:srgbClr val="0B0B0B"/>
                </a:solidFill>
                <a:effectLst/>
                <a:latin typeface="Open Sans" panose="020B0606030504020204" pitchFamily="34" charset="0"/>
              </a:rPr>
              <a:t> to </a:t>
            </a:r>
            <a:r>
              <a:rPr lang="en-US" b="1" i="0" dirty="0">
                <a:solidFill>
                  <a:srgbClr val="0B0B0B"/>
                </a:solidFill>
                <a:effectLst/>
                <a:latin typeface="Open Sans" panose="020B0606030504020204" pitchFamily="34" charset="0"/>
              </a:rPr>
              <a:t>values</a:t>
            </a:r>
            <a:r>
              <a:rPr lang="en-US" b="0" i="0" dirty="0">
                <a:solidFill>
                  <a:srgbClr val="0B0B0B"/>
                </a:solidFill>
                <a:effectLst/>
                <a:latin typeface="Open Sans" panose="020B0606030504020204" pitchFamily="34" charset="0"/>
              </a:rPr>
              <a:t>. Here's a dictionary that stores elements and their atomic numbers.</a:t>
            </a:r>
          </a:p>
          <a:p>
            <a:r>
              <a:rPr lang="en-US" b="0" i="0" dirty="0">
                <a:solidFill>
                  <a:srgbClr val="0F2B3D"/>
                </a:solidFill>
                <a:effectLst/>
                <a:latin typeface="Consolas" panose="020B0609020204030204" pitchFamily="49" charset="0"/>
              </a:rPr>
              <a:t>elements = {</a:t>
            </a:r>
            <a:r>
              <a:rPr lang="en-US" b="0" i="0" dirty="0">
                <a:solidFill>
                  <a:srgbClr val="DD1144"/>
                </a:solidFill>
                <a:effectLst/>
                <a:latin typeface="Consolas" panose="020B0609020204030204" pitchFamily="49" charset="0"/>
              </a:rPr>
              <a:t>"hydrogen"</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"helium"</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"carbon"</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6</a:t>
            </a:r>
            <a:r>
              <a:rPr lang="en-US" b="0" i="0" dirty="0">
                <a:solidFill>
                  <a:srgbClr val="0F2B3D"/>
                </a:solidFill>
                <a:effectLst/>
                <a:latin typeface="Consolas" panose="020B0609020204030204" pitchFamily="49" charset="0"/>
              </a:rPr>
              <a:t>}</a:t>
            </a:r>
            <a:endParaRPr lang="en-US" dirty="0">
              <a:solidFill>
                <a:srgbClr val="0B0B0B"/>
              </a:solidFill>
              <a:latin typeface="Open Sans" panose="020B0606030504020204" pitchFamily="34" charset="0"/>
            </a:endParaRPr>
          </a:p>
          <a:p>
            <a:r>
              <a:rPr lang="en-US" b="0" i="0" dirty="0">
                <a:solidFill>
                  <a:srgbClr val="0B0B0B"/>
                </a:solidFill>
                <a:effectLst/>
                <a:latin typeface="Open Sans" panose="020B0606030504020204" pitchFamily="34" charset="0"/>
              </a:rPr>
              <a:t>we could print out the atomic number mapped to helium like this:</a:t>
            </a:r>
          </a:p>
          <a:p>
            <a:r>
              <a:rPr lang="en-US" b="0" i="0" dirty="0">
                <a:solidFill>
                  <a:srgbClr val="0F2B3D"/>
                </a:solidFill>
                <a:effectLst/>
                <a:latin typeface="Consolas" panose="020B0609020204030204" pitchFamily="49" charset="0"/>
              </a:rPr>
              <a:t>print(elements["helium"])</a:t>
            </a:r>
            <a:endParaRPr lang="en-US" dirty="0"/>
          </a:p>
        </p:txBody>
      </p:sp>
    </p:spTree>
    <p:extLst>
      <p:ext uri="{BB962C8B-B14F-4D97-AF65-F5344CB8AC3E}">
        <p14:creationId xmlns:p14="http://schemas.microsoft.com/office/powerpoint/2010/main" val="347189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4FEBC-064B-8192-60F2-F1DA232A01E8}"/>
              </a:ext>
            </a:extLst>
          </p:cNvPr>
          <p:cNvSpPr>
            <a:spLocks noGrp="1"/>
          </p:cNvSpPr>
          <p:nvPr>
            <p:ph idx="1"/>
          </p:nvPr>
        </p:nvSpPr>
        <p:spPr>
          <a:xfrm>
            <a:off x="1141412" y="287079"/>
            <a:ext cx="9905999" cy="6283842"/>
          </a:xfrm>
        </p:spPr>
        <p:txBody>
          <a:bodyPr/>
          <a:lstStyle/>
          <a:p>
            <a:r>
              <a:rPr lang="en-US" b="0" i="0" dirty="0">
                <a:solidFill>
                  <a:srgbClr val="0B0B0B"/>
                </a:solidFill>
                <a:effectLst/>
                <a:latin typeface="Open Sans" panose="020B0606030504020204" pitchFamily="34" charset="0"/>
              </a:rPr>
              <a:t>We can also insert a new element into a dictionary as in this example:</a:t>
            </a:r>
          </a:p>
          <a:p>
            <a:r>
              <a:rPr lang="en-US" b="0" i="0" dirty="0">
                <a:solidFill>
                  <a:srgbClr val="0F2B3D"/>
                </a:solidFill>
                <a:effectLst/>
                <a:latin typeface="Consolas" panose="020B0609020204030204" pitchFamily="49" charset="0"/>
              </a:rPr>
              <a:t>elements["lithium"] = 3 </a:t>
            </a:r>
            <a:endParaRPr lang="en-US" dirty="0">
              <a:solidFill>
                <a:srgbClr val="0B0B0B"/>
              </a:solidFill>
              <a:latin typeface="Open Sans" panose="020B0606030504020204" pitchFamily="34" charset="0"/>
            </a:endParaRPr>
          </a:p>
          <a:p>
            <a:r>
              <a:rPr lang="en-US" b="0" i="0" dirty="0">
                <a:solidFill>
                  <a:srgbClr val="1A202C"/>
                </a:solidFill>
                <a:effectLst/>
                <a:latin typeface="Fira Code" panose="020B0604020202020204" pitchFamily="49" charset="0"/>
              </a:rPr>
              <a:t>print(elements)</a:t>
            </a:r>
            <a:endParaRPr lang="en-US" b="0" i="0" dirty="0">
              <a:solidFill>
                <a:srgbClr val="0B0B0B"/>
              </a:solidFill>
              <a:effectLst/>
              <a:latin typeface="Open Sans" panose="020B0606030504020204" pitchFamily="34" charset="0"/>
            </a:endParaRPr>
          </a:p>
          <a:p>
            <a:r>
              <a:rPr lang="en-US" dirty="0">
                <a:solidFill>
                  <a:srgbClr val="0B0B0B"/>
                </a:solidFill>
                <a:latin typeface="Open Sans" panose="020B0606030504020204" pitchFamily="34" charset="0"/>
              </a:rPr>
              <a:t>Output:</a:t>
            </a:r>
          </a:p>
          <a:p>
            <a:pPr algn="l"/>
            <a:r>
              <a:rPr lang="en-US" b="0" i="0" dirty="0">
                <a:solidFill>
                  <a:srgbClr val="0B0B0B"/>
                </a:solidFill>
                <a:effectLst/>
                <a:latin typeface="Open Sans" panose="020B0606030504020204" pitchFamily="34" charset="0"/>
              </a:rPr>
              <a:t>{'hydrogen': 1, 'carbon': 6, 'helium': 2, 'lithium': 3}</a:t>
            </a:r>
          </a:p>
          <a:p>
            <a:pPr marL="0" indent="0">
              <a:buNone/>
            </a:pPr>
            <a:endParaRPr lang="en-US" dirty="0"/>
          </a:p>
        </p:txBody>
      </p:sp>
    </p:spTree>
    <p:extLst>
      <p:ext uri="{BB962C8B-B14F-4D97-AF65-F5344CB8AC3E}">
        <p14:creationId xmlns:p14="http://schemas.microsoft.com/office/powerpoint/2010/main" val="355131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A4FDD-07C2-E05A-B2B7-DBE623EFAF0F}"/>
              </a:ext>
            </a:extLst>
          </p:cNvPr>
          <p:cNvSpPr>
            <a:spLocks noGrp="1"/>
          </p:cNvSpPr>
          <p:nvPr>
            <p:ph idx="1"/>
          </p:nvPr>
        </p:nvSpPr>
        <p:spPr>
          <a:xfrm>
            <a:off x="1141412" y="616688"/>
            <a:ext cx="9905999" cy="5174513"/>
          </a:xfrm>
        </p:spPr>
        <p:txBody>
          <a:bodyPr/>
          <a:lstStyle/>
          <a:p>
            <a:r>
              <a:rPr lang="en-US" dirty="0"/>
              <a:t>In this session, we are shall be covering:</a:t>
            </a:r>
          </a:p>
          <a:p>
            <a:endParaRPr lang="en-US" dirty="0"/>
          </a:p>
          <a:p>
            <a:pPr marL="0" indent="0">
              <a:buNone/>
            </a:pPr>
            <a:endParaRPr lang="en-US" dirty="0"/>
          </a:p>
          <a:p>
            <a:r>
              <a:rPr lang="en-US" dirty="0"/>
              <a:t>Python Data Structures</a:t>
            </a:r>
          </a:p>
          <a:p>
            <a:r>
              <a:rPr lang="en-US" dirty="0"/>
              <a:t> Built-in data/ Standard Data types(lists, sets, tuples and dictionary)</a:t>
            </a:r>
          </a:p>
          <a:p>
            <a:r>
              <a:rPr lang="en-US" dirty="0"/>
              <a:t>Python strings: Replace, Join, Split, Reverse.</a:t>
            </a:r>
          </a:p>
        </p:txBody>
      </p:sp>
    </p:spTree>
    <p:extLst>
      <p:ext uri="{BB962C8B-B14F-4D97-AF65-F5344CB8AC3E}">
        <p14:creationId xmlns:p14="http://schemas.microsoft.com/office/powerpoint/2010/main" val="767940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DEAD-9673-DF01-8072-A141B8CDDC33}"/>
              </a:ext>
            </a:extLst>
          </p:cNvPr>
          <p:cNvSpPr>
            <a:spLocks noGrp="1"/>
          </p:cNvSpPr>
          <p:nvPr>
            <p:ph type="title"/>
          </p:nvPr>
        </p:nvSpPr>
        <p:spPr/>
        <p:txBody>
          <a:bodyPr/>
          <a:lstStyle/>
          <a:p>
            <a:r>
              <a:rPr lang="en-US" b="0" i="0" dirty="0">
                <a:solidFill>
                  <a:srgbClr val="0B0B0B"/>
                </a:solidFill>
                <a:effectLst/>
                <a:latin typeface="Open Sans" panose="020B0606030504020204" pitchFamily="34" charset="0"/>
              </a:rPr>
              <a:t>Dictionary methods</a:t>
            </a:r>
            <a:endParaRPr lang="en-US" dirty="0"/>
          </a:p>
        </p:txBody>
      </p:sp>
      <p:sp>
        <p:nvSpPr>
          <p:cNvPr id="3" name="Content Placeholder 2">
            <a:extLst>
              <a:ext uri="{FF2B5EF4-FFF2-40B4-BE49-F238E27FC236}">
                <a16:creationId xmlns:a16="http://schemas.microsoft.com/office/drawing/2014/main" id="{C928CEB8-A07C-9BDE-CDE0-14E0D96040F6}"/>
              </a:ext>
            </a:extLst>
          </p:cNvPr>
          <p:cNvSpPr>
            <a:spLocks noGrp="1"/>
          </p:cNvSpPr>
          <p:nvPr>
            <p:ph idx="1"/>
          </p:nvPr>
        </p:nvSpPr>
        <p:spPr>
          <a:xfrm>
            <a:off x="1141412" y="2249487"/>
            <a:ext cx="9905999" cy="4353332"/>
          </a:xfrm>
        </p:spPr>
        <p:txBody>
          <a:bodyPr/>
          <a:lstStyle/>
          <a:p>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"carbon"</a:t>
            </a:r>
            <a:r>
              <a:rPr lang="en-US" b="0" i="0" dirty="0">
                <a:solidFill>
                  <a:srgbClr val="0F2B3D"/>
                </a:solidFill>
                <a:effectLst/>
                <a:latin typeface="Consolas" panose="020B0609020204030204" pitchFamily="49" charset="0"/>
              </a:rPr>
              <a:t> </a:t>
            </a:r>
            <a:r>
              <a:rPr lang="en-US" b="1" i="0" dirty="0">
                <a:solidFill>
                  <a:srgbClr val="0F2B3D"/>
                </a:solidFill>
                <a:effectLst/>
                <a:latin typeface="Consolas" panose="020B0609020204030204" pitchFamily="49" charset="0"/>
              </a:rPr>
              <a:t>in</a:t>
            </a:r>
            <a:r>
              <a:rPr lang="en-US" b="0" i="0" dirty="0">
                <a:solidFill>
                  <a:srgbClr val="0F2B3D"/>
                </a:solidFill>
                <a:effectLst/>
                <a:latin typeface="Consolas" panose="020B0609020204030204" pitchFamily="49" charset="0"/>
              </a:rPr>
              <a:t> elements)</a:t>
            </a:r>
          </a:p>
          <a:p>
            <a:r>
              <a:rPr lang="en-US" dirty="0">
                <a:solidFill>
                  <a:srgbClr val="0F2B3D"/>
                </a:solidFill>
                <a:latin typeface="Consolas" panose="020B0609020204030204" pitchFamily="49" charset="0"/>
              </a:rPr>
              <a:t>Output:</a:t>
            </a:r>
            <a:br>
              <a:rPr lang="en-US" dirty="0">
                <a:solidFill>
                  <a:srgbClr val="0F2B3D"/>
                </a:solidFill>
                <a:latin typeface="Consolas" panose="020B0609020204030204" pitchFamily="49" charset="0"/>
              </a:rPr>
            </a:br>
            <a:r>
              <a:rPr lang="en-US" b="0" i="0" dirty="0">
                <a:solidFill>
                  <a:srgbClr val="0F2B3D"/>
                </a:solidFill>
                <a:effectLst/>
                <a:latin typeface="Consolas" panose="020B0609020204030204" pitchFamily="49" charset="0"/>
              </a:rPr>
              <a:t>True</a:t>
            </a:r>
          </a:p>
          <a:p>
            <a:r>
              <a:rPr lang="en-US" b="0" i="0" dirty="0">
                <a:solidFill>
                  <a:srgbClr val="0F2B3D"/>
                </a:solidFill>
                <a:effectLst/>
                <a:latin typeface="Consolas" panose="020B0609020204030204" pitchFamily="49" charset="0"/>
              </a:rPr>
              <a:t> </a:t>
            </a:r>
            <a:r>
              <a:rPr lang="en-US" b="1" i="0" dirty="0">
                <a:solidFill>
                  <a:srgbClr val="0F2B3D"/>
                </a:solidFill>
                <a:effectLst/>
                <a:latin typeface="Consolas" panose="020B0609020204030204" pitchFamily="49" charset="0"/>
              </a:rPr>
              <a:t>print</a:t>
            </a:r>
            <a:r>
              <a:rPr lang="en-US" b="0" i="0" dirty="0">
                <a:solidFill>
                  <a:srgbClr val="0F2B3D"/>
                </a:solidFill>
                <a:effectLst/>
                <a:latin typeface="Consolas" panose="020B0609020204030204" pitchFamily="49" charset="0"/>
              </a:rPr>
              <a:t>(</a:t>
            </a:r>
            <a:r>
              <a:rPr lang="en-US" b="0" i="0" dirty="0" err="1">
                <a:solidFill>
                  <a:srgbClr val="0F2B3D"/>
                </a:solidFill>
                <a:effectLst/>
                <a:latin typeface="Consolas" panose="020B0609020204030204" pitchFamily="49" charset="0"/>
              </a:rPr>
              <a:t>elements.get</a:t>
            </a:r>
            <a:r>
              <a:rPr lang="en-US" b="0" i="0" dirty="0">
                <a:solidFill>
                  <a:srgbClr val="0F2B3D"/>
                </a:solidFill>
                <a:effectLst/>
                <a:latin typeface="Consolas" panose="020B0609020204030204" pitchFamily="49" charset="0"/>
              </a:rPr>
              <a:t>(</a:t>
            </a:r>
            <a:r>
              <a:rPr lang="en-US" b="0" i="0" dirty="0">
                <a:solidFill>
                  <a:srgbClr val="DD1144"/>
                </a:solidFill>
                <a:effectLst/>
                <a:latin typeface="Consolas" panose="020B0609020204030204" pitchFamily="49" charset="0"/>
              </a:rPr>
              <a:t>"</a:t>
            </a:r>
            <a:r>
              <a:rPr lang="en-US" b="0" i="0" dirty="0" err="1">
                <a:solidFill>
                  <a:srgbClr val="DD1144"/>
                </a:solidFill>
                <a:effectLst/>
                <a:latin typeface="Consolas" panose="020B0609020204030204" pitchFamily="49" charset="0"/>
              </a:rPr>
              <a:t>dilithium</a:t>
            </a:r>
            <a:r>
              <a:rPr lang="en-US" b="0" i="0" dirty="0">
                <a:solidFill>
                  <a:srgbClr val="DD1144"/>
                </a:solidFill>
                <a:effectLst/>
                <a:latin typeface="Consolas" panose="020B0609020204030204" pitchFamily="49" charset="0"/>
              </a:rPr>
              <a:t>"</a:t>
            </a:r>
            <a:r>
              <a:rPr lang="en-US" b="0" i="0" dirty="0">
                <a:solidFill>
                  <a:srgbClr val="0F2B3D"/>
                </a:solidFill>
                <a:effectLst/>
                <a:latin typeface="Consolas" panose="020B0609020204030204" pitchFamily="49" charset="0"/>
              </a:rPr>
              <a:t>))</a:t>
            </a:r>
          </a:p>
          <a:p>
            <a:r>
              <a:rPr lang="en-US" dirty="0">
                <a:solidFill>
                  <a:srgbClr val="0F2B3D"/>
                </a:solidFill>
                <a:latin typeface="Consolas" panose="020B0609020204030204" pitchFamily="49" charset="0"/>
              </a:rPr>
              <a:t>Output:</a:t>
            </a:r>
          </a:p>
          <a:p>
            <a:r>
              <a:rPr lang="en-US" b="0" i="0" dirty="0">
                <a:solidFill>
                  <a:srgbClr val="0F2B3D"/>
                </a:solidFill>
                <a:effectLst/>
                <a:latin typeface="Consolas" panose="020B0609020204030204" pitchFamily="49" charset="0"/>
              </a:rPr>
              <a:t>None</a:t>
            </a:r>
          </a:p>
          <a:p>
            <a:r>
              <a:rPr lang="en-US" b="0" i="0" dirty="0">
                <a:solidFill>
                  <a:srgbClr val="0B0B0B"/>
                </a:solidFill>
                <a:effectLst/>
                <a:latin typeface="Open Sans" panose="020B0606030504020204" pitchFamily="34" charset="0"/>
              </a:rPr>
              <a:t>"carbon" is in the dictionary, so True is printed. "</a:t>
            </a:r>
            <a:r>
              <a:rPr lang="en-US" b="0" i="0" dirty="0" err="1">
                <a:solidFill>
                  <a:srgbClr val="0B0B0B"/>
                </a:solidFill>
                <a:effectLst/>
                <a:latin typeface="Open Sans" panose="020B0606030504020204" pitchFamily="34" charset="0"/>
              </a:rPr>
              <a:t>dilithium</a:t>
            </a:r>
            <a:r>
              <a:rPr lang="en-US" b="0" i="0" dirty="0">
                <a:solidFill>
                  <a:srgbClr val="0B0B0B"/>
                </a:solidFill>
                <a:effectLst/>
                <a:latin typeface="Open Sans" panose="020B0606030504020204" pitchFamily="34" charset="0"/>
              </a:rPr>
              <a:t>" isn’t in our dictionary so None is returned by</a:t>
            </a:r>
            <a:r>
              <a:rPr lang="en-US" dirty="0">
                <a:solidFill>
                  <a:srgbClr val="0F2B3D"/>
                </a:solidFill>
                <a:latin typeface="Consolas" panose="020B0609020204030204" pitchFamily="49" charset="0"/>
              </a:rPr>
              <a:t> “get” and then printed</a:t>
            </a:r>
            <a:endParaRPr lang="en-US" b="0" i="0" dirty="0">
              <a:solidFill>
                <a:srgbClr val="0F2B3D"/>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21201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1567-B93B-DC65-5D4C-DFBD22F5B5A0}"/>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6FA1A861-3207-4BF5-A57C-09FCDA8C2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54102"/>
            <a:ext cx="10248411" cy="3985380"/>
          </a:xfrm>
        </p:spPr>
      </p:pic>
    </p:spTree>
    <p:extLst>
      <p:ext uri="{BB962C8B-B14F-4D97-AF65-F5344CB8AC3E}">
        <p14:creationId xmlns:p14="http://schemas.microsoft.com/office/powerpoint/2010/main" val="89218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DDF2-FDF2-D3B5-9473-BAD6A37097C5}"/>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F23E3864-CB8A-A973-FF84-2A1542B5206E}"/>
              </a:ext>
            </a:extLst>
          </p:cNvPr>
          <p:cNvSpPr>
            <a:spLocks noGrp="1"/>
          </p:cNvSpPr>
          <p:nvPr>
            <p:ph idx="1"/>
          </p:nvPr>
        </p:nvSpPr>
        <p:spPr/>
        <p:txBody>
          <a:bodyPr>
            <a:normAutofit fontScale="77500" lnSpcReduction="20000"/>
          </a:bodyPr>
          <a:lstStyle/>
          <a:p>
            <a:pPr algn="l"/>
            <a:r>
              <a:rPr lang="en-US" b="0" i="0" dirty="0">
                <a:solidFill>
                  <a:srgbClr val="0B0B0B"/>
                </a:solidFill>
                <a:effectLst/>
                <a:latin typeface="var(--chakra-fonts-heading)"/>
              </a:rPr>
              <a:t>Data Structures</a:t>
            </a:r>
          </a:p>
          <a:p>
            <a:pPr algn="l"/>
            <a:r>
              <a:rPr lang="en-US" b="0" i="0" dirty="0">
                <a:solidFill>
                  <a:srgbClr val="0B0B0B"/>
                </a:solidFill>
                <a:effectLst/>
                <a:latin typeface="Open Sans" panose="020B0606030504020204" pitchFamily="34" charset="0"/>
              </a:rPr>
              <a:t>Welcome to this lesson on data structures! In the previous lesson, you learned about many of the basic building blocks, including data types, for programming in Python. In this lesson, you will learn to make use of new data structures, which group and order data in different ways, to help you solve problems.</a:t>
            </a:r>
          </a:p>
          <a:p>
            <a:pPr algn="l"/>
            <a:r>
              <a:rPr lang="en-US" dirty="0">
                <a:solidFill>
                  <a:srgbClr val="0B0B0B"/>
                </a:solidFill>
                <a:latin typeface="Open Sans" panose="020B0606030504020204" pitchFamily="34" charset="0"/>
              </a:rPr>
              <a:t>Y</a:t>
            </a:r>
            <a:r>
              <a:rPr lang="en-US" b="0" i="0" dirty="0">
                <a:solidFill>
                  <a:srgbClr val="0B0B0B"/>
                </a:solidFill>
                <a:effectLst/>
                <a:latin typeface="Open Sans" panose="020B0606030504020204" pitchFamily="34" charset="0"/>
              </a:rPr>
              <a:t>ou'll learn about:</a:t>
            </a:r>
          </a:p>
          <a:p>
            <a:pPr algn="l">
              <a:buFont typeface="Arial" panose="020B0604020202020204" pitchFamily="34" charset="0"/>
              <a:buChar char="•"/>
            </a:pPr>
            <a:r>
              <a:rPr lang="en-US" b="0" i="0" dirty="0">
                <a:solidFill>
                  <a:srgbClr val="0B0B0B"/>
                </a:solidFill>
                <a:effectLst/>
                <a:latin typeface="Open Sans" panose="020B0606030504020204" pitchFamily="34" charset="0"/>
              </a:rPr>
              <a:t>Types of Data Structures: Lists, Tuples, Sets, Dictionaries, Compound Data Structures</a:t>
            </a:r>
          </a:p>
          <a:p>
            <a:pPr algn="l">
              <a:buFont typeface="Arial" panose="020B0604020202020204" pitchFamily="34" charset="0"/>
              <a:buChar char="•"/>
            </a:pPr>
            <a:r>
              <a:rPr lang="en-US" b="0" i="0" dirty="0">
                <a:solidFill>
                  <a:srgbClr val="0B0B0B"/>
                </a:solidFill>
                <a:effectLst/>
                <a:latin typeface="Open Sans" panose="020B0606030504020204" pitchFamily="34" charset="0"/>
              </a:rPr>
              <a:t>Operators: Membership, Identity</a:t>
            </a:r>
          </a:p>
          <a:p>
            <a:pPr algn="l">
              <a:buFont typeface="Arial" panose="020B0604020202020204" pitchFamily="34" charset="0"/>
              <a:buChar char="•"/>
            </a:pPr>
            <a:r>
              <a:rPr lang="en-US" b="0" i="0" dirty="0">
                <a:solidFill>
                  <a:srgbClr val="0B0B0B"/>
                </a:solidFill>
                <a:effectLst/>
                <a:latin typeface="Open Sans" panose="020B0606030504020204" pitchFamily="34" charset="0"/>
              </a:rPr>
              <a:t>Built-In Functions and Methods </a:t>
            </a:r>
          </a:p>
          <a:p>
            <a:endParaRPr lang="en-US" dirty="0"/>
          </a:p>
        </p:txBody>
      </p:sp>
    </p:spTree>
    <p:extLst>
      <p:ext uri="{BB962C8B-B14F-4D97-AF65-F5344CB8AC3E}">
        <p14:creationId xmlns:p14="http://schemas.microsoft.com/office/powerpoint/2010/main" val="415706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230D-A93E-8942-11CB-55BE131EAB21}"/>
              </a:ext>
            </a:extLst>
          </p:cNvPr>
          <p:cNvSpPr>
            <a:spLocks noGrp="1"/>
          </p:cNvSpPr>
          <p:nvPr>
            <p:ph type="title"/>
          </p:nvPr>
        </p:nvSpPr>
        <p:spPr/>
        <p:txBody>
          <a:bodyPr/>
          <a:lstStyle/>
          <a:p>
            <a:r>
              <a:rPr lang="en-US" b="0" i="0" dirty="0">
                <a:solidFill>
                  <a:srgbClr val="0B0B0B"/>
                </a:solidFill>
                <a:effectLst/>
                <a:latin typeface="var(--chakra-fonts-heading)"/>
              </a:rPr>
              <a:t>What Are Data Structures?</a:t>
            </a:r>
            <a:endParaRPr lang="en-US" dirty="0"/>
          </a:p>
        </p:txBody>
      </p:sp>
      <p:sp>
        <p:nvSpPr>
          <p:cNvPr id="3" name="Content Placeholder 2">
            <a:extLst>
              <a:ext uri="{FF2B5EF4-FFF2-40B4-BE49-F238E27FC236}">
                <a16:creationId xmlns:a16="http://schemas.microsoft.com/office/drawing/2014/main" id="{4A2BCE24-719B-94BF-6AC1-7CF6F6B4C286}"/>
              </a:ext>
            </a:extLst>
          </p:cNvPr>
          <p:cNvSpPr>
            <a:spLocks noGrp="1"/>
          </p:cNvSpPr>
          <p:nvPr>
            <p:ph idx="1"/>
          </p:nvPr>
        </p:nvSpPr>
        <p:spPr/>
        <p:txBody>
          <a:bodyPr/>
          <a:lstStyle/>
          <a:p>
            <a:r>
              <a:rPr lang="en-US" b="1" i="0" dirty="0">
                <a:solidFill>
                  <a:srgbClr val="0B0B0B"/>
                </a:solidFill>
                <a:effectLst/>
                <a:latin typeface="Open Sans" panose="020B0606030504020204" pitchFamily="34" charset="0"/>
              </a:rPr>
              <a:t>Data structures</a:t>
            </a:r>
            <a:r>
              <a:rPr lang="en-US" b="0" i="0" dirty="0">
                <a:solidFill>
                  <a:srgbClr val="0B0B0B"/>
                </a:solidFill>
                <a:effectLst/>
                <a:latin typeface="Open Sans" panose="020B0606030504020204" pitchFamily="34" charset="0"/>
              </a:rPr>
              <a:t> are containers or collections of data that organize and group data types together in different ways. You can think of data structures as file folders that have organized files of data inside them.</a:t>
            </a:r>
            <a:endParaRPr lang="en-US" dirty="0"/>
          </a:p>
        </p:txBody>
      </p:sp>
    </p:spTree>
    <p:extLst>
      <p:ext uri="{BB962C8B-B14F-4D97-AF65-F5344CB8AC3E}">
        <p14:creationId xmlns:p14="http://schemas.microsoft.com/office/powerpoint/2010/main" val="284738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BE0E-E9E9-B482-8508-46B76CE56E05}"/>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40670E8F-C92B-2010-96D6-4FB1823D5C2F}"/>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Lists are used to store multiple items in a single variable.</a:t>
            </a:r>
          </a:p>
          <a:p>
            <a:pPr algn="l"/>
            <a:r>
              <a:rPr lang="en-US" b="0" i="0" dirty="0">
                <a:solidFill>
                  <a:srgbClr val="000000"/>
                </a:solidFill>
                <a:effectLst/>
                <a:latin typeface="Verdana" panose="020B0604030504040204" pitchFamily="34" charset="0"/>
              </a:rPr>
              <a:t>Lists are one of 4 built-in data types in Python used to store collections of data, the other 3 are </a:t>
            </a:r>
            <a:r>
              <a:rPr lang="en-US" dirty="0">
                <a:solidFill>
                  <a:srgbClr val="000000"/>
                </a:solidFill>
                <a:latin typeface="Verdana" panose="020B0604030504040204" pitchFamily="34" charset="0"/>
              </a:rPr>
              <a:t>Tuples</a:t>
            </a:r>
            <a:r>
              <a:rPr lang="en-US" b="0" i="0" dirty="0">
                <a:solidFill>
                  <a:srgbClr val="000000"/>
                </a:solidFill>
                <a:effectLst/>
                <a:latin typeface="Verdana" panose="020B0604030504040204" pitchFamily="34" charset="0"/>
              </a:rPr>
              <a:t>, </a:t>
            </a:r>
            <a:r>
              <a:rPr lang="en-US" dirty="0">
                <a:solidFill>
                  <a:srgbClr val="000000"/>
                </a:solidFill>
                <a:latin typeface="Verdana" panose="020B0604030504040204" pitchFamily="34" charset="0"/>
              </a:rPr>
              <a:t>Set</a:t>
            </a:r>
            <a:r>
              <a:rPr lang="en-US" b="0" i="0" dirty="0">
                <a:solidFill>
                  <a:srgbClr val="000000"/>
                </a:solidFill>
                <a:effectLst/>
                <a:latin typeface="Verdana" panose="020B0604030504040204" pitchFamily="34" charset="0"/>
              </a:rPr>
              <a:t>, and </a:t>
            </a:r>
            <a:r>
              <a:rPr lang="en-US" dirty="0">
                <a:solidFill>
                  <a:srgbClr val="000000"/>
                </a:solidFill>
                <a:latin typeface="Verdana" panose="020B0604030504040204" pitchFamily="34" charset="0"/>
              </a:rPr>
              <a:t>Dictionary</a:t>
            </a:r>
            <a:r>
              <a:rPr lang="en-US" b="0" i="0" dirty="0">
                <a:solidFill>
                  <a:srgbClr val="000000"/>
                </a:solidFill>
                <a:effectLst/>
                <a:latin typeface="Verdana" panose="020B0604030504040204" pitchFamily="34" charset="0"/>
              </a:rPr>
              <a:t>, all with different qualities and usage.</a:t>
            </a:r>
          </a:p>
          <a:p>
            <a:pPr algn="l"/>
            <a:r>
              <a:rPr lang="en-US" b="0" i="0" dirty="0">
                <a:solidFill>
                  <a:srgbClr val="000000"/>
                </a:solidFill>
                <a:effectLst/>
                <a:latin typeface="Verdana" panose="020B0604030504040204" pitchFamily="34" charset="0"/>
              </a:rPr>
              <a:t>Lists are created using square brackets:</a:t>
            </a:r>
          </a:p>
          <a:p>
            <a:endParaRPr lang="en-US" dirty="0"/>
          </a:p>
        </p:txBody>
      </p:sp>
    </p:spTree>
    <p:extLst>
      <p:ext uri="{BB962C8B-B14F-4D97-AF65-F5344CB8AC3E}">
        <p14:creationId xmlns:p14="http://schemas.microsoft.com/office/powerpoint/2010/main" val="143248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F282-57A4-E45D-C808-6CC708118015}"/>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Example</a:t>
            </a:r>
            <a:endParaRPr lang="en-US" dirty="0"/>
          </a:p>
        </p:txBody>
      </p:sp>
      <p:sp>
        <p:nvSpPr>
          <p:cNvPr id="3" name="Content Placeholder 2">
            <a:extLst>
              <a:ext uri="{FF2B5EF4-FFF2-40B4-BE49-F238E27FC236}">
                <a16:creationId xmlns:a16="http://schemas.microsoft.com/office/drawing/2014/main" id="{AB349487-557F-AEC2-9506-01BB1A3039B2}"/>
              </a:ext>
            </a:extLst>
          </p:cNvPr>
          <p:cNvSpPr>
            <a:spLocks noGrp="1"/>
          </p:cNvSpPr>
          <p:nvPr>
            <p:ph idx="1"/>
          </p:nvPr>
        </p:nvSpPr>
        <p:spPr/>
        <p:txBody>
          <a:bodyPr/>
          <a:lstStyle/>
          <a:p>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 =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3.4</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'a string'</a:t>
            </a:r>
            <a:r>
              <a:rPr lang="en-US" b="0" i="0" dirty="0">
                <a:solidFill>
                  <a:srgbClr val="0F2B3D"/>
                </a:solidFill>
                <a:effectLst/>
                <a:latin typeface="Consolas" panose="020B0609020204030204" pitchFamily="49" charset="0"/>
              </a:rPr>
              <a:t>, True]</a:t>
            </a:r>
          </a:p>
          <a:p>
            <a:r>
              <a:rPr lang="en-US" b="0" i="0" dirty="0">
                <a:solidFill>
                  <a:srgbClr val="0B0B0B"/>
                </a:solidFill>
                <a:effectLst/>
                <a:latin typeface="Open Sans" panose="020B0606030504020204" pitchFamily="34" charset="0"/>
              </a:rPr>
              <a:t>This is a list of 4 elements. All ordered containers (like lists) are indexed in Python using a starting index of 0. Therefore, to pull the first value from the above list, we can write</a:t>
            </a:r>
            <a:endParaRPr lang="en-US" dirty="0">
              <a:solidFill>
                <a:srgbClr val="0F2B3D"/>
              </a:solidFill>
              <a:latin typeface="Consolas" panose="020B0609020204030204" pitchFamily="49" charset="0"/>
            </a:endParaRPr>
          </a:p>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0</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1</a:t>
            </a:r>
            <a:endParaRPr lang="en-US" dirty="0"/>
          </a:p>
        </p:txBody>
      </p:sp>
    </p:spTree>
    <p:extLst>
      <p:ext uri="{BB962C8B-B14F-4D97-AF65-F5344CB8AC3E}">
        <p14:creationId xmlns:p14="http://schemas.microsoft.com/office/powerpoint/2010/main" val="428599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09BA1-3B68-9E81-249C-17FBFB5B47BB}"/>
              </a:ext>
            </a:extLst>
          </p:cNvPr>
          <p:cNvSpPr>
            <a:spLocks noGrp="1"/>
          </p:cNvSpPr>
          <p:nvPr>
            <p:ph idx="1"/>
          </p:nvPr>
        </p:nvSpPr>
        <p:spPr>
          <a:xfrm>
            <a:off x="1141412" y="648586"/>
            <a:ext cx="9905999" cy="5142615"/>
          </a:xfrm>
        </p:spPr>
        <p:txBody>
          <a:bodyPr/>
          <a:lstStyle/>
          <a:p>
            <a:r>
              <a:rPr lang="en-US" b="0" i="0" dirty="0">
                <a:solidFill>
                  <a:srgbClr val="0B0B0B"/>
                </a:solidFill>
                <a:effectLst/>
                <a:latin typeface="Open Sans" panose="020B0606030504020204" pitchFamily="34" charset="0"/>
              </a:rPr>
              <a:t>you can retrieve the last element by reducing the index by 1. Therefore, you can do the following:</a:t>
            </a:r>
          </a:p>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a:t>
            </a:r>
            <a:r>
              <a:rPr lang="en-US" b="0" i="0" dirty="0" err="1">
                <a:solidFill>
                  <a:srgbClr val="0086B3"/>
                </a:solidFill>
                <a:effectLst/>
                <a:latin typeface="Consolas" panose="020B0609020204030204" pitchFamily="49" charset="0"/>
              </a:rPr>
              <a:t>len</a:t>
            </a:r>
            <a:r>
              <a:rPr lang="en-US" b="0" i="0" dirty="0">
                <a:solidFill>
                  <a:srgbClr val="0F2B3D"/>
                </a:solidFill>
                <a:effectLst/>
                <a:latin typeface="Consolas" panose="020B0609020204030204" pitchFamily="49" charset="0"/>
              </a:rPr>
              <a:t>(</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 -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True</a:t>
            </a:r>
            <a:endParaRPr lang="en-US" dirty="0">
              <a:solidFill>
                <a:srgbClr val="0B0B0B"/>
              </a:solidFill>
              <a:latin typeface="Open Sans" panose="020B0606030504020204" pitchFamily="34" charset="0"/>
            </a:endParaRPr>
          </a:p>
          <a:p>
            <a:r>
              <a:rPr lang="en-US" b="0" i="0" dirty="0">
                <a:solidFill>
                  <a:srgbClr val="0B0B0B"/>
                </a:solidFill>
                <a:effectLst/>
                <a:latin typeface="Open Sans" panose="020B0606030504020204" pitchFamily="34" charset="0"/>
              </a:rPr>
              <a:t>Alternatively, you can index from the end of a list by using negative values, where -1 is the last element, -2 is the second to last element and so on.</a:t>
            </a:r>
          </a:p>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True </a:t>
            </a:r>
          </a:p>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 string</a:t>
            </a:r>
            <a:endParaRPr lang="en-US" dirty="0"/>
          </a:p>
        </p:txBody>
      </p:sp>
    </p:spTree>
    <p:extLst>
      <p:ext uri="{BB962C8B-B14F-4D97-AF65-F5344CB8AC3E}">
        <p14:creationId xmlns:p14="http://schemas.microsoft.com/office/powerpoint/2010/main" val="294641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7BD1-DC81-9C09-A787-DCC10A673776}"/>
              </a:ext>
            </a:extLst>
          </p:cNvPr>
          <p:cNvSpPr>
            <a:spLocks noGrp="1"/>
          </p:cNvSpPr>
          <p:nvPr>
            <p:ph type="title"/>
          </p:nvPr>
        </p:nvSpPr>
        <p:spPr/>
        <p:txBody>
          <a:bodyPr/>
          <a:lstStyle/>
          <a:p>
            <a:r>
              <a:rPr lang="en-US" b="0" i="0" dirty="0">
                <a:solidFill>
                  <a:srgbClr val="0B0B0B"/>
                </a:solidFill>
                <a:effectLst/>
                <a:latin typeface="var(--chakra-fonts-heading)"/>
              </a:rPr>
              <a:t>Slice and Dice with Lists</a:t>
            </a:r>
            <a:endParaRPr lang="en-US" dirty="0"/>
          </a:p>
        </p:txBody>
      </p:sp>
      <p:sp>
        <p:nvSpPr>
          <p:cNvPr id="3" name="Content Placeholder 2">
            <a:extLst>
              <a:ext uri="{FF2B5EF4-FFF2-40B4-BE49-F238E27FC236}">
                <a16:creationId xmlns:a16="http://schemas.microsoft.com/office/drawing/2014/main" id="{F1D82D50-D8D7-749A-7F1B-0B8EE5B4B9B2}"/>
              </a:ext>
            </a:extLst>
          </p:cNvPr>
          <p:cNvSpPr>
            <a:spLocks noGrp="1"/>
          </p:cNvSpPr>
          <p:nvPr>
            <p:ph idx="1"/>
          </p:nvPr>
        </p:nvSpPr>
        <p:spPr>
          <a:xfrm>
            <a:off x="1141412" y="1743740"/>
            <a:ext cx="9905999" cy="4495742"/>
          </a:xfrm>
        </p:spPr>
        <p:txBody>
          <a:bodyPr/>
          <a:lstStyle/>
          <a:p>
            <a:r>
              <a:rPr lang="en-US" dirty="0">
                <a:solidFill>
                  <a:srgbClr val="0B0B0B"/>
                </a:solidFill>
                <a:latin typeface="Open Sans" panose="020B0606030504020204" pitchFamily="34" charset="0"/>
              </a:rPr>
              <a:t>W</a:t>
            </a:r>
            <a:r>
              <a:rPr lang="en-US" b="0" i="0" dirty="0">
                <a:solidFill>
                  <a:srgbClr val="0B0B0B"/>
                </a:solidFill>
                <a:effectLst/>
                <a:latin typeface="Open Sans" panose="020B0606030504020204" pitchFamily="34" charset="0"/>
              </a:rPr>
              <a:t>e can pull more than one value from a list at a time by using </a:t>
            </a:r>
            <a:r>
              <a:rPr lang="en-US" b="1" i="0" dirty="0">
                <a:solidFill>
                  <a:srgbClr val="0B0B0B"/>
                </a:solidFill>
                <a:effectLst/>
                <a:latin typeface="Open Sans" panose="020B0606030504020204" pitchFamily="34" charset="0"/>
              </a:rPr>
              <a:t>slicing</a:t>
            </a:r>
            <a:r>
              <a:rPr lang="en-US" b="0" i="0" dirty="0">
                <a:solidFill>
                  <a:srgbClr val="0B0B0B"/>
                </a:solidFill>
                <a:effectLst/>
                <a:latin typeface="Open Sans" panose="020B0606030504020204" pitchFamily="34" charset="0"/>
              </a:rPr>
              <a:t>. When using slicing, it is important to remember that the ”lower” index is “Inclusive” and the “Upper” index is “Exclusive”</a:t>
            </a:r>
          </a:p>
          <a:p>
            <a:r>
              <a:rPr lang="en-US" b="0" i="0" dirty="0">
                <a:solidFill>
                  <a:srgbClr val="0F2B3D"/>
                </a:solidFill>
                <a:effectLst/>
                <a:latin typeface="Consolas" panose="020B0609020204030204" pitchFamily="49" charset="0"/>
              </a:rPr>
              <a:t>&gt;&gt;&gt;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 = [</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3.4</a:t>
            </a:r>
            <a:r>
              <a:rPr lang="en-US" b="0" i="0" dirty="0">
                <a:solidFill>
                  <a:srgbClr val="0F2B3D"/>
                </a:solidFill>
                <a:effectLst/>
                <a:latin typeface="Consolas" panose="020B0609020204030204" pitchFamily="49" charset="0"/>
              </a:rPr>
              <a:t>, </a:t>
            </a:r>
            <a:r>
              <a:rPr lang="en-US" b="0" i="0" dirty="0">
                <a:solidFill>
                  <a:srgbClr val="DD1144"/>
                </a:solidFill>
                <a:effectLst/>
                <a:latin typeface="Consolas" panose="020B0609020204030204" pitchFamily="49" charset="0"/>
              </a:rPr>
              <a:t>'a string'</a:t>
            </a:r>
            <a:r>
              <a:rPr lang="en-US" b="0" i="0" dirty="0">
                <a:solidFill>
                  <a:srgbClr val="0F2B3D"/>
                </a:solidFill>
                <a:effectLst/>
                <a:latin typeface="Consolas" panose="020B0609020204030204" pitchFamily="49" charset="0"/>
              </a:rPr>
              <a:t>, True] &gt;&gt;&gt; </a:t>
            </a:r>
            <a:r>
              <a:rPr lang="en-US" b="0" i="0" dirty="0" err="1">
                <a:solidFill>
                  <a:srgbClr val="0F2B3D"/>
                </a:solidFill>
                <a:effectLst/>
                <a:latin typeface="Consolas" panose="020B0609020204030204" pitchFamily="49" charset="0"/>
              </a:rPr>
              <a:t>list_of_random_things</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1</a:t>
            </a:r>
            <a:r>
              <a:rPr lang="en-US" b="0" i="0" dirty="0">
                <a:solidFill>
                  <a:srgbClr val="0F2B3D"/>
                </a:solidFill>
                <a:effectLst/>
                <a:latin typeface="Consolas" panose="020B0609020204030204" pitchFamily="49" charset="0"/>
              </a:rPr>
              <a:t>:</a:t>
            </a:r>
            <a:r>
              <a:rPr lang="en-US" b="0" i="0" dirty="0">
                <a:solidFill>
                  <a:srgbClr val="008080"/>
                </a:solidFill>
                <a:effectLst/>
                <a:latin typeface="Consolas" panose="020B0609020204030204" pitchFamily="49" charset="0"/>
              </a:rPr>
              <a:t>2</a:t>
            </a:r>
            <a:r>
              <a:rPr lang="en-US" b="0" i="0" dirty="0">
                <a:solidFill>
                  <a:srgbClr val="0F2B3D"/>
                </a:solidFill>
                <a:effectLst/>
                <a:latin typeface="Consolas" panose="020B0609020204030204" pitchFamily="49" charset="0"/>
              </a:rPr>
              <a:t>] [</a:t>
            </a:r>
            <a:r>
              <a:rPr lang="en-US" b="0" i="0" dirty="0">
                <a:solidFill>
                  <a:srgbClr val="008080"/>
                </a:solidFill>
                <a:effectLst/>
                <a:latin typeface="Consolas" panose="020B0609020204030204" pitchFamily="49" charset="0"/>
              </a:rPr>
              <a:t>3.4</a:t>
            </a:r>
            <a:r>
              <a:rPr lang="en-US" b="0" i="0" dirty="0">
                <a:solidFill>
                  <a:srgbClr val="0F2B3D"/>
                </a:solidFill>
                <a:effectLst/>
                <a:latin typeface="Consolas" panose="020B0609020204030204" pitchFamily="49" charset="0"/>
              </a:rPr>
              <a:t>]</a:t>
            </a:r>
          </a:p>
          <a:p>
            <a:r>
              <a:rPr lang="en-US" b="0" i="0" dirty="0">
                <a:solidFill>
                  <a:srgbClr val="0B0B0B"/>
                </a:solidFill>
                <a:effectLst/>
                <a:latin typeface="Open Sans" panose="020B0606030504020204" pitchFamily="34" charset="0"/>
              </a:rPr>
              <a:t>will only return </a:t>
            </a:r>
            <a:r>
              <a:rPr lang="en-US" b="1" i="0" dirty="0">
                <a:solidFill>
                  <a:srgbClr val="0B0B0B"/>
                </a:solidFill>
                <a:effectLst/>
                <a:latin typeface="Open Sans" panose="020B0606030504020204" pitchFamily="34" charset="0"/>
              </a:rPr>
              <a:t>3.4</a:t>
            </a:r>
            <a:r>
              <a:rPr lang="en-US" b="0" i="0" dirty="0">
                <a:solidFill>
                  <a:srgbClr val="0B0B0B"/>
                </a:solidFill>
                <a:effectLst/>
                <a:latin typeface="Open Sans" panose="020B0606030504020204" pitchFamily="34" charset="0"/>
              </a:rPr>
              <a:t> in a list. Notice this is still different than just indexing a single element, because you get a list back with this indexing. The colon tells us to go from the starting value on the left of the colon up to, but not including, the element on the right.</a:t>
            </a:r>
            <a:endParaRPr lang="en-US" dirty="0"/>
          </a:p>
        </p:txBody>
      </p:sp>
    </p:spTree>
    <p:extLst>
      <p:ext uri="{BB962C8B-B14F-4D97-AF65-F5344CB8AC3E}">
        <p14:creationId xmlns:p14="http://schemas.microsoft.com/office/powerpoint/2010/main" val="33580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6CD4-967F-2F92-2F1B-FB4909787E17}"/>
              </a:ext>
            </a:extLst>
          </p:cNvPr>
          <p:cNvSpPr>
            <a:spLocks noGrp="1"/>
          </p:cNvSpPr>
          <p:nvPr>
            <p:ph type="title"/>
          </p:nvPr>
        </p:nvSpPr>
        <p:spPr/>
        <p:txBody>
          <a:bodyPr/>
          <a:lstStyle/>
          <a:p>
            <a:r>
              <a:rPr lang="en-US" b="0" i="0" dirty="0">
                <a:solidFill>
                  <a:srgbClr val="0B0B0B"/>
                </a:solidFill>
                <a:effectLst/>
                <a:latin typeface="var(--chakra-fonts-heading)"/>
              </a:rPr>
              <a:t>Mutability and Order</a:t>
            </a:r>
            <a:endParaRPr lang="en-US" dirty="0"/>
          </a:p>
        </p:txBody>
      </p:sp>
      <p:sp>
        <p:nvSpPr>
          <p:cNvPr id="3" name="Content Placeholder 2">
            <a:extLst>
              <a:ext uri="{FF2B5EF4-FFF2-40B4-BE49-F238E27FC236}">
                <a16:creationId xmlns:a16="http://schemas.microsoft.com/office/drawing/2014/main" id="{C30B2EF6-4331-1822-94C5-20D4E30C1348}"/>
              </a:ext>
            </a:extLst>
          </p:cNvPr>
          <p:cNvSpPr>
            <a:spLocks noGrp="1"/>
          </p:cNvSpPr>
          <p:nvPr>
            <p:ph idx="1"/>
          </p:nvPr>
        </p:nvSpPr>
        <p:spPr/>
        <p:txBody>
          <a:bodyPr/>
          <a:lstStyle/>
          <a:p>
            <a:pPr algn="l"/>
            <a:r>
              <a:rPr lang="en-US" b="1" i="0" dirty="0">
                <a:solidFill>
                  <a:srgbClr val="0B0B0B"/>
                </a:solidFill>
                <a:effectLst/>
                <a:latin typeface="Open Sans" panose="020B0606030504020204" pitchFamily="34" charset="0"/>
              </a:rPr>
              <a:t>Mutability</a:t>
            </a:r>
            <a:r>
              <a:rPr lang="en-US" b="0" i="0" dirty="0">
                <a:solidFill>
                  <a:srgbClr val="0B0B0B"/>
                </a:solidFill>
                <a:effectLst/>
                <a:latin typeface="Open Sans" panose="020B0606030504020204" pitchFamily="34" charset="0"/>
              </a:rPr>
              <a:t> refers to whether or not we can change an object once it has been created. If an object can be changed, it is called </a:t>
            </a:r>
            <a:r>
              <a:rPr lang="en-US" b="1" i="0" dirty="0">
                <a:solidFill>
                  <a:srgbClr val="0B0B0B"/>
                </a:solidFill>
                <a:effectLst/>
                <a:latin typeface="Open Sans" panose="020B0606030504020204" pitchFamily="34" charset="0"/>
              </a:rPr>
              <a:t>mutable</a:t>
            </a:r>
            <a:r>
              <a:rPr lang="en-US" b="0" i="0" dirty="0">
                <a:solidFill>
                  <a:srgbClr val="0B0B0B"/>
                </a:solidFill>
                <a:effectLst/>
                <a:latin typeface="Open Sans" panose="020B0606030504020204" pitchFamily="34" charset="0"/>
              </a:rPr>
              <a:t>. However, if an object cannot be changed after it has been created, then the object is considered </a:t>
            </a:r>
            <a:r>
              <a:rPr lang="en-US" b="1" i="0" dirty="0">
                <a:solidFill>
                  <a:srgbClr val="0B0B0B"/>
                </a:solidFill>
                <a:effectLst/>
                <a:latin typeface="Open Sans" panose="020B0606030504020204" pitchFamily="34" charset="0"/>
              </a:rPr>
              <a:t>immutable</a:t>
            </a:r>
            <a:r>
              <a:rPr lang="en-US" b="0" i="0" dirty="0">
                <a:solidFill>
                  <a:srgbClr val="0B0B0B"/>
                </a:solidFill>
                <a:effectLst/>
                <a:latin typeface="Open Sans" panose="020B0606030504020204" pitchFamily="34" charset="0"/>
              </a:rPr>
              <a:t>.</a:t>
            </a:r>
          </a:p>
          <a:p>
            <a:endParaRPr lang="en-US" dirty="0"/>
          </a:p>
        </p:txBody>
      </p:sp>
    </p:spTree>
    <p:extLst>
      <p:ext uri="{BB962C8B-B14F-4D97-AF65-F5344CB8AC3E}">
        <p14:creationId xmlns:p14="http://schemas.microsoft.com/office/powerpoint/2010/main" val="1061179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628</TotalTime>
  <Words>1190</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Consolas</vt:lpstr>
      <vt:lpstr>Fira Code</vt:lpstr>
      <vt:lpstr>Open Sans</vt:lpstr>
      <vt:lpstr>Segoe UI</vt:lpstr>
      <vt:lpstr>Tw Cen MT</vt:lpstr>
      <vt:lpstr>var(--chakra-fonts-heading)</vt:lpstr>
      <vt:lpstr>Verdana</vt:lpstr>
      <vt:lpstr>Circuit</vt:lpstr>
      <vt:lpstr>Data Structures  Prepared by Isaac kamau</vt:lpstr>
      <vt:lpstr>PowerPoint Presentation</vt:lpstr>
      <vt:lpstr>Data STRUCTURES</vt:lpstr>
      <vt:lpstr>What Are Data Structures?</vt:lpstr>
      <vt:lpstr>List</vt:lpstr>
      <vt:lpstr>Example</vt:lpstr>
      <vt:lpstr>PowerPoint Presentation</vt:lpstr>
      <vt:lpstr>Slice and Dice with Lists</vt:lpstr>
      <vt:lpstr>Mutability and Order</vt:lpstr>
      <vt:lpstr>Examples - Lists are mutable</vt:lpstr>
      <vt:lpstr>methods</vt:lpstr>
      <vt:lpstr>PowerPoint Presentation</vt:lpstr>
      <vt:lpstr>Tuples</vt:lpstr>
      <vt:lpstr>PowerPoint Presentation</vt:lpstr>
      <vt:lpstr>SETs</vt:lpstr>
      <vt:lpstr>PowerPoint Presentation</vt:lpstr>
      <vt:lpstr>SETS METHODS</vt:lpstr>
      <vt:lpstr>Dictionaries</vt:lpstr>
      <vt:lpstr>PowerPoint Presentation</vt:lpstr>
      <vt:lpstr>Dictionary methods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Prepared by Isaac kamau</dc:title>
  <dc:creator>isaakmwangi2018@gmail.com</dc:creator>
  <cp:lastModifiedBy>isaakmwangi2018@gmail.com</cp:lastModifiedBy>
  <cp:revision>2</cp:revision>
  <dcterms:created xsi:type="dcterms:W3CDTF">2023-03-30T08:24:02Z</dcterms:created>
  <dcterms:modified xsi:type="dcterms:W3CDTF">2023-04-05T18:50:36Z</dcterms:modified>
</cp:coreProperties>
</file>