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8F1597-45E3-479B-8773-03165A4C8F50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06F79C-44AA-40B4-B496-8C21D6C28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9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1597-45E3-479B-8773-03165A4C8F50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F79C-44AA-40B4-B496-8C21D6C28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18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8F1597-45E3-479B-8773-03165A4C8F50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06F79C-44AA-40B4-B496-8C21D6C28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08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1597-45E3-479B-8773-03165A4C8F50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906F79C-44AA-40B4-B496-8C21D6C28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92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8F1597-45E3-479B-8773-03165A4C8F50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06F79C-44AA-40B4-B496-8C21D6C28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80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1597-45E3-479B-8773-03165A4C8F50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F79C-44AA-40B4-B496-8C21D6C28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22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1597-45E3-479B-8773-03165A4C8F50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F79C-44AA-40B4-B496-8C21D6C28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85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1597-45E3-479B-8773-03165A4C8F50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F79C-44AA-40B4-B496-8C21D6C28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1597-45E3-479B-8773-03165A4C8F50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F79C-44AA-40B4-B496-8C21D6C28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94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8F1597-45E3-479B-8773-03165A4C8F50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06F79C-44AA-40B4-B496-8C21D6C28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15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1597-45E3-479B-8773-03165A4C8F50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F79C-44AA-40B4-B496-8C21D6C28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20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E8F1597-45E3-479B-8773-03165A4C8F50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906F79C-44AA-40B4-B496-8C21D6C2810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110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I. Neural basis of EEG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EEG-training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63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Outline</a:t>
            </a:r>
            <a:r>
              <a:rPr lang="fr-FR" dirty="0" smtClean="0"/>
              <a:t> of EEG-training course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I. Neural basis of EEG</a:t>
            </a:r>
          </a:p>
          <a:p>
            <a:r>
              <a:rPr lang="fr-FR" dirty="0" smtClean="0"/>
              <a:t>II. Signal </a:t>
            </a:r>
            <a:r>
              <a:rPr lang="fr-FR" dirty="0" err="1" smtClean="0"/>
              <a:t>pre-processing</a:t>
            </a:r>
            <a:endParaRPr lang="fr-FR" dirty="0" smtClean="0"/>
          </a:p>
          <a:p>
            <a:r>
              <a:rPr lang="fr-FR" dirty="0" smtClean="0"/>
              <a:t>III. Time-</a:t>
            </a:r>
            <a:r>
              <a:rPr lang="fr-FR" dirty="0" err="1" smtClean="0"/>
              <a:t>domain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 smtClean="0"/>
          </a:p>
          <a:p>
            <a:r>
              <a:rPr lang="fr-FR" dirty="0" smtClean="0"/>
              <a:t>IV. </a:t>
            </a:r>
            <a:r>
              <a:rPr lang="fr-FR" dirty="0" err="1" smtClean="0"/>
              <a:t>Frequency</a:t>
            </a:r>
            <a:r>
              <a:rPr lang="fr-FR" dirty="0" smtClean="0"/>
              <a:t> </a:t>
            </a:r>
            <a:r>
              <a:rPr lang="fr-FR" dirty="0" err="1" smtClean="0"/>
              <a:t>domain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 smtClean="0"/>
          </a:p>
          <a:p>
            <a:r>
              <a:rPr lang="fr-FR" dirty="0" smtClean="0"/>
              <a:t>V. </a:t>
            </a:r>
            <a:r>
              <a:rPr lang="fr-FR" dirty="0" err="1" smtClean="0"/>
              <a:t>Statistical</a:t>
            </a:r>
            <a:r>
              <a:rPr lang="fr-FR" dirty="0" smtClean="0"/>
              <a:t> </a:t>
            </a:r>
            <a:r>
              <a:rPr lang="fr-FR" dirty="0" err="1" smtClean="0"/>
              <a:t>testing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84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References</a:t>
            </a:r>
            <a:r>
              <a:rPr lang="fr-FR" dirty="0" smtClean="0"/>
              <a:t> </a:t>
            </a:r>
            <a:r>
              <a:rPr lang="fr-FR" dirty="0" err="1" smtClean="0"/>
              <a:t>throughout</a:t>
            </a:r>
            <a:r>
              <a:rPr lang="fr-FR" dirty="0" smtClean="0"/>
              <a:t> the course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 smtClean="0"/>
              <a:t>In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chapter</a:t>
            </a:r>
            <a:r>
              <a:rPr lang="fr-FR" dirty="0" smtClean="0"/>
              <a:t>, </a:t>
            </a:r>
            <a:r>
              <a:rPr lang="fr-FR" dirty="0" err="1" smtClean="0"/>
              <a:t>references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listed</a:t>
            </a:r>
            <a:r>
              <a:rPr lang="fr-FR" dirty="0" smtClean="0"/>
              <a:t> at the end of the course </a:t>
            </a:r>
            <a:r>
              <a:rPr lang="fr-FR" dirty="0" err="1" smtClean="0"/>
              <a:t>materials</a:t>
            </a:r>
            <a:r>
              <a:rPr lang="fr-FR" dirty="0" smtClean="0"/>
              <a:t> and in the respective notebooks. </a:t>
            </a:r>
            <a:r>
              <a:rPr lang="fr-FR" dirty="0" err="1" smtClean="0"/>
              <a:t>However</a:t>
            </a:r>
            <a:r>
              <a:rPr lang="fr-FR" dirty="0" smtClean="0"/>
              <a:t>,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are a couple of books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explore if </a:t>
            </a:r>
            <a:r>
              <a:rPr lang="fr-FR" dirty="0" err="1" smtClean="0"/>
              <a:t>you</a:t>
            </a:r>
            <a:r>
              <a:rPr lang="fr-FR" dirty="0" smtClean="0"/>
              <a:t> are </a:t>
            </a:r>
            <a:r>
              <a:rPr lang="fr-FR" dirty="0" err="1" smtClean="0"/>
              <a:t>directing</a:t>
            </a:r>
            <a:r>
              <a:rPr lang="fr-FR" dirty="0" smtClean="0"/>
              <a:t> </a:t>
            </a:r>
            <a:r>
              <a:rPr lang="fr-FR" dirty="0" err="1" smtClean="0"/>
              <a:t>yourself</a:t>
            </a:r>
            <a:r>
              <a:rPr lang="fr-FR" dirty="0" smtClean="0"/>
              <a:t> more </a:t>
            </a:r>
            <a:r>
              <a:rPr lang="fr-FR" dirty="0" err="1" smtClean="0"/>
              <a:t>seriously</a:t>
            </a:r>
            <a:r>
              <a:rPr lang="fr-FR" dirty="0" smtClean="0"/>
              <a:t> </a:t>
            </a:r>
            <a:r>
              <a:rPr lang="fr-FR" dirty="0" err="1" smtClean="0"/>
              <a:t>towards</a:t>
            </a:r>
            <a:r>
              <a:rPr lang="fr-FR" dirty="0" smtClean="0"/>
              <a:t> neuroscience </a:t>
            </a:r>
            <a:r>
              <a:rPr lang="fr-FR" dirty="0" err="1" smtClean="0"/>
              <a:t>with</a:t>
            </a:r>
            <a:r>
              <a:rPr lang="fr-FR" dirty="0" smtClean="0"/>
              <a:t> EEG as a </a:t>
            </a:r>
            <a:r>
              <a:rPr lang="fr-FR" dirty="0" err="1" smtClean="0"/>
              <a:t>tool</a:t>
            </a:r>
            <a:r>
              <a:rPr lang="fr-FR" dirty="0" smtClean="0"/>
              <a:t>:</a:t>
            </a:r>
          </a:p>
          <a:p>
            <a:pPr algn="just"/>
            <a:r>
              <a:rPr lang="fr-FR" dirty="0" err="1" smtClean="0"/>
              <a:t>Principles</a:t>
            </a:r>
            <a:r>
              <a:rPr lang="fr-FR" dirty="0" smtClean="0"/>
              <a:t> of Neural Science, 6th </a:t>
            </a:r>
            <a:r>
              <a:rPr lang="fr-FR" dirty="0" err="1" smtClean="0"/>
              <a:t>edition</a:t>
            </a:r>
            <a:endParaRPr lang="fr-FR" dirty="0" smtClean="0"/>
          </a:p>
          <a:p>
            <a:pPr algn="just"/>
            <a:r>
              <a:rPr lang="fr-FR" dirty="0" err="1" smtClean="0"/>
              <a:t>Analyzing</a:t>
            </a:r>
            <a:r>
              <a:rPr lang="fr-FR" dirty="0" smtClean="0"/>
              <a:t> neural time </a:t>
            </a:r>
            <a:r>
              <a:rPr lang="fr-FR" dirty="0" err="1" smtClean="0"/>
              <a:t>series</a:t>
            </a:r>
            <a:endParaRPr lang="fr-FR" dirty="0" smtClean="0"/>
          </a:p>
          <a:p>
            <a:pPr marL="0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26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Outline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dirty="0" err="1" smtClean="0"/>
              <a:t>Origins</a:t>
            </a:r>
            <a:r>
              <a:rPr lang="fr-FR" dirty="0" smtClean="0"/>
              <a:t> and </a:t>
            </a:r>
            <a:r>
              <a:rPr lang="fr-FR" dirty="0" err="1" smtClean="0"/>
              <a:t>meaning</a:t>
            </a:r>
            <a:r>
              <a:rPr lang="fr-FR" dirty="0" smtClean="0"/>
              <a:t> of EEG </a:t>
            </a:r>
            <a:r>
              <a:rPr lang="fr-FR" dirty="0" err="1" smtClean="0"/>
              <a:t>signals</a:t>
            </a:r>
            <a:endParaRPr lang="fr-FR" dirty="0" smtClean="0"/>
          </a:p>
          <a:p>
            <a:pPr marL="666900" lvl="1" indent="-342900">
              <a:buFont typeface="+mj-lt"/>
              <a:buAutoNum type="arabicPeriod"/>
            </a:pP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history</a:t>
            </a:r>
            <a:endParaRPr lang="fr-FR" dirty="0" smtClean="0"/>
          </a:p>
          <a:p>
            <a:pPr marL="666900" lvl="1" indent="-342900">
              <a:buFont typeface="+mj-lt"/>
              <a:buAutoNum type="arabicPeriod"/>
            </a:pPr>
            <a:r>
              <a:rPr lang="fr-FR" dirty="0" err="1" smtClean="0"/>
              <a:t>Neurophysiology</a:t>
            </a:r>
            <a:r>
              <a:rPr lang="fr-FR" dirty="0" smtClean="0"/>
              <a:t> notes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The EEG system</a:t>
            </a:r>
          </a:p>
          <a:p>
            <a:pPr marL="666900" lvl="1" indent="-342900">
              <a:buFont typeface="+mj-lt"/>
              <a:buAutoNum type="arabicPeriod"/>
            </a:pPr>
            <a:r>
              <a:rPr lang="fr-FR" dirty="0" err="1" smtClean="0"/>
              <a:t>Experiment</a:t>
            </a:r>
            <a:r>
              <a:rPr lang="fr-FR" dirty="0" smtClean="0"/>
              <a:t> setup</a:t>
            </a:r>
          </a:p>
          <a:p>
            <a:pPr marL="666900" lvl="1" indent="-342900">
              <a:buFont typeface="+mj-lt"/>
              <a:buAutoNum type="arabicPeriod"/>
            </a:pPr>
            <a:r>
              <a:rPr lang="fr-FR" dirty="0" smtClean="0"/>
              <a:t>About the EEG cap</a:t>
            </a:r>
          </a:p>
          <a:p>
            <a:pPr marL="666900" lvl="1" indent="-342900">
              <a:buFont typeface="+mj-lt"/>
              <a:buAutoNum type="arabicPeriod"/>
            </a:pPr>
            <a:r>
              <a:rPr lang="fr-FR" dirty="0" err="1" smtClean="0"/>
              <a:t>Recording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r>
              <a:rPr lang="fr-FR" dirty="0" err="1" smtClean="0"/>
              <a:t>Advantages</a:t>
            </a:r>
            <a:r>
              <a:rPr lang="fr-FR" dirty="0" smtClean="0"/>
              <a:t> and drawbacks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220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1) 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history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question </a:t>
            </a:r>
            <a:r>
              <a:rPr lang="fr-FR" dirty="0" err="1" smtClean="0"/>
              <a:t>is</a:t>
            </a:r>
            <a:r>
              <a:rPr lang="fr-FR" dirty="0" smtClean="0"/>
              <a:t> how to </a:t>
            </a:r>
            <a:r>
              <a:rPr lang="fr-FR" dirty="0" err="1" smtClean="0"/>
              <a:t>study</a:t>
            </a:r>
            <a:r>
              <a:rPr lang="fr-FR" dirty="0" smtClean="0"/>
              <a:t> the live </a:t>
            </a:r>
            <a:r>
              <a:rPr lang="fr-FR" dirty="0" err="1" smtClean="0"/>
              <a:t>brain</a:t>
            </a:r>
            <a:r>
              <a:rPr lang="fr-FR" dirty="0" smtClean="0"/>
              <a:t> in </a:t>
            </a:r>
            <a:r>
              <a:rPr lang="fr-FR" dirty="0" err="1" smtClean="0"/>
              <a:t>function</a:t>
            </a:r>
            <a:r>
              <a:rPr lang="fr-FR" dirty="0" smtClean="0"/>
              <a:t>, </a:t>
            </a:r>
            <a:r>
              <a:rPr lang="fr-FR" dirty="0" err="1" smtClean="0"/>
              <a:t>while</a:t>
            </a:r>
            <a:r>
              <a:rPr lang="fr-FR" dirty="0" smtClean="0"/>
              <a:t> not </a:t>
            </a:r>
          </a:p>
          <a:p>
            <a:r>
              <a:rPr lang="fr-FR" dirty="0" smtClean="0"/>
              <a:t>1797: </a:t>
            </a:r>
            <a:r>
              <a:rPr lang="fr-FR" dirty="0"/>
              <a:t>L</a:t>
            </a:r>
            <a:r>
              <a:rPr lang="fr-FR" dirty="0" smtClean="0"/>
              <a:t>uigi Galvani </a:t>
            </a:r>
            <a:r>
              <a:rPr lang="fr-FR" dirty="0" err="1" smtClean="0"/>
              <a:t>formulates</a:t>
            </a:r>
            <a:r>
              <a:rPr lang="fr-FR" dirty="0" smtClean="0"/>
              <a:t> the </a:t>
            </a:r>
            <a:r>
              <a:rPr lang="fr-FR" dirty="0" err="1" smtClean="0"/>
              <a:t>hypothesis</a:t>
            </a:r>
            <a:r>
              <a:rPr lang="fr-FR" dirty="0" smtClean="0"/>
              <a:t> of an « animal </a:t>
            </a:r>
            <a:r>
              <a:rPr lang="fr-FR" dirty="0" err="1" smtClean="0"/>
              <a:t>electricity</a:t>
            </a:r>
            <a:r>
              <a:rPr lang="fr-FR" dirty="0" smtClean="0"/>
              <a:t> »,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as a </a:t>
            </a:r>
            <a:r>
              <a:rPr lang="fr-FR" dirty="0" err="1" smtClean="0"/>
              <a:t>fluid</a:t>
            </a:r>
            <a:r>
              <a:rPr lang="fr-FR" dirty="0" smtClean="0"/>
              <a:t> </a:t>
            </a:r>
            <a:r>
              <a:rPr lang="fr-FR" dirty="0" err="1" smtClean="0"/>
              <a:t>produced</a:t>
            </a:r>
            <a:r>
              <a:rPr lang="fr-FR" dirty="0" smtClean="0"/>
              <a:t> </a:t>
            </a:r>
            <a:r>
              <a:rPr lang="fr-FR" dirty="0"/>
              <a:t>b</a:t>
            </a:r>
            <a:r>
              <a:rPr lang="fr-FR" dirty="0" smtClean="0"/>
              <a:t>y the </a:t>
            </a:r>
            <a:r>
              <a:rPr lang="fr-FR" dirty="0" err="1" smtClean="0"/>
              <a:t>brain</a:t>
            </a:r>
            <a:r>
              <a:rPr lang="fr-FR" dirty="0" smtClean="0"/>
              <a:t> and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decharges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a nerve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linked</a:t>
            </a:r>
            <a:r>
              <a:rPr lang="fr-FR" dirty="0" smtClean="0"/>
              <a:t> to </a:t>
            </a:r>
            <a:r>
              <a:rPr lang="fr-FR" dirty="0" err="1" smtClean="0"/>
              <a:t>metal</a:t>
            </a:r>
            <a:endParaRPr lang="fr-FR" dirty="0"/>
          </a:p>
          <a:p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: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electricity</a:t>
            </a:r>
            <a:r>
              <a:rPr lang="fr-FR" dirty="0" smtClean="0"/>
              <a:t>?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?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exist</a:t>
            </a:r>
            <a:r>
              <a:rPr lang="fr-FR" dirty="0" smtClean="0"/>
              <a:t> on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or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an </a:t>
            </a:r>
            <a:r>
              <a:rPr lang="fr-FR" dirty="0" err="1" smtClean="0"/>
              <a:t>epiphenomena</a:t>
            </a:r>
            <a:r>
              <a:rPr lang="fr-FR" dirty="0" smtClean="0"/>
              <a:t> of the </a:t>
            </a:r>
            <a:r>
              <a:rPr lang="fr-FR" dirty="0" err="1" smtClean="0"/>
              <a:t>metal</a:t>
            </a:r>
            <a:r>
              <a:rPr lang="fr-FR" dirty="0" smtClean="0"/>
              <a:t>? How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record </a:t>
            </a:r>
            <a:r>
              <a:rPr lang="fr-FR" dirty="0" err="1" smtClean="0"/>
              <a:t>it</a:t>
            </a:r>
            <a:r>
              <a:rPr lang="fr-FR" dirty="0" smtClean="0"/>
              <a:t>?</a:t>
            </a:r>
          </a:p>
          <a:p>
            <a:r>
              <a:rPr lang="fr-FR" dirty="0" smtClean="0"/>
              <a:t>1924: Hans Berger </a:t>
            </a:r>
            <a:r>
              <a:rPr lang="fr-FR" dirty="0" err="1" smtClean="0"/>
              <a:t>recorded</a:t>
            </a:r>
            <a:r>
              <a:rPr lang="fr-FR" dirty="0" smtClean="0"/>
              <a:t> EEG </a:t>
            </a:r>
            <a:r>
              <a:rPr lang="fr-FR" dirty="0" err="1" smtClean="0"/>
              <a:t>signals</a:t>
            </a:r>
            <a:r>
              <a:rPr lang="fr-FR" dirty="0" smtClean="0"/>
              <a:t> for the first time (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later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 the alpha </a:t>
            </a:r>
            <a:r>
              <a:rPr lang="fr-FR" dirty="0" err="1" smtClean="0"/>
              <a:t>rhythm</a:t>
            </a:r>
            <a:r>
              <a:rPr lang="fr-FR" dirty="0" smtClean="0"/>
              <a:t>: </a:t>
            </a:r>
            <a:r>
              <a:rPr lang="fr-FR" dirty="0" err="1" smtClean="0"/>
              <a:t>sinusoidal</a:t>
            </a:r>
            <a:r>
              <a:rPr lang="fr-FR" dirty="0" smtClean="0"/>
              <a:t> oscillations of </a:t>
            </a:r>
            <a:r>
              <a:rPr lang="fr-FR" dirty="0" err="1" smtClean="0"/>
              <a:t>frequency</a:t>
            </a:r>
            <a:r>
              <a:rPr lang="fr-FR" dirty="0" smtClean="0"/>
              <a:t> ~10Hz)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17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1) Neural 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4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1) Neural 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20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570</TotalTime>
  <Words>247</Words>
  <Application>Microsoft Office PowerPoint</Application>
  <PresentationFormat>Grand écran</PresentationFormat>
  <Paragraphs>28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Dividende</vt:lpstr>
      <vt:lpstr>I. Neural basis of EEG</vt:lpstr>
      <vt:lpstr>Outline of EEG-training course</vt:lpstr>
      <vt:lpstr>References throughout the course</vt:lpstr>
      <vt:lpstr>Outline</vt:lpstr>
      <vt:lpstr>1)  Some history</vt:lpstr>
      <vt:lpstr>1) Neural bases</vt:lpstr>
      <vt:lpstr>1) Neural bases</vt:lpstr>
    </vt:vector>
  </TitlesOfParts>
  <Company>Universite Paris-Sud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Neural basis of EEG</dc:title>
  <dc:creator>Isabelle Hoxha</dc:creator>
  <cp:lastModifiedBy>Isabelle Hoxha</cp:lastModifiedBy>
  <cp:revision>9</cp:revision>
  <dcterms:created xsi:type="dcterms:W3CDTF">2021-04-19T08:36:12Z</dcterms:created>
  <dcterms:modified xsi:type="dcterms:W3CDTF">2021-04-19T18:06:42Z</dcterms:modified>
</cp:coreProperties>
</file>