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5943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9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184" y="132"/>
      </p:cViewPr>
      <p:guideLst>
        <p:guide orient="horz" pos="2449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272011"/>
            <a:ext cx="5052060" cy="2705947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082310"/>
            <a:ext cx="4457700" cy="1876530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78A-B74D-47E2-A57D-7E0552E44F4A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EAE2-C4B7-4ABF-86A7-D5F639974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82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78A-B74D-47E2-A57D-7E0552E44F4A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EAE2-C4B7-4ABF-86A7-D5F639974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94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413808"/>
            <a:ext cx="1281589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413808"/>
            <a:ext cx="3770471" cy="65867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78A-B74D-47E2-A57D-7E0552E44F4A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EAE2-C4B7-4ABF-86A7-D5F639974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520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78A-B74D-47E2-A57D-7E0552E44F4A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EAE2-C4B7-4ABF-86A7-D5F639974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436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937705"/>
            <a:ext cx="5126355" cy="3233102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5201393"/>
            <a:ext cx="5126355" cy="1700212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78A-B74D-47E2-A57D-7E0552E44F4A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EAE2-C4B7-4ABF-86A7-D5F639974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978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2069042"/>
            <a:ext cx="252603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2069042"/>
            <a:ext cx="252603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78A-B74D-47E2-A57D-7E0552E44F4A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EAE2-C4B7-4ABF-86A7-D5F639974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517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13810"/>
            <a:ext cx="5126355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905318"/>
            <a:ext cx="2514421" cy="93376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839085"/>
            <a:ext cx="2514421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905318"/>
            <a:ext cx="2526804" cy="93376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839085"/>
            <a:ext cx="2526804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78A-B74D-47E2-A57D-7E0552E44F4A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EAE2-C4B7-4ABF-86A7-D5F639974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583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78A-B74D-47E2-A57D-7E0552E44F4A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EAE2-C4B7-4ABF-86A7-D5F639974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37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78A-B74D-47E2-A57D-7E0552E44F4A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EAE2-C4B7-4ABF-86A7-D5F639974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889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18160"/>
            <a:ext cx="1916966" cy="18135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119083"/>
            <a:ext cx="3008948" cy="5523442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331720"/>
            <a:ext cx="1916966" cy="431980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78A-B74D-47E2-A57D-7E0552E44F4A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EAE2-C4B7-4ABF-86A7-D5F639974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360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18160"/>
            <a:ext cx="1916966" cy="18135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119083"/>
            <a:ext cx="3008948" cy="5523442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331720"/>
            <a:ext cx="1916966" cy="431980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78A-B74D-47E2-A57D-7E0552E44F4A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EAE2-C4B7-4ABF-86A7-D5F639974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953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413810"/>
            <a:ext cx="512635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069042"/>
            <a:ext cx="512635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7203865"/>
            <a:ext cx="13373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E278A-B74D-47E2-A57D-7E0552E44F4A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7203865"/>
            <a:ext cx="200596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7203865"/>
            <a:ext cx="13373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EAE2-C4B7-4ABF-86A7-D5F639974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593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7" y="86056"/>
            <a:ext cx="5756366" cy="7604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9"/>
            <a:endParaRPr lang="en-SG" sz="180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625" y="109901"/>
            <a:ext cx="575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663"/>
            <a:r>
              <a:rPr lang="en-SG" sz="1200" b="1" dirty="0">
                <a:solidFill>
                  <a:srgbClr val="C00000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Onboarding Conference for Regulated Dealers in the </a:t>
            </a:r>
          </a:p>
          <a:p>
            <a:pPr algn="ctr" defTabSz="685663"/>
            <a:r>
              <a:rPr lang="en-SG" sz="1200" b="1" dirty="0">
                <a:solidFill>
                  <a:srgbClr val="C00000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Precious Stones and Precious Metals Dealers (“PSMD”) </a:t>
            </a:r>
            <a:r>
              <a:rPr lang="en-SG" sz="1200" b="1" dirty="0">
                <a:solidFill>
                  <a:srgbClr val="C00000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Sector</a:t>
            </a:r>
            <a:r>
              <a:rPr lang="en-SG" sz="1200" dirty="0">
                <a:solidFill>
                  <a:srgbClr val="C00000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 </a:t>
            </a:r>
            <a:endParaRPr lang="en-SG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625" y="838898"/>
            <a:ext cx="5756366" cy="121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663"/>
            <a:r>
              <a:rPr lang="en-SG" sz="1000" b="1" dirty="0">
                <a:solidFill>
                  <a:srgbClr val="C00000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Attendees</a:t>
            </a:r>
            <a:r>
              <a:rPr lang="en-SG" sz="1000" dirty="0">
                <a:solidFill>
                  <a:srgbClr val="C00000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:</a:t>
            </a:r>
          </a:p>
          <a:p>
            <a:pPr algn="just" defTabSz="685663"/>
            <a:r>
              <a:rPr lang="en-SG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There </a:t>
            </a:r>
            <a:r>
              <a:rPr lang="en-SG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were </a:t>
            </a:r>
            <a:r>
              <a:rPr lang="en-SG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around </a:t>
            </a:r>
            <a:r>
              <a:rPr lang="en-SG" sz="901" b="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150</a:t>
            </a:r>
            <a:r>
              <a:rPr lang="en-SG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 </a:t>
            </a:r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representatives</a:t>
            </a:r>
            <a:r>
              <a:rPr lang="en-US" sz="901" b="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 </a:t>
            </a:r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from </a:t>
            </a:r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the PSMD sector who are members of the </a:t>
            </a:r>
            <a:r>
              <a:rPr lang="en-US" sz="901" b="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industry associations</a:t>
            </a:r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, </a:t>
            </a:r>
            <a:endParaRPr lang="en-US" sz="901" dirty="0">
              <a:solidFill>
                <a:prstClr val="black"/>
              </a:solidFill>
              <a:latin typeface="Corbel" panose="020B0503020204020204" pitchFamily="34" charset="0"/>
              <a:ea typeface="Calibri" panose="020F0502020204030204" pitchFamily="34" charset="0"/>
            </a:endParaRPr>
          </a:p>
          <a:p>
            <a:pPr algn="just" defTabSz="685663"/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these </a:t>
            </a:r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include:</a:t>
            </a:r>
            <a:endParaRPr lang="en-SG" sz="90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18" indent="-171418" algn="just" defTabSz="685663">
              <a:buFont typeface="Arial" panose="020B0604020202020204" pitchFamily="34" charset="0"/>
              <a:buChar char="•"/>
            </a:pPr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Diamond Exchange of Singapore</a:t>
            </a:r>
            <a:endParaRPr lang="en-SG" sz="90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18" indent="-171418" algn="just" defTabSz="685663">
              <a:buFont typeface="Arial" panose="020B0604020202020204" pitchFamily="34" charset="0"/>
              <a:buChar char="•"/>
            </a:pPr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Singapore Bullion Market Association</a:t>
            </a:r>
            <a:endParaRPr lang="en-SG" sz="90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18" indent="-171418" algn="just" defTabSz="685663">
              <a:buFont typeface="Arial" panose="020B0604020202020204" pitchFamily="34" charset="0"/>
              <a:buChar char="•"/>
            </a:pPr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Singapore Clock &amp; Watch Trade Association </a:t>
            </a:r>
            <a:endParaRPr lang="en-SG" sz="90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18" indent="-171418" algn="just" defTabSz="685663">
              <a:buFont typeface="Arial" panose="020B0604020202020204" pitchFamily="34" charset="0"/>
              <a:buChar char="•"/>
            </a:pPr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Singapore Jewellers Association </a:t>
            </a:r>
            <a:endParaRPr lang="en-SG" sz="90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18" indent="-171418" algn="just" defTabSz="685663">
              <a:buFont typeface="Arial" panose="020B0604020202020204" pitchFamily="34" charset="0"/>
              <a:buChar char="•"/>
            </a:pPr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Singapore Pawnbrokers’ Association</a:t>
            </a:r>
            <a:endParaRPr lang="en-SG" sz="90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625" y="2008469"/>
            <a:ext cx="5756366" cy="384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9"/>
            <a:r>
              <a:rPr lang="en-US" sz="1000" b="1" dirty="0">
                <a:solidFill>
                  <a:srgbClr val="C00000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Programme</a:t>
            </a:r>
            <a:r>
              <a:rPr lang="en-US" sz="1000" b="1" dirty="0">
                <a:solidFill>
                  <a:srgbClr val="C00000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:</a:t>
            </a:r>
            <a:endParaRPr lang="en-SG" sz="1000" b="1" dirty="0">
              <a:solidFill>
                <a:srgbClr val="C00000"/>
              </a:solidFill>
              <a:latin typeface="Corbel" panose="020B0503020204020204" pitchFamily="34" charset="0"/>
              <a:ea typeface="Calibri" panose="020F0502020204030204" pitchFamily="34" charset="0"/>
            </a:endParaRPr>
          </a:p>
          <a:p>
            <a:pPr marL="171418" indent="-171418" defTabSz="457109">
              <a:buFont typeface="Arial" panose="020B0604020202020204" pitchFamily="34" charset="0"/>
              <a:buChar char="•"/>
              <a:tabLst>
                <a:tab pos="-4372997" algn="l"/>
              </a:tabLst>
            </a:pPr>
            <a:r>
              <a:rPr lang="en-US" sz="901" b="1" dirty="0">
                <a:solidFill>
                  <a:srgbClr val="000000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Opening speech</a:t>
            </a:r>
            <a:r>
              <a:rPr lang="en-US" sz="901" dirty="0">
                <a:solidFill>
                  <a:srgbClr val="000000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Registrar of Regulated </a:t>
            </a:r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Dealers.</a:t>
            </a:r>
            <a:endParaRPr lang="en-US" sz="901" dirty="0">
              <a:solidFill>
                <a:prstClr val="black"/>
              </a:solidFill>
              <a:latin typeface="Corbel" panose="020B05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8674" b="42416"/>
          <a:stretch/>
        </p:blipFill>
        <p:spPr>
          <a:xfrm>
            <a:off x="369838" y="2430220"/>
            <a:ext cx="2132225" cy="12910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3625" y="3742103"/>
            <a:ext cx="5756366" cy="23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18" indent="-171418" defTabSz="457109">
              <a:buFont typeface="Arial" panose="020B0604020202020204" pitchFamily="34" charset="0"/>
              <a:buChar char="•"/>
              <a:tabLst>
                <a:tab pos="-4372997" algn="l"/>
              </a:tabLst>
            </a:pPr>
            <a:r>
              <a:rPr lang="en-US" sz="901" dirty="0">
                <a:solidFill>
                  <a:srgbClr val="000000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Briefings by the Deputy Directors on </a:t>
            </a:r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901" b="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regulatory requirements </a:t>
            </a:r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</a:t>
            </a:r>
            <a:r>
              <a:rPr lang="en-US" sz="901" b="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 process</a:t>
            </a:r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600"/>
          <a:stretch/>
        </p:blipFill>
        <p:spPr>
          <a:xfrm>
            <a:off x="1769996" y="4017001"/>
            <a:ext cx="2430196" cy="13378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692"/>
          <a:stretch/>
        </p:blipFill>
        <p:spPr>
          <a:xfrm>
            <a:off x="369825" y="4019020"/>
            <a:ext cx="1121792" cy="13357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40" y="5386700"/>
            <a:ext cx="5756366" cy="23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18" indent="-171418" algn="just" defTabSz="457109">
              <a:buFont typeface="Arial" panose="020B0604020202020204" pitchFamily="34" charset="0"/>
              <a:buChar char="•"/>
              <a:tabLst>
                <a:tab pos="457109" algn="l"/>
              </a:tabLst>
            </a:pPr>
            <a:r>
              <a:rPr lang="en-US" sz="901" b="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Dialogue session </a:t>
            </a:r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</a:t>
            </a:r>
            <a:r>
              <a:rPr lang="en-US" sz="901" dirty="0">
                <a:solidFill>
                  <a:srgbClr val="000000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audience and Deputy Directors.</a:t>
            </a:r>
            <a:endParaRPr lang="en-SG" sz="90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0" y="5637947"/>
            <a:ext cx="2590800" cy="174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3625" y="7398429"/>
            <a:ext cx="5756366" cy="23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18" indent="-171418" algn="just" defTabSz="457109">
              <a:buFont typeface="Arial" panose="020B0604020202020204" pitchFamily="34" charset="0"/>
              <a:buChar char="•"/>
              <a:tabLst>
                <a:tab pos="457109" algn="l"/>
              </a:tabLst>
            </a:pPr>
            <a:r>
              <a:rPr lang="en-US" sz="901" b="1" dirty="0">
                <a:solidFill>
                  <a:srgbClr val="000000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1" b="1" dirty="0">
                <a:solidFill>
                  <a:srgbClr val="000000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xhibition booths </a:t>
            </a:r>
            <a:r>
              <a:rPr lang="en-US" sz="901" dirty="0">
                <a:solidFill>
                  <a:srgbClr val="000000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commercial </a:t>
            </a:r>
            <a:r>
              <a:rPr lang="en-US" sz="901" dirty="0">
                <a:solidFill>
                  <a:srgbClr val="000000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screening </a:t>
            </a:r>
            <a:r>
              <a:rPr lang="en-US" sz="901" dirty="0">
                <a:solidFill>
                  <a:srgbClr val="000000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solutions.</a:t>
            </a:r>
            <a:endParaRPr lang="en-SG" sz="90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927197" y="2456513"/>
            <a:ext cx="2495472" cy="123577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457109"/>
            <a:r>
              <a:rPr lang="en-US" sz="1200" i="1" dirty="0">
                <a:solidFill>
                  <a:prstClr val="black"/>
                </a:solidFill>
                <a:latin typeface="Corbel" panose="020B0503020204020204" pitchFamily="34" charset="0"/>
              </a:rPr>
              <a:t>“</a:t>
            </a:r>
            <a:r>
              <a:rPr lang="en-US" sz="1200" i="1" dirty="0">
                <a:solidFill>
                  <a:schemeClr val="tx1"/>
                </a:solidFill>
                <a:latin typeface="Corbel" panose="020B0503020204020204" pitchFamily="34" charset="0"/>
              </a:rPr>
              <a:t>The new regulatory regime is part of a series of ongoing </a:t>
            </a:r>
            <a:r>
              <a:rPr lang="en-US" sz="1200" i="1" dirty="0">
                <a:solidFill>
                  <a:prstClr val="black"/>
                </a:solidFill>
                <a:latin typeface="Corbel" panose="020B0503020204020204" pitchFamily="34" charset="0"/>
              </a:rPr>
              <a:t>preventive actions to safeguard the PSMD sector from money laundering and terrorism financing risks.”</a:t>
            </a:r>
            <a:endParaRPr lang="en-SG" sz="1200" i="1" dirty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7" y="524043"/>
            <a:ext cx="5756366" cy="369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The Anti-Money Laundering/Countering the Financing of Terrorism Division (“</a:t>
            </a:r>
            <a:r>
              <a:rPr lang="en-US" sz="901" b="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ACD</a:t>
            </a:r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”) of the Ministry of Law held </a:t>
            </a:r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the </a:t>
            </a:r>
            <a:r>
              <a:rPr lang="en-US" sz="901" b="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inaugural onboarding </a:t>
            </a:r>
            <a:r>
              <a:rPr lang="en-US" sz="901" b="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conference</a:t>
            </a:r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 for </a:t>
            </a:r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the regulated dealers in the PSMD sector on </a:t>
            </a:r>
            <a:r>
              <a:rPr lang="en-US" sz="901" b="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6 May 2019</a:t>
            </a:r>
            <a:r>
              <a:rPr lang="en-US" sz="901" dirty="0">
                <a:solidFill>
                  <a:prstClr val="black"/>
                </a:solidFill>
                <a:latin typeface="Corbel" panose="020B0503020204020204" pitchFamily="34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3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Words>162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Corbel</vt:lpstr>
      <vt:lpstr>Times New Roman</vt:lpstr>
      <vt:lpstr>1_Office Theme</vt:lpstr>
      <vt:lpstr>PowerPoint Presentation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Hui NG (MLAW)</dc:creator>
  <cp:lastModifiedBy>Jia Hui NG (MLAW)</cp:lastModifiedBy>
  <cp:revision>32</cp:revision>
  <dcterms:created xsi:type="dcterms:W3CDTF">2019-05-23T04:14:22Z</dcterms:created>
  <dcterms:modified xsi:type="dcterms:W3CDTF">2019-08-16T06:38:04Z</dcterms:modified>
</cp:coreProperties>
</file>