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5"/>
  </p:sldMasterIdLst>
  <p:notesMasterIdLst>
    <p:notesMasterId r:id="rId42"/>
  </p:notesMasterIdLst>
  <p:handoutMasterIdLst>
    <p:handoutMasterId r:id="rId43"/>
  </p:handoutMasterIdLst>
  <p:sldIdLst>
    <p:sldId id="258" r:id="rId6"/>
    <p:sldId id="378" r:id="rId7"/>
    <p:sldId id="394" r:id="rId8"/>
    <p:sldId id="379" r:id="rId9"/>
    <p:sldId id="395" r:id="rId10"/>
    <p:sldId id="396" r:id="rId11"/>
    <p:sldId id="384" r:id="rId12"/>
    <p:sldId id="398" r:id="rId13"/>
    <p:sldId id="337" r:id="rId14"/>
    <p:sldId id="347" r:id="rId15"/>
    <p:sldId id="400" r:id="rId16"/>
    <p:sldId id="350" r:id="rId17"/>
    <p:sldId id="351" r:id="rId18"/>
    <p:sldId id="408" r:id="rId19"/>
    <p:sldId id="352" r:id="rId20"/>
    <p:sldId id="355" r:id="rId21"/>
    <p:sldId id="409" r:id="rId22"/>
    <p:sldId id="410" r:id="rId23"/>
    <p:sldId id="387" r:id="rId24"/>
    <p:sldId id="339" r:id="rId25"/>
    <p:sldId id="406" r:id="rId26"/>
    <p:sldId id="388" r:id="rId27"/>
    <p:sldId id="354" r:id="rId28"/>
    <p:sldId id="397" r:id="rId29"/>
    <p:sldId id="370" r:id="rId30"/>
    <p:sldId id="380" r:id="rId31"/>
    <p:sldId id="412" r:id="rId32"/>
    <p:sldId id="376" r:id="rId33"/>
    <p:sldId id="393" r:id="rId34"/>
    <p:sldId id="389" r:id="rId35"/>
    <p:sldId id="402" r:id="rId36"/>
    <p:sldId id="403" r:id="rId37"/>
    <p:sldId id="404" r:id="rId38"/>
    <p:sldId id="405" r:id="rId39"/>
    <p:sldId id="381" r:id="rId40"/>
    <p:sldId id="411" r:id="rId41"/>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alogue Session" id="{F02F4181-5E89-4607-A06F-815929E12344}">
          <p14:sldIdLst>
            <p14:sldId id="258"/>
            <p14:sldId id="378"/>
            <p14:sldId id="394"/>
            <p14:sldId id="379"/>
            <p14:sldId id="395"/>
            <p14:sldId id="396"/>
            <p14:sldId id="384"/>
            <p14:sldId id="398"/>
            <p14:sldId id="337"/>
            <p14:sldId id="347"/>
            <p14:sldId id="400"/>
            <p14:sldId id="350"/>
            <p14:sldId id="351"/>
            <p14:sldId id="408"/>
            <p14:sldId id="352"/>
            <p14:sldId id="355"/>
            <p14:sldId id="409"/>
            <p14:sldId id="410"/>
            <p14:sldId id="387"/>
            <p14:sldId id="339"/>
            <p14:sldId id="406"/>
            <p14:sldId id="388"/>
            <p14:sldId id="354"/>
            <p14:sldId id="397"/>
            <p14:sldId id="370"/>
            <p14:sldId id="380"/>
            <p14:sldId id="412"/>
            <p14:sldId id="376"/>
            <p14:sldId id="393"/>
            <p14:sldId id="389"/>
            <p14:sldId id="402"/>
            <p14:sldId id="403"/>
            <p14:sldId id="404"/>
            <p14:sldId id="405"/>
            <p14:sldId id="381"/>
            <p14:sldId id="4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se Chew" initials="DC(" lastIdx="26" clrIdx="0">
    <p:extLst>
      <p:ext uri="{19B8F6BF-5375-455C-9EA6-DF929625EA0E}">
        <p15:presenceInfo xmlns:p15="http://schemas.microsoft.com/office/powerpoint/2012/main" userId="Denise Chew" providerId="None"/>
      </p:ext>
    </p:extLst>
  </p:cmAuthor>
  <p:cmAuthor id="2" name="Joanne Koh (MLAW)" initials="MLAWJK" lastIdx="26" clrIdx="1">
    <p:extLst>
      <p:ext uri="{19B8F6BF-5375-455C-9EA6-DF929625EA0E}">
        <p15:presenceInfo xmlns:p15="http://schemas.microsoft.com/office/powerpoint/2012/main" userId="Joanne Koh (MLAW)" providerId="None"/>
      </p:ext>
    </p:extLst>
  </p:cmAuthor>
  <p:cmAuthor id="3" name="Lay May LEOW (MLAW)" initials="LML(" lastIdx="1" clrIdx="2">
    <p:extLst>
      <p:ext uri="{19B8F6BF-5375-455C-9EA6-DF929625EA0E}">
        <p15:presenceInfo xmlns:p15="http://schemas.microsoft.com/office/powerpoint/2012/main" userId="Lay May LEOW (MLAW)" providerId="None"/>
      </p:ext>
    </p:extLst>
  </p:cmAuthor>
  <p:cmAuthor id="4" name="Paramjit SINGH (MLAW)" initials="PSH" lastIdx="7" clrIdx="3">
    <p:extLst>
      <p:ext uri="{19B8F6BF-5375-455C-9EA6-DF929625EA0E}">
        <p15:presenceInfo xmlns:p15="http://schemas.microsoft.com/office/powerpoint/2012/main" userId="Paramjit SINGH (MLAW)" providerId="None"/>
      </p:ext>
    </p:extLst>
  </p:cmAuthor>
  <p:cmAuthor id="5" name="Author" initials="IWT" lastIdx="1" clrIdx="4">
    <p:extLst>
      <p:ext uri="{19B8F6BF-5375-455C-9EA6-DF929625EA0E}">
        <p15:presenceInfo xmlns:p15="http://schemas.microsoft.com/office/powerpoint/2012/main" userId="Author" providerId="None"/>
      </p:ext>
    </p:extLst>
  </p:cmAuthor>
  <p:cmAuthor id="6" name="Ian Wern TAN (MLAW)" initials="IWT" lastIdx="3" clrIdx="5">
    <p:extLst>
      <p:ext uri="{19B8F6BF-5375-455C-9EA6-DF929625EA0E}">
        <p15:presenceInfo xmlns:p15="http://schemas.microsoft.com/office/powerpoint/2012/main" userId="Ian Wern TAN (MLA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339933"/>
    <a:srgbClr val="F2E1C9"/>
    <a:srgbClr val="FFCCCC"/>
    <a:srgbClr val="AD0101"/>
    <a:srgbClr val="FFCC99"/>
    <a:srgbClr val="008000"/>
    <a:srgbClr val="FF9999"/>
    <a:srgbClr val="FFA46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79015" autoAdjust="0"/>
  </p:normalViewPr>
  <p:slideViewPr>
    <p:cSldViewPr snapToGrid="0">
      <p:cViewPr varScale="1">
        <p:scale>
          <a:sx n="99" d="100"/>
          <a:sy n="99" d="100"/>
        </p:scale>
        <p:origin x="996" y="72"/>
      </p:cViewPr>
      <p:guideLst/>
    </p:cSldViewPr>
  </p:slideViewPr>
  <p:notesTextViewPr>
    <p:cViewPr>
      <p:scale>
        <a:sx n="3" d="2"/>
        <a:sy n="3" d="2"/>
      </p:scale>
      <p:origin x="0" y="0"/>
    </p:cViewPr>
  </p:notesTextViewPr>
  <p:sorterViewPr>
    <p:cViewPr>
      <p:scale>
        <a:sx n="100" d="100"/>
        <a:sy n="100" d="100"/>
      </p:scale>
      <p:origin x="0" y="-3972"/>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EAAD2-2A26-432A-9632-1FDE0368C978}" type="doc">
      <dgm:prSet loTypeId="urn:microsoft.com/office/officeart/2005/8/layout/hList1" loCatId="list" qsTypeId="urn:microsoft.com/office/officeart/2005/8/quickstyle/simple5" qsCatId="simple" csTypeId="urn:microsoft.com/office/officeart/2005/8/colors/accent3_2" csCatId="accent3" phldr="1"/>
      <dgm:spPr/>
      <dgm:t>
        <a:bodyPr/>
        <a:lstStyle/>
        <a:p>
          <a:endParaRPr lang="en-US"/>
        </a:p>
      </dgm:t>
    </dgm:pt>
    <dgm:pt modelId="{577B800D-DC23-459D-9C2F-9BBC5233F984}">
      <dgm:prSet phldrT="[Text]" custT="1"/>
      <dgm:spPr/>
      <dgm:t>
        <a:bodyPr/>
        <a:lstStyle/>
        <a:p>
          <a:r>
            <a:rPr lang="en-US" sz="2200" b="1" dirty="0" smtClean="0"/>
            <a:t>Application Fee</a:t>
          </a:r>
        </a:p>
        <a:p>
          <a:r>
            <a:rPr lang="en-US" sz="2200" dirty="0" smtClean="0"/>
            <a:t>(Stage 1 payment in </a:t>
          </a:r>
          <a:r>
            <a:rPr lang="en-US" sz="2200" dirty="0" err="1" smtClean="0"/>
            <a:t>LicenceOne</a:t>
          </a:r>
          <a:r>
            <a:rPr lang="en-US" sz="2200" dirty="0" smtClean="0"/>
            <a:t>)</a:t>
          </a:r>
          <a:endParaRPr lang="en-US" sz="2200" dirty="0"/>
        </a:p>
      </dgm:t>
    </dgm:pt>
    <dgm:pt modelId="{487647BE-12E0-4054-A370-AF9E3F519041}" type="parTrans" cxnId="{DA2766F3-768A-4982-80ED-F829A52E9531}">
      <dgm:prSet/>
      <dgm:spPr/>
      <dgm:t>
        <a:bodyPr/>
        <a:lstStyle/>
        <a:p>
          <a:endParaRPr lang="en-US" sz="2000"/>
        </a:p>
      </dgm:t>
    </dgm:pt>
    <dgm:pt modelId="{35D6CE39-62FD-461B-BCE2-E5B845619818}" type="sibTrans" cxnId="{DA2766F3-768A-4982-80ED-F829A52E9531}">
      <dgm:prSet/>
      <dgm:spPr/>
      <dgm:t>
        <a:bodyPr/>
        <a:lstStyle/>
        <a:p>
          <a:endParaRPr lang="en-US" sz="2000"/>
        </a:p>
      </dgm:t>
    </dgm:pt>
    <dgm:pt modelId="{9E295B71-FA32-4F85-A34D-E2A3FC26516F}">
      <dgm:prSet phldrT="[Text]" custT="1"/>
      <dgm:spPr/>
      <dgm:t>
        <a:bodyPr/>
        <a:lstStyle/>
        <a:p>
          <a:r>
            <a:rPr lang="en-US" sz="2200" dirty="0" smtClean="0"/>
            <a:t>$140 per new application/ renewal </a:t>
          </a:r>
          <a:endParaRPr lang="en-US" sz="2200" dirty="0"/>
        </a:p>
      </dgm:t>
    </dgm:pt>
    <dgm:pt modelId="{1E75FC2B-6E79-445D-A8E2-C429A879BC5B}" type="parTrans" cxnId="{53B51746-A70D-46AA-A74D-15DC0E5AA16A}">
      <dgm:prSet/>
      <dgm:spPr/>
      <dgm:t>
        <a:bodyPr/>
        <a:lstStyle/>
        <a:p>
          <a:endParaRPr lang="en-US" sz="2000"/>
        </a:p>
      </dgm:t>
    </dgm:pt>
    <dgm:pt modelId="{95AD391E-A2E1-4C0E-AEF7-C0A6C6AD52A6}" type="sibTrans" cxnId="{53B51746-A70D-46AA-A74D-15DC0E5AA16A}">
      <dgm:prSet/>
      <dgm:spPr/>
      <dgm:t>
        <a:bodyPr/>
        <a:lstStyle/>
        <a:p>
          <a:endParaRPr lang="en-US" sz="2000"/>
        </a:p>
      </dgm:t>
    </dgm:pt>
    <dgm:pt modelId="{F3DCA6E5-76C8-49F2-8C55-75765723517A}">
      <dgm:prSet phldrT="[Text]" custT="1"/>
      <dgm:spPr/>
      <dgm:t>
        <a:bodyPr/>
        <a:lstStyle/>
        <a:p>
          <a:r>
            <a:rPr lang="en-US" sz="2200" b="1" dirty="0" smtClean="0"/>
            <a:t>Registration Fee</a:t>
          </a:r>
        </a:p>
        <a:p>
          <a:r>
            <a:rPr lang="en-US" sz="2200" dirty="0" smtClean="0"/>
            <a:t>(Stage 2 payment in </a:t>
          </a:r>
          <a:r>
            <a:rPr lang="en-US" sz="2200" dirty="0" err="1" smtClean="0"/>
            <a:t>LicenceOne</a:t>
          </a:r>
          <a:r>
            <a:rPr lang="en-US" sz="2200" dirty="0" smtClean="0"/>
            <a:t>)</a:t>
          </a:r>
          <a:endParaRPr lang="en-US" sz="2200" dirty="0"/>
        </a:p>
      </dgm:t>
    </dgm:pt>
    <dgm:pt modelId="{89B853DF-69FE-4CC4-A1F7-1B9EBD1BAB4E}" type="parTrans" cxnId="{8D24F3EB-2770-4D83-87DF-DA22762F4A94}">
      <dgm:prSet/>
      <dgm:spPr/>
      <dgm:t>
        <a:bodyPr/>
        <a:lstStyle/>
        <a:p>
          <a:endParaRPr lang="en-US" sz="2000"/>
        </a:p>
      </dgm:t>
    </dgm:pt>
    <dgm:pt modelId="{DF5E942D-FA97-4A9A-88A7-3974934F3A91}" type="sibTrans" cxnId="{8D24F3EB-2770-4D83-87DF-DA22762F4A94}">
      <dgm:prSet/>
      <dgm:spPr/>
      <dgm:t>
        <a:bodyPr/>
        <a:lstStyle/>
        <a:p>
          <a:endParaRPr lang="en-US" sz="2000"/>
        </a:p>
      </dgm:t>
    </dgm:pt>
    <dgm:pt modelId="{16A4A1DC-9F0E-46E7-BE43-4F7D28D11B3C}">
      <dgm:prSet phldrT="[Text]" custT="1"/>
      <dgm:spPr/>
      <dgm:t>
        <a:bodyPr/>
        <a:lstStyle/>
        <a:p>
          <a:r>
            <a:rPr lang="en-US" sz="2200" dirty="0" smtClean="0"/>
            <a:t>$300 per year per place of business</a:t>
          </a:r>
          <a:endParaRPr lang="en-US" sz="2200" dirty="0"/>
        </a:p>
      </dgm:t>
    </dgm:pt>
    <dgm:pt modelId="{06FA9587-DD23-4449-8FAD-C0AEB4F91345}" type="parTrans" cxnId="{1E00B2BD-0EFD-4F02-BD02-BDBDB8558726}">
      <dgm:prSet/>
      <dgm:spPr/>
      <dgm:t>
        <a:bodyPr/>
        <a:lstStyle/>
        <a:p>
          <a:endParaRPr lang="en-US" sz="2000"/>
        </a:p>
      </dgm:t>
    </dgm:pt>
    <dgm:pt modelId="{FD4C0C29-9093-425F-9C6F-D2243D18BAF2}" type="sibTrans" cxnId="{1E00B2BD-0EFD-4F02-BD02-BDBDB8558726}">
      <dgm:prSet/>
      <dgm:spPr/>
      <dgm:t>
        <a:bodyPr/>
        <a:lstStyle/>
        <a:p>
          <a:endParaRPr lang="en-US" sz="2000"/>
        </a:p>
      </dgm:t>
    </dgm:pt>
    <dgm:pt modelId="{ACA0B4EA-0D54-4A30-AC09-86794856DE84}">
      <dgm:prSet phldrT="[Text]" custT="1"/>
      <dgm:spPr/>
      <dgm:t>
        <a:bodyPr/>
        <a:lstStyle/>
        <a:p>
          <a:r>
            <a:rPr lang="en-US" sz="2200" dirty="0" smtClean="0"/>
            <a:t>For the purposes of section 8(1) of the PSPM Act</a:t>
          </a:r>
          <a:endParaRPr lang="en-US" sz="2200" dirty="0"/>
        </a:p>
      </dgm:t>
    </dgm:pt>
    <dgm:pt modelId="{E2894742-9B4E-44FC-8436-17F144CB4DC4}" type="parTrans" cxnId="{31EF08C1-9B6A-4E6F-A7FA-495D57C3A074}">
      <dgm:prSet/>
      <dgm:spPr/>
      <dgm:t>
        <a:bodyPr/>
        <a:lstStyle/>
        <a:p>
          <a:endParaRPr lang="en-US" sz="2000"/>
        </a:p>
      </dgm:t>
    </dgm:pt>
    <dgm:pt modelId="{8CA4F86B-EFAD-4975-AF61-4B6A42C887F6}" type="sibTrans" cxnId="{31EF08C1-9B6A-4E6F-A7FA-495D57C3A074}">
      <dgm:prSet/>
      <dgm:spPr/>
      <dgm:t>
        <a:bodyPr/>
        <a:lstStyle/>
        <a:p>
          <a:endParaRPr lang="en-US" sz="2000"/>
        </a:p>
      </dgm:t>
    </dgm:pt>
    <dgm:pt modelId="{F829A8E7-26E3-4D77-B12A-C0329BA615AC}">
      <dgm:prSet phldrT="[Text]" custT="1"/>
      <dgm:spPr/>
      <dgm:t>
        <a:bodyPr/>
        <a:lstStyle/>
        <a:p>
          <a:r>
            <a:rPr lang="en-US" sz="2200" dirty="0" smtClean="0"/>
            <a:t>To recover costs involved in processing each application</a:t>
          </a:r>
          <a:endParaRPr lang="en-US" sz="2200" dirty="0"/>
        </a:p>
      </dgm:t>
    </dgm:pt>
    <dgm:pt modelId="{A90180D7-ADF1-4381-B5FC-530BDB17237C}" type="parTrans" cxnId="{08A4E8CB-13E6-4822-8CEA-FAD4FF9E126D}">
      <dgm:prSet/>
      <dgm:spPr/>
      <dgm:t>
        <a:bodyPr/>
        <a:lstStyle/>
        <a:p>
          <a:endParaRPr lang="en-US"/>
        </a:p>
      </dgm:t>
    </dgm:pt>
    <dgm:pt modelId="{DC9663EB-BBEF-4E8F-A077-00643675EB9A}" type="sibTrans" cxnId="{08A4E8CB-13E6-4822-8CEA-FAD4FF9E126D}">
      <dgm:prSet/>
      <dgm:spPr/>
      <dgm:t>
        <a:bodyPr/>
        <a:lstStyle/>
        <a:p>
          <a:endParaRPr lang="en-US"/>
        </a:p>
      </dgm:t>
    </dgm:pt>
    <dgm:pt modelId="{3BBC08B0-1D2A-46BF-875A-8F1C945F7C85}">
      <dgm:prSet phldrT="[Text]" custT="1"/>
      <dgm:spPr/>
      <dgm:t>
        <a:bodyPr/>
        <a:lstStyle/>
        <a:p>
          <a:r>
            <a:rPr lang="en-US" sz="2200" dirty="0" smtClean="0"/>
            <a:t>To recover costs involved in processing post-registration issues, e.g. supervision and outreach</a:t>
          </a:r>
          <a:endParaRPr lang="en-US" sz="2200" dirty="0"/>
        </a:p>
      </dgm:t>
    </dgm:pt>
    <dgm:pt modelId="{22EB7DC4-F439-4B2F-BA5C-138151ABFD3C}" type="parTrans" cxnId="{E9A3A970-6DEE-45D1-8BD8-915A7680D18A}">
      <dgm:prSet/>
      <dgm:spPr/>
      <dgm:t>
        <a:bodyPr/>
        <a:lstStyle/>
        <a:p>
          <a:endParaRPr lang="en-US"/>
        </a:p>
      </dgm:t>
    </dgm:pt>
    <dgm:pt modelId="{8E3B241D-D045-4649-979F-E0FA507D6831}" type="sibTrans" cxnId="{E9A3A970-6DEE-45D1-8BD8-915A7680D18A}">
      <dgm:prSet/>
      <dgm:spPr/>
      <dgm:t>
        <a:bodyPr/>
        <a:lstStyle/>
        <a:p>
          <a:endParaRPr lang="en-US"/>
        </a:p>
      </dgm:t>
    </dgm:pt>
    <dgm:pt modelId="{2C04A20D-BF4C-4CB3-B747-144A844F8582}">
      <dgm:prSet phldrT="[Text]" custT="1"/>
      <dgm:spPr/>
      <dgm:t>
        <a:bodyPr/>
        <a:lstStyle/>
        <a:p>
          <a:r>
            <a:rPr lang="en-US" sz="2200" dirty="0" smtClean="0"/>
            <a:t>For the purposes of section 7(1) of PSPM Act</a:t>
          </a:r>
          <a:endParaRPr lang="en-US" sz="2200" dirty="0"/>
        </a:p>
      </dgm:t>
    </dgm:pt>
    <dgm:pt modelId="{33862CAB-4993-4C6D-89CC-9E5D34884F64}" type="parTrans" cxnId="{5960E81A-7AA5-4C0C-A473-4235A1D14621}">
      <dgm:prSet/>
      <dgm:spPr/>
      <dgm:t>
        <a:bodyPr/>
        <a:lstStyle/>
        <a:p>
          <a:endParaRPr lang="en-US"/>
        </a:p>
      </dgm:t>
    </dgm:pt>
    <dgm:pt modelId="{E770505A-40AA-475A-8FB4-AF5DA9DC0580}" type="sibTrans" cxnId="{5960E81A-7AA5-4C0C-A473-4235A1D14621}">
      <dgm:prSet/>
      <dgm:spPr/>
      <dgm:t>
        <a:bodyPr/>
        <a:lstStyle/>
        <a:p>
          <a:endParaRPr lang="en-US"/>
        </a:p>
      </dgm:t>
    </dgm:pt>
    <dgm:pt modelId="{81000516-D250-4D98-844B-C1C8FCE3F65F}">
      <dgm:prSet phldrT="[Text]" custT="1"/>
      <dgm:spPr/>
      <dgm:t>
        <a:bodyPr/>
        <a:lstStyle/>
        <a:p>
          <a:endParaRPr lang="en-US" sz="2200" dirty="0"/>
        </a:p>
      </dgm:t>
    </dgm:pt>
    <dgm:pt modelId="{839498C2-E702-4BB1-BC53-423D980A169A}" type="parTrans" cxnId="{98810C63-616D-47EE-8361-2784855AD26F}">
      <dgm:prSet/>
      <dgm:spPr/>
      <dgm:t>
        <a:bodyPr/>
        <a:lstStyle/>
        <a:p>
          <a:endParaRPr lang="en-US"/>
        </a:p>
      </dgm:t>
    </dgm:pt>
    <dgm:pt modelId="{D40833D1-0BE2-45C3-B1FD-D75E26EB22F6}" type="sibTrans" cxnId="{98810C63-616D-47EE-8361-2784855AD26F}">
      <dgm:prSet/>
      <dgm:spPr/>
      <dgm:t>
        <a:bodyPr/>
        <a:lstStyle/>
        <a:p>
          <a:endParaRPr lang="en-US"/>
        </a:p>
      </dgm:t>
    </dgm:pt>
    <dgm:pt modelId="{4057A25F-05EF-483B-985E-0E2C6B374C0F}">
      <dgm:prSet phldrT="[Text]" custT="1"/>
      <dgm:spPr/>
      <dgm:t>
        <a:bodyPr/>
        <a:lstStyle/>
        <a:p>
          <a:endParaRPr lang="en-US" sz="2200" dirty="0"/>
        </a:p>
      </dgm:t>
    </dgm:pt>
    <dgm:pt modelId="{C61BC735-A081-4435-A6E1-096EF93600B0}" type="parTrans" cxnId="{21458FE4-F184-41C4-8E64-F29DB808E61A}">
      <dgm:prSet/>
      <dgm:spPr/>
      <dgm:t>
        <a:bodyPr/>
        <a:lstStyle/>
        <a:p>
          <a:endParaRPr lang="en-US"/>
        </a:p>
      </dgm:t>
    </dgm:pt>
    <dgm:pt modelId="{BBFE4E34-1824-4A0B-847A-F163C3116749}" type="sibTrans" cxnId="{21458FE4-F184-41C4-8E64-F29DB808E61A}">
      <dgm:prSet/>
      <dgm:spPr/>
      <dgm:t>
        <a:bodyPr/>
        <a:lstStyle/>
        <a:p>
          <a:endParaRPr lang="en-US"/>
        </a:p>
      </dgm:t>
    </dgm:pt>
    <dgm:pt modelId="{62179FA5-79AA-4AF9-AC89-41839406F857}">
      <dgm:prSet phldrT="[Text]" custT="1"/>
      <dgm:spPr/>
      <dgm:t>
        <a:bodyPr/>
        <a:lstStyle/>
        <a:p>
          <a:endParaRPr lang="en-US" sz="2200" dirty="0"/>
        </a:p>
      </dgm:t>
    </dgm:pt>
    <dgm:pt modelId="{72280578-3C3C-4E7D-8866-D40D07D47E27}" type="parTrans" cxnId="{09357591-3735-4BFA-9389-ADC860E000D8}">
      <dgm:prSet/>
      <dgm:spPr/>
      <dgm:t>
        <a:bodyPr/>
        <a:lstStyle/>
        <a:p>
          <a:endParaRPr lang="en-US"/>
        </a:p>
      </dgm:t>
    </dgm:pt>
    <dgm:pt modelId="{40602B60-BD5A-4592-A6DD-E79A06E1B843}" type="sibTrans" cxnId="{09357591-3735-4BFA-9389-ADC860E000D8}">
      <dgm:prSet/>
      <dgm:spPr/>
      <dgm:t>
        <a:bodyPr/>
        <a:lstStyle/>
        <a:p>
          <a:endParaRPr lang="en-US"/>
        </a:p>
      </dgm:t>
    </dgm:pt>
    <dgm:pt modelId="{D8457897-C5A0-44CA-B944-7BA27BA948B3}">
      <dgm:prSet phldrT="[Text]" custT="1"/>
      <dgm:spPr/>
      <dgm:t>
        <a:bodyPr/>
        <a:lstStyle/>
        <a:p>
          <a:endParaRPr lang="en-US" sz="2200" dirty="0"/>
        </a:p>
      </dgm:t>
    </dgm:pt>
    <dgm:pt modelId="{66926CDC-4145-4EF8-9E81-0089262D9112}" type="parTrans" cxnId="{1750DBAA-5602-4780-B102-0FD7D0915404}">
      <dgm:prSet/>
      <dgm:spPr/>
      <dgm:t>
        <a:bodyPr/>
        <a:lstStyle/>
        <a:p>
          <a:endParaRPr lang="en-US"/>
        </a:p>
      </dgm:t>
    </dgm:pt>
    <dgm:pt modelId="{F46B5772-9594-43F7-B39C-1624521B7B8E}" type="sibTrans" cxnId="{1750DBAA-5602-4780-B102-0FD7D0915404}">
      <dgm:prSet/>
      <dgm:spPr/>
      <dgm:t>
        <a:bodyPr/>
        <a:lstStyle/>
        <a:p>
          <a:endParaRPr lang="en-US"/>
        </a:p>
      </dgm:t>
    </dgm:pt>
    <dgm:pt modelId="{3658A78D-B019-42AE-9896-DB72A935CC2A}" type="pres">
      <dgm:prSet presAssocID="{115EAAD2-2A26-432A-9632-1FDE0368C978}" presName="Name0" presStyleCnt="0">
        <dgm:presLayoutVars>
          <dgm:dir/>
          <dgm:animLvl val="lvl"/>
          <dgm:resizeHandles val="exact"/>
        </dgm:presLayoutVars>
      </dgm:prSet>
      <dgm:spPr/>
      <dgm:t>
        <a:bodyPr/>
        <a:lstStyle/>
        <a:p>
          <a:endParaRPr lang="en-US"/>
        </a:p>
      </dgm:t>
    </dgm:pt>
    <dgm:pt modelId="{4EEF4A88-79F1-43B3-AA25-45AA0DBD8FCB}" type="pres">
      <dgm:prSet presAssocID="{577B800D-DC23-459D-9C2F-9BBC5233F984}" presName="composite" presStyleCnt="0"/>
      <dgm:spPr/>
    </dgm:pt>
    <dgm:pt modelId="{B98C918B-D676-438F-9B7F-0E9EEE899381}" type="pres">
      <dgm:prSet presAssocID="{577B800D-DC23-459D-9C2F-9BBC5233F984}" presName="parTx" presStyleLbl="alignNode1" presStyleIdx="0" presStyleCnt="2" custScaleX="108399" custScaleY="110263">
        <dgm:presLayoutVars>
          <dgm:chMax val="0"/>
          <dgm:chPref val="0"/>
          <dgm:bulletEnabled val="1"/>
        </dgm:presLayoutVars>
      </dgm:prSet>
      <dgm:spPr/>
      <dgm:t>
        <a:bodyPr/>
        <a:lstStyle/>
        <a:p>
          <a:endParaRPr lang="en-US"/>
        </a:p>
      </dgm:t>
    </dgm:pt>
    <dgm:pt modelId="{08772044-443A-4454-A7B7-0E3CF046F779}" type="pres">
      <dgm:prSet presAssocID="{577B800D-DC23-459D-9C2F-9BBC5233F984}" presName="desTx" presStyleLbl="alignAccFollowNode1" presStyleIdx="0" presStyleCnt="2" custScaleX="109152">
        <dgm:presLayoutVars>
          <dgm:bulletEnabled val="1"/>
        </dgm:presLayoutVars>
      </dgm:prSet>
      <dgm:spPr/>
      <dgm:t>
        <a:bodyPr/>
        <a:lstStyle/>
        <a:p>
          <a:endParaRPr lang="en-US"/>
        </a:p>
      </dgm:t>
    </dgm:pt>
    <dgm:pt modelId="{CEDD5113-12E6-4C41-A82E-386F2435A051}" type="pres">
      <dgm:prSet presAssocID="{35D6CE39-62FD-461B-BCE2-E5B845619818}" presName="space" presStyleCnt="0"/>
      <dgm:spPr/>
    </dgm:pt>
    <dgm:pt modelId="{49523729-EABA-4FCE-8E19-F8F07EE77715}" type="pres">
      <dgm:prSet presAssocID="{F3DCA6E5-76C8-49F2-8C55-75765723517A}" presName="composite" presStyleCnt="0"/>
      <dgm:spPr/>
    </dgm:pt>
    <dgm:pt modelId="{A4051121-6B0D-46FB-9D67-E5360AD5A5BC}" type="pres">
      <dgm:prSet presAssocID="{F3DCA6E5-76C8-49F2-8C55-75765723517A}" presName="parTx" presStyleLbl="alignNode1" presStyleIdx="1" presStyleCnt="2" custScaleX="106168">
        <dgm:presLayoutVars>
          <dgm:chMax val="0"/>
          <dgm:chPref val="0"/>
          <dgm:bulletEnabled val="1"/>
        </dgm:presLayoutVars>
      </dgm:prSet>
      <dgm:spPr/>
      <dgm:t>
        <a:bodyPr/>
        <a:lstStyle/>
        <a:p>
          <a:endParaRPr lang="en-US"/>
        </a:p>
      </dgm:t>
    </dgm:pt>
    <dgm:pt modelId="{0BA35028-00D8-4DA0-ABCA-71A3CDF08716}" type="pres">
      <dgm:prSet presAssocID="{F3DCA6E5-76C8-49F2-8C55-75765723517A}" presName="desTx" presStyleLbl="alignAccFollowNode1" presStyleIdx="1" presStyleCnt="2" custScaleX="105783">
        <dgm:presLayoutVars>
          <dgm:bulletEnabled val="1"/>
        </dgm:presLayoutVars>
      </dgm:prSet>
      <dgm:spPr/>
      <dgm:t>
        <a:bodyPr/>
        <a:lstStyle/>
        <a:p>
          <a:endParaRPr lang="en-US"/>
        </a:p>
      </dgm:t>
    </dgm:pt>
  </dgm:ptLst>
  <dgm:cxnLst>
    <dgm:cxn modelId="{5960E81A-7AA5-4C0C-A473-4235A1D14621}" srcId="{577B800D-DC23-459D-9C2F-9BBC5233F984}" destId="{2C04A20D-BF4C-4CB3-B747-144A844F8582}" srcOrd="2" destOrd="0" parTransId="{33862CAB-4993-4C6D-89CC-9E5D34884F64}" sibTransId="{E770505A-40AA-475A-8FB4-AF5DA9DC0580}"/>
    <dgm:cxn modelId="{09357591-3735-4BFA-9389-ADC860E000D8}" srcId="{F3DCA6E5-76C8-49F2-8C55-75765723517A}" destId="{62179FA5-79AA-4AF9-AC89-41839406F857}" srcOrd="3" destOrd="0" parTransId="{72280578-3C3C-4E7D-8866-D40D07D47E27}" sibTransId="{40602B60-BD5A-4592-A6DD-E79A06E1B843}"/>
    <dgm:cxn modelId="{31EF08C1-9B6A-4E6F-A7FA-495D57C3A074}" srcId="{F3DCA6E5-76C8-49F2-8C55-75765723517A}" destId="{ACA0B4EA-0D54-4A30-AC09-86794856DE84}" srcOrd="2" destOrd="0" parTransId="{E2894742-9B4E-44FC-8436-17F144CB4DC4}" sibTransId="{8CA4F86B-EFAD-4975-AF61-4B6A42C887F6}"/>
    <dgm:cxn modelId="{9363311D-9D80-4603-B23D-C894504F8B49}" type="presOf" srcId="{2C04A20D-BF4C-4CB3-B747-144A844F8582}" destId="{08772044-443A-4454-A7B7-0E3CF046F779}" srcOrd="0" destOrd="2" presId="urn:microsoft.com/office/officeart/2005/8/layout/hList1"/>
    <dgm:cxn modelId="{8D24F3EB-2770-4D83-87DF-DA22762F4A94}" srcId="{115EAAD2-2A26-432A-9632-1FDE0368C978}" destId="{F3DCA6E5-76C8-49F2-8C55-75765723517A}" srcOrd="1" destOrd="0" parTransId="{89B853DF-69FE-4CC4-A1F7-1B9EBD1BAB4E}" sibTransId="{DF5E942D-FA97-4A9A-88A7-3974934F3A91}"/>
    <dgm:cxn modelId="{1EE9A62B-F7D1-4BB5-8D5D-10DF5E5C1373}" type="presOf" srcId="{115EAAD2-2A26-432A-9632-1FDE0368C978}" destId="{3658A78D-B019-42AE-9896-DB72A935CC2A}" srcOrd="0" destOrd="0" presId="urn:microsoft.com/office/officeart/2005/8/layout/hList1"/>
    <dgm:cxn modelId="{DCDA05E5-4726-4B17-9585-AEF8BA6365EE}" type="presOf" srcId="{4057A25F-05EF-483B-985E-0E2C6B374C0F}" destId="{0BA35028-00D8-4DA0-ABCA-71A3CDF08716}" srcOrd="0" destOrd="1" presId="urn:microsoft.com/office/officeart/2005/8/layout/hList1"/>
    <dgm:cxn modelId="{5E2DCEE6-0B36-4FEB-8F79-20DC4A345971}" type="presOf" srcId="{D8457897-C5A0-44CA-B944-7BA27BA948B3}" destId="{08772044-443A-4454-A7B7-0E3CF046F779}" srcOrd="0" destOrd="1" presId="urn:microsoft.com/office/officeart/2005/8/layout/hList1"/>
    <dgm:cxn modelId="{98810C63-616D-47EE-8361-2784855AD26F}" srcId="{577B800D-DC23-459D-9C2F-9BBC5233F984}" destId="{81000516-D250-4D98-844B-C1C8FCE3F65F}" srcOrd="3" destOrd="0" parTransId="{839498C2-E702-4BB1-BC53-423D980A169A}" sibTransId="{D40833D1-0BE2-45C3-B1FD-D75E26EB22F6}"/>
    <dgm:cxn modelId="{1E00B2BD-0EFD-4F02-BD02-BDBDB8558726}" srcId="{F3DCA6E5-76C8-49F2-8C55-75765723517A}" destId="{16A4A1DC-9F0E-46E7-BE43-4F7D28D11B3C}" srcOrd="0" destOrd="0" parTransId="{06FA9587-DD23-4449-8FAD-C0AEB4F91345}" sibTransId="{FD4C0C29-9093-425F-9C6F-D2243D18BAF2}"/>
    <dgm:cxn modelId="{E9A3A970-6DEE-45D1-8BD8-915A7680D18A}" srcId="{F3DCA6E5-76C8-49F2-8C55-75765723517A}" destId="{3BBC08B0-1D2A-46BF-875A-8F1C945F7C85}" srcOrd="4" destOrd="0" parTransId="{22EB7DC4-F439-4B2F-BA5C-138151ABFD3C}" sibTransId="{8E3B241D-D045-4649-979F-E0FA507D6831}"/>
    <dgm:cxn modelId="{51354C63-140A-4DB2-A550-DE942A7E1D30}" type="presOf" srcId="{F829A8E7-26E3-4D77-B12A-C0329BA615AC}" destId="{08772044-443A-4454-A7B7-0E3CF046F779}" srcOrd="0" destOrd="4" presId="urn:microsoft.com/office/officeart/2005/8/layout/hList1"/>
    <dgm:cxn modelId="{F1D33667-1F27-4182-841E-D4D16F6B577D}" type="presOf" srcId="{ACA0B4EA-0D54-4A30-AC09-86794856DE84}" destId="{0BA35028-00D8-4DA0-ABCA-71A3CDF08716}" srcOrd="0" destOrd="2" presId="urn:microsoft.com/office/officeart/2005/8/layout/hList1"/>
    <dgm:cxn modelId="{16AA5A87-C3D2-42E4-A64A-1DEDF396346E}" type="presOf" srcId="{9E295B71-FA32-4F85-A34D-E2A3FC26516F}" destId="{08772044-443A-4454-A7B7-0E3CF046F779}" srcOrd="0" destOrd="0" presId="urn:microsoft.com/office/officeart/2005/8/layout/hList1"/>
    <dgm:cxn modelId="{B62F180D-0570-4ECC-A17C-08516E03189F}" type="presOf" srcId="{81000516-D250-4D98-844B-C1C8FCE3F65F}" destId="{08772044-443A-4454-A7B7-0E3CF046F779}" srcOrd="0" destOrd="3" presId="urn:microsoft.com/office/officeart/2005/8/layout/hList1"/>
    <dgm:cxn modelId="{08A4E8CB-13E6-4822-8CEA-FAD4FF9E126D}" srcId="{577B800D-DC23-459D-9C2F-9BBC5233F984}" destId="{F829A8E7-26E3-4D77-B12A-C0329BA615AC}" srcOrd="4" destOrd="0" parTransId="{A90180D7-ADF1-4381-B5FC-530BDB17237C}" sibTransId="{DC9663EB-BBEF-4E8F-A077-00643675EB9A}"/>
    <dgm:cxn modelId="{02632ED8-B5BB-4B67-9DC6-74CBCADA04D7}" type="presOf" srcId="{F3DCA6E5-76C8-49F2-8C55-75765723517A}" destId="{A4051121-6B0D-46FB-9D67-E5360AD5A5BC}" srcOrd="0" destOrd="0" presId="urn:microsoft.com/office/officeart/2005/8/layout/hList1"/>
    <dgm:cxn modelId="{D97EE8E3-3CF1-45C7-8721-DD3E92BE37EB}" type="presOf" srcId="{3BBC08B0-1D2A-46BF-875A-8F1C945F7C85}" destId="{0BA35028-00D8-4DA0-ABCA-71A3CDF08716}" srcOrd="0" destOrd="4" presId="urn:microsoft.com/office/officeart/2005/8/layout/hList1"/>
    <dgm:cxn modelId="{278C9FEE-28AD-4CA5-81B7-46643125F4F8}" type="presOf" srcId="{577B800D-DC23-459D-9C2F-9BBC5233F984}" destId="{B98C918B-D676-438F-9B7F-0E9EEE899381}" srcOrd="0" destOrd="0" presId="urn:microsoft.com/office/officeart/2005/8/layout/hList1"/>
    <dgm:cxn modelId="{21458FE4-F184-41C4-8E64-F29DB808E61A}" srcId="{F3DCA6E5-76C8-49F2-8C55-75765723517A}" destId="{4057A25F-05EF-483B-985E-0E2C6B374C0F}" srcOrd="1" destOrd="0" parTransId="{C61BC735-A081-4435-A6E1-096EF93600B0}" sibTransId="{BBFE4E34-1824-4A0B-847A-F163C3116749}"/>
    <dgm:cxn modelId="{955B4C75-ED3A-43AF-813B-13F40F87FF80}" type="presOf" srcId="{62179FA5-79AA-4AF9-AC89-41839406F857}" destId="{0BA35028-00D8-4DA0-ABCA-71A3CDF08716}" srcOrd="0" destOrd="3" presId="urn:microsoft.com/office/officeart/2005/8/layout/hList1"/>
    <dgm:cxn modelId="{1750DBAA-5602-4780-B102-0FD7D0915404}" srcId="{577B800D-DC23-459D-9C2F-9BBC5233F984}" destId="{D8457897-C5A0-44CA-B944-7BA27BA948B3}" srcOrd="1" destOrd="0" parTransId="{66926CDC-4145-4EF8-9E81-0089262D9112}" sibTransId="{F46B5772-9594-43F7-B39C-1624521B7B8E}"/>
    <dgm:cxn modelId="{53B51746-A70D-46AA-A74D-15DC0E5AA16A}" srcId="{577B800D-DC23-459D-9C2F-9BBC5233F984}" destId="{9E295B71-FA32-4F85-A34D-E2A3FC26516F}" srcOrd="0" destOrd="0" parTransId="{1E75FC2B-6E79-445D-A8E2-C429A879BC5B}" sibTransId="{95AD391E-A2E1-4C0E-AEF7-C0A6C6AD52A6}"/>
    <dgm:cxn modelId="{2E7694E9-295F-4079-A037-9AFAD7205246}" type="presOf" srcId="{16A4A1DC-9F0E-46E7-BE43-4F7D28D11B3C}" destId="{0BA35028-00D8-4DA0-ABCA-71A3CDF08716}" srcOrd="0" destOrd="0" presId="urn:microsoft.com/office/officeart/2005/8/layout/hList1"/>
    <dgm:cxn modelId="{DA2766F3-768A-4982-80ED-F829A52E9531}" srcId="{115EAAD2-2A26-432A-9632-1FDE0368C978}" destId="{577B800D-DC23-459D-9C2F-9BBC5233F984}" srcOrd="0" destOrd="0" parTransId="{487647BE-12E0-4054-A370-AF9E3F519041}" sibTransId="{35D6CE39-62FD-461B-BCE2-E5B845619818}"/>
    <dgm:cxn modelId="{018CC297-143D-4C21-B7E8-920D57CA69BF}" type="presParOf" srcId="{3658A78D-B019-42AE-9896-DB72A935CC2A}" destId="{4EEF4A88-79F1-43B3-AA25-45AA0DBD8FCB}" srcOrd="0" destOrd="0" presId="urn:microsoft.com/office/officeart/2005/8/layout/hList1"/>
    <dgm:cxn modelId="{45174D48-B0DB-4617-94F7-698EBAAE5BDA}" type="presParOf" srcId="{4EEF4A88-79F1-43B3-AA25-45AA0DBD8FCB}" destId="{B98C918B-D676-438F-9B7F-0E9EEE899381}" srcOrd="0" destOrd="0" presId="urn:microsoft.com/office/officeart/2005/8/layout/hList1"/>
    <dgm:cxn modelId="{4EC8947C-16D0-468F-97E2-9CB2EB336277}" type="presParOf" srcId="{4EEF4A88-79F1-43B3-AA25-45AA0DBD8FCB}" destId="{08772044-443A-4454-A7B7-0E3CF046F779}" srcOrd="1" destOrd="0" presId="urn:microsoft.com/office/officeart/2005/8/layout/hList1"/>
    <dgm:cxn modelId="{DC406A12-9720-4554-8C39-34B800EB3AAF}" type="presParOf" srcId="{3658A78D-B019-42AE-9896-DB72A935CC2A}" destId="{CEDD5113-12E6-4C41-A82E-386F2435A051}" srcOrd="1" destOrd="0" presId="urn:microsoft.com/office/officeart/2005/8/layout/hList1"/>
    <dgm:cxn modelId="{53030D13-303D-4097-A144-326E4502A8CE}" type="presParOf" srcId="{3658A78D-B019-42AE-9896-DB72A935CC2A}" destId="{49523729-EABA-4FCE-8E19-F8F07EE77715}" srcOrd="2" destOrd="0" presId="urn:microsoft.com/office/officeart/2005/8/layout/hList1"/>
    <dgm:cxn modelId="{9853237B-432C-48E1-BF2C-1CF4C5D5ED22}" type="presParOf" srcId="{49523729-EABA-4FCE-8E19-F8F07EE77715}" destId="{A4051121-6B0D-46FB-9D67-E5360AD5A5BC}" srcOrd="0" destOrd="0" presId="urn:microsoft.com/office/officeart/2005/8/layout/hList1"/>
    <dgm:cxn modelId="{49917D4B-1F7E-4B04-9BF9-6771F689BCD6}" type="presParOf" srcId="{49523729-EABA-4FCE-8E19-F8F07EE77715}" destId="{0BA35028-00D8-4DA0-ABCA-71A3CDF0871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C918B-D676-438F-9B7F-0E9EEE899381}">
      <dsp:nvSpPr>
        <dsp:cNvPr id="0" name=""/>
        <dsp:cNvSpPr/>
      </dsp:nvSpPr>
      <dsp:spPr>
        <a:xfrm>
          <a:off x="22556" y="195621"/>
          <a:ext cx="4841039" cy="1112065"/>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3">
              <a:hueOff val="0"/>
              <a:satOff val="0"/>
              <a:lumOff val="0"/>
              <a:alphaOff val="0"/>
              <a:shade val="30000"/>
              <a:satMod val="13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Application Fee</a:t>
          </a:r>
        </a:p>
        <a:p>
          <a:pPr lvl="0" algn="ctr" defTabSz="977900">
            <a:lnSpc>
              <a:spcPct val="90000"/>
            </a:lnSpc>
            <a:spcBef>
              <a:spcPct val="0"/>
            </a:spcBef>
            <a:spcAft>
              <a:spcPct val="35000"/>
            </a:spcAft>
          </a:pPr>
          <a:r>
            <a:rPr lang="en-US" sz="2200" kern="1200" dirty="0" smtClean="0"/>
            <a:t>(Stage 1 payment in </a:t>
          </a:r>
          <a:r>
            <a:rPr lang="en-US" sz="2200" kern="1200" dirty="0" err="1" smtClean="0"/>
            <a:t>LicenceOne</a:t>
          </a:r>
          <a:r>
            <a:rPr lang="en-US" sz="2200" kern="1200" dirty="0" smtClean="0"/>
            <a:t>)</a:t>
          </a:r>
          <a:endParaRPr lang="en-US" sz="2200" kern="1200" dirty="0"/>
        </a:p>
      </dsp:txBody>
      <dsp:txXfrm>
        <a:off x="22556" y="195621"/>
        <a:ext cx="4841039" cy="1112065"/>
      </dsp:txXfrm>
    </dsp:sp>
    <dsp:sp modelId="{08772044-443A-4454-A7B7-0E3CF046F779}">
      <dsp:nvSpPr>
        <dsp:cNvPr id="0" name=""/>
        <dsp:cNvSpPr/>
      </dsp:nvSpPr>
      <dsp:spPr>
        <a:xfrm>
          <a:off x="5742" y="1255933"/>
          <a:ext cx="4874668" cy="2854800"/>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$140 per new application/ renewal </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For the purposes of section 7(1) of PSPM Act</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To recover costs involved in processing each application</a:t>
          </a:r>
          <a:endParaRPr lang="en-US" sz="2200" kern="1200" dirty="0"/>
        </a:p>
      </dsp:txBody>
      <dsp:txXfrm>
        <a:off x="5742" y="1255933"/>
        <a:ext cx="4874668" cy="2854800"/>
      </dsp:txXfrm>
    </dsp:sp>
    <dsp:sp modelId="{A4051121-6B0D-46FB-9D67-E5360AD5A5BC}">
      <dsp:nvSpPr>
        <dsp:cNvPr id="0" name=""/>
        <dsp:cNvSpPr/>
      </dsp:nvSpPr>
      <dsp:spPr>
        <a:xfrm>
          <a:off x="5505032" y="221498"/>
          <a:ext cx="4741404" cy="1008557"/>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3">
              <a:hueOff val="0"/>
              <a:satOff val="0"/>
              <a:lumOff val="0"/>
              <a:alphaOff val="0"/>
              <a:shade val="30000"/>
              <a:satMod val="13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Registration Fee</a:t>
          </a:r>
        </a:p>
        <a:p>
          <a:pPr lvl="0" algn="ctr" defTabSz="977900">
            <a:lnSpc>
              <a:spcPct val="90000"/>
            </a:lnSpc>
            <a:spcBef>
              <a:spcPct val="0"/>
            </a:spcBef>
            <a:spcAft>
              <a:spcPct val="35000"/>
            </a:spcAft>
          </a:pPr>
          <a:r>
            <a:rPr lang="en-US" sz="2200" kern="1200" dirty="0" smtClean="0"/>
            <a:t>(Stage 2 payment in </a:t>
          </a:r>
          <a:r>
            <a:rPr lang="en-US" sz="2200" kern="1200" dirty="0" err="1" smtClean="0"/>
            <a:t>LicenceOne</a:t>
          </a:r>
          <a:r>
            <a:rPr lang="en-US" sz="2200" kern="1200" dirty="0" smtClean="0"/>
            <a:t>)</a:t>
          </a:r>
          <a:endParaRPr lang="en-US" sz="2200" kern="1200" dirty="0"/>
        </a:p>
      </dsp:txBody>
      <dsp:txXfrm>
        <a:off x="5505032" y="221498"/>
        <a:ext cx="4741404" cy="1008557"/>
      </dsp:txXfrm>
    </dsp:sp>
    <dsp:sp modelId="{0BA35028-00D8-4DA0-ABCA-71A3CDF08716}">
      <dsp:nvSpPr>
        <dsp:cNvPr id="0" name=""/>
        <dsp:cNvSpPr/>
      </dsp:nvSpPr>
      <dsp:spPr>
        <a:xfrm>
          <a:off x="5513629" y="1230056"/>
          <a:ext cx="4724210" cy="2854800"/>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$300 per year per place of business</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For the purposes of section 8(1) of the PSPM Act</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To recover costs involved in processing post-registration issues, e.g. supervision and outreach</a:t>
          </a:r>
          <a:endParaRPr lang="en-US" sz="2200" kern="1200" dirty="0"/>
        </a:p>
      </dsp:txBody>
      <dsp:txXfrm>
        <a:off x="5513629" y="1230056"/>
        <a:ext cx="4724210"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055"/>
          </a:xfrm>
          <a:prstGeom prst="rect">
            <a:avLst/>
          </a:prstGeom>
        </p:spPr>
        <p:txBody>
          <a:bodyPr vert="horz" lIns="95558" tIns="47779" rIns="95558" bIns="47779" rtlCol="0"/>
          <a:lstStyle>
            <a:lvl1pPr algn="l">
              <a:defRPr sz="1300"/>
            </a:lvl1pPr>
          </a:lstStyle>
          <a:p>
            <a:endParaRPr lang="en-SG"/>
          </a:p>
        </p:txBody>
      </p:sp>
      <p:sp>
        <p:nvSpPr>
          <p:cNvPr id="4" name="Footer Placeholder 3"/>
          <p:cNvSpPr>
            <a:spLocks noGrp="1"/>
          </p:cNvSpPr>
          <p:nvPr>
            <p:ph type="ftr" sz="quarter" idx="2"/>
          </p:nvPr>
        </p:nvSpPr>
        <p:spPr>
          <a:xfrm>
            <a:off x="1" y="9428586"/>
            <a:ext cx="2945659" cy="498055"/>
          </a:xfrm>
          <a:prstGeom prst="rect">
            <a:avLst/>
          </a:prstGeom>
        </p:spPr>
        <p:txBody>
          <a:bodyPr vert="horz" lIns="95558" tIns="47779" rIns="95558" bIns="47779" rtlCol="0" anchor="b"/>
          <a:lstStyle>
            <a:lvl1pPr algn="l">
              <a:defRPr sz="1300"/>
            </a:lvl1pPr>
          </a:lstStyle>
          <a:p>
            <a:endParaRPr lang="en-SG"/>
          </a:p>
        </p:txBody>
      </p:sp>
      <p:sp>
        <p:nvSpPr>
          <p:cNvPr id="5" name="Slide Number Placeholder 4"/>
          <p:cNvSpPr>
            <a:spLocks noGrp="1"/>
          </p:cNvSpPr>
          <p:nvPr>
            <p:ph type="sldNum" sz="quarter" idx="3"/>
          </p:nvPr>
        </p:nvSpPr>
        <p:spPr>
          <a:xfrm>
            <a:off x="3850444" y="9428586"/>
            <a:ext cx="2945659" cy="498055"/>
          </a:xfrm>
          <a:prstGeom prst="rect">
            <a:avLst/>
          </a:prstGeom>
        </p:spPr>
        <p:txBody>
          <a:bodyPr vert="horz" lIns="95558" tIns="47779" rIns="95558" bIns="47779" rtlCol="0" anchor="b"/>
          <a:lstStyle>
            <a:lvl1pPr algn="r">
              <a:defRPr sz="1300"/>
            </a:lvl1pPr>
          </a:lstStyle>
          <a:p>
            <a:fld id="{A1A1AC95-08BA-4679-85A2-C43047374746}" type="slidenum">
              <a:rPr lang="en-SG" smtClean="0"/>
              <a:t>‹#›</a:t>
            </a:fld>
            <a:endParaRPr lang="en-SG"/>
          </a:p>
        </p:txBody>
      </p:sp>
      <p:sp>
        <p:nvSpPr>
          <p:cNvPr id="6" name="Date Placeholder 5"/>
          <p:cNvSpPr>
            <a:spLocks noGrp="1"/>
          </p:cNvSpPr>
          <p:nvPr>
            <p:ph type="dt" sz="quarter" idx="1"/>
          </p:nvPr>
        </p:nvSpPr>
        <p:spPr>
          <a:xfrm>
            <a:off x="3850444" y="0"/>
            <a:ext cx="2945659" cy="498055"/>
          </a:xfrm>
          <a:prstGeom prst="rect">
            <a:avLst/>
          </a:prstGeom>
        </p:spPr>
        <p:txBody>
          <a:bodyPr vert="horz" lIns="95558" tIns="47779" rIns="95558" bIns="47779" rtlCol="0"/>
          <a:lstStyle>
            <a:lvl1pPr algn="r">
              <a:defRPr sz="1300"/>
            </a:lvl1pPr>
          </a:lstStyle>
          <a:p>
            <a:fld id="{D159762C-4A3B-48AE-A4ED-13058D36EECA}" type="datetimeFigureOut">
              <a:rPr lang="en-SG" smtClean="0"/>
              <a:t>4/7/2019</a:t>
            </a:fld>
            <a:endParaRPr lang="en-SG"/>
          </a:p>
        </p:txBody>
      </p:sp>
    </p:spTree>
    <p:extLst>
      <p:ext uri="{BB962C8B-B14F-4D97-AF65-F5344CB8AC3E}">
        <p14:creationId xmlns:p14="http://schemas.microsoft.com/office/powerpoint/2010/main" val="2165954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055"/>
          </a:xfrm>
          <a:prstGeom prst="rect">
            <a:avLst/>
          </a:prstGeom>
        </p:spPr>
        <p:txBody>
          <a:bodyPr vert="horz" lIns="95558" tIns="47779" rIns="95558" bIns="47779" rtlCol="0"/>
          <a:lstStyle>
            <a:lvl1pPr algn="l">
              <a:defRPr sz="1300"/>
            </a:lvl1pPr>
          </a:lstStyle>
          <a:p>
            <a:endParaRPr lang="en-SG"/>
          </a:p>
        </p:txBody>
      </p:sp>
      <p:sp>
        <p:nvSpPr>
          <p:cNvPr id="3" name="Date Placeholder 2"/>
          <p:cNvSpPr>
            <a:spLocks noGrp="1"/>
          </p:cNvSpPr>
          <p:nvPr>
            <p:ph type="dt" idx="1"/>
          </p:nvPr>
        </p:nvSpPr>
        <p:spPr>
          <a:xfrm>
            <a:off x="3850444" y="0"/>
            <a:ext cx="2945659" cy="498055"/>
          </a:xfrm>
          <a:prstGeom prst="rect">
            <a:avLst/>
          </a:prstGeom>
        </p:spPr>
        <p:txBody>
          <a:bodyPr vert="horz" lIns="95558" tIns="47779" rIns="95558" bIns="47779" rtlCol="0"/>
          <a:lstStyle>
            <a:lvl1pPr algn="r">
              <a:defRPr sz="1300"/>
            </a:lvl1pPr>
          </a:lstStyle>
          <a:p>
            <a:fld id="{BB73B8D4-C66C-4DC7-8D15-B93992B9CAF1}" type="datetimeFigureOut">
              <a:rPr lang="en-SG" smtClean="0"/>
              <a:t>4/7/2019</a:t>
            </a:fld>
            <a:endParaRPr lang="en-SG"/>
          </a:p>
        </p:txBody>
      </p:sp>
      <p:sp>
        <p:nvSpPr>
          <p:cNvPr id="4" name="Slide Image Placeholder 3"/>
          <p:cNvSpPr>
            <a:spLocks noGrp="1" noRot="1" noChangeAspect="1"/>
          </p:cNvSpPr>
          <p:nvPr>
            <p:ph type="sldImg" idx="2"/>
          </p:nvPr>
        </p:nvSpPr>
        <p:spPr>
          <a:xfrm>
            <a:off x="425450" y="1243013"/>
            <a:ext cx="5948363" cy="3346450"/>
          </a:xfrm>
          <a:prstGeom prst="rect">
            <a:avLst/>
          </a:prstGeom>
          <a:noFill/>
          <a:ln w="12700">
            <a:solidFill>
              <a:prstClr val="black"/>
            </a:solidFill>
          </a:ln>
        </p:spPr>
        <p:txBody>
          <a:bodyPr vert="horz" lIns="95558" tIns="47779" rIns="95558" bIns="47779" rtlCol="0" anchor="ctr"/>
          <a:lstStyle/>
          <a:p>
            <a:endParaRPr lang="en-SG"/>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5558" tIns="47779" rIns="95558" bIns="4777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58" tIns="47779" rIns="95558" bIns="47779" rtlCol="0" anchor="b"/>
          <a:lstStyle>
            <a:lvl1pPr algn="l">
              <a:defRPr sz="1300"/>
            </a:lvl1pPr>
          </a:lstStyle>
          <a:p>
            <a:endParaRPr lang="en-SG"/>
          </a:p>
        </p:txBody>
      </p:sp>
      <p:sp>
        <p:nvSpPr>
          <p:cNvPr id="7" name="Slide Number Placeholder 6"/>
          <p:cNvSpPr>
            <a:spLocks noGrp="1"/>
          </p:cNvSpPr>
          <p:nvPr>
            <p:ph type="sldNum" sz="quarter" idx="5"/>
          </p:nvPr>
        </p:nvSpPr>
        <p:spPr>
          <a:xfrm>
            <a:off x="3850444" y="9428586"/>
            <a:ext cx="2945659" cy="498055"/>
          </a:xfrm>
          <a:prstGeom prst="rect">
            <a:avLst/>
          </a:prstGeom>
        </p:spPr>
        <p:txBody>
          <a:bodyPr vert="horz" lIns="95558" tIns="47779" rIns="95558" bIns="47779" rtlCol="0" anchor="b"/>
          <a:lstStyle>
            <a:lvl1pPr algn="r">
              <a:defRPr sz="1300"/>
            </a:lvl1pPr>
          </a:lstStyle>
          <a:p>
            <a:fld id="{231DC608-3D51-45AA-B7FD-E61387E3DDF5}" type="slidenum">
              <a:rPr lang="en-SG" smtClean="0"/>
              <a:t>‹#›</a:t>
            </a:fld>
            <a:endParaRPr lang="en-SG"/>
          </a:p>
        </p:txBody>
      </p:sp>
    </p:spTree>
    <p:extLst>
      <p:ext uri="{BB962C8B-B14F-4D97-AF65-F5344CB8AC3E}">
        <p14:creationId xmlns:p14="http://schemas.microsoft.com/office/powerpoint/2010/main" val="328127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5456">
              <a:defRPr/>
            </a:pPr>
            <a:endParaRPr lang="en-GB" dirty="0" smtClean="0"/>
          </a:p>
        </p:txBody>
      </p:sp>
      <p:sp>
        <p:nvSpPr>
          <p:cNvPr id="4" name="Slide Number Placeholder 3"/>
          <p:cNvSpPr>
            <a:spLocks noGrp="1"/>
          </p:cNvSpPr>
          <p:nvPr>
            <p:ph type="sldNum" sz="quarter" idx="10"/>
          </p:nvPr>
        </p:nvSpPr>
        <p:spPr/>
        <p:txBody>
          <a:bodyPr/>
          <a:lstStyle/>
          <a:p>
            <a:pPr defTabSz="955580">
              <a:defRPr/>
            </a:pPr>
            <a:fld id="{6E4CB521-44FE-4C27-A0FC-2F816A62F3C3}" type="slidenum">
              <a:rPr lang="en-SG">
                <a:solidFill>
                  <a:prstClr val="black"/>
                </a:solidFill>
                <a:latin typeface="Calibri"/>
              </a:rPr>
              <a:pPr defTabSz="955580">
                <a:defRPr/>
              </a:pPr>
              <a:t>1</a:t>
            </a:fld>
            <a:endParaRPr lang="en-SG">
              <a:solidFill>
                <a:prstClr val="black"/>
              </a:solidFill>
              <a:latin typeface="Calibri"/>
            </a:endParaRPr>
          </a:p>
        </p:txBody>
      </p:sp>
    </p:spTree>
    <p:extLst>
      <p:ext uri="{BB962C8B-B14F-4D97-AF65-F5344CB8AC3E}">
        <p14:creationId xmlns:p14="http://schemas.microsoft.com/office/powerpoint/2010/main" val="43510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PSPM can mean any of the 6 precious stones, 8 precious metals or alloys, precious products and asset-backed</a:t>
            </a:r>
            <a:r>
              <a:rPr lang="en-US" baseline="0" dirty="0" smtClean="0"/>
              <a:t> tokens.</a:t>
            </a:r>
          </a:p>
          <a:p>
            <a:endParaRPr lang="en-US" baseline="0" dirty="0" smtClean="0"/>
          </a:p>
          <a:p>
            <a:r>
              <a:rPr lang="en-US" b="1" baseline="0" dirty="0" smtClean="0"/>
              <a:t>Precious stones</a:t>
            </a:r>
            <a:r>
              <a:rPr lang="en-US" baseline="0" dirty="0" smtClean="0"/>
              <a:t>: Diamond, Sapphire, Ruby, Emerald, Jade, Pearl. Semi-precious stones like topaz, amethyst, etc. – NOT included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Precious metals</a:t>
            </a:r>
            <a:r>
              <a:rPr lang="en-US" baseline="0" dirty="0" smtClean="0"/>
              <a:t>: Gold, Silver, Platinum, Palladium, Rhodium, Iridium, Osmium, Ruthenium. And any alloy with at least 2% of the PSPM in weight.</a:t>
            </a:r>
          </a:p>
        </p:txBody>
      </p:sp>
      <p:sp>
        <p:nvSpPr>
          <p:cNvPr id="4" name="Slide Number Placeholder 3"/>
          <p:cNvSpPr>
            <a:spLocks noGrp="1"/>
          </p:cNvSpPr>
          <p:nvPr>
            <p:ph type="sldNum" sz="quarter" idx="10"/>
          </p:nvPr>
        </p:nvSpPr>
        <p:spPr/>
        <p:txBody>
          <a:bodyPr/>
          <a:lstStyle/>
          <a:p>
            <a:fld id="{231DC608-3D51-45AA-B7FD-E61387E3DDF5}" type="slidenum">
              <a:rPr lang="en-SG" smtClean="0"/>
              <a:t>10</a:t>
            </a:fld>
            <a:endParaRPr lang="en-SG"/>
          </a:p>
        </p:txBody>
      </p:sp>
    </p:spTree>
    <p:extLst>
      <p:ext uri="{BB962C8B-B14F-4D97-AF65-F5344CB8AC3E}">
        <p14:creationId xmlns:p14="http://schemas.microsoft.com/office/powerpoint/2010/main" val="396570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b="1" dirty="0" smtClean="0"/>
              <a:t>Precious Products</a:t>
            </a:r>
            <a:r>
              <a:rPr lang="en-SG" dirty="0" smtClean="0"/>
              <a:t>: To determine if an item is a precious product, you should consider its composition. If at least 50% of value comes from precious stones or precious metals, then it is a precious product.</a:t>
            </a:r>
            <a:endParaRPr lang="en-SG" sz="1100" dirty="0" smtClean="0"/>
          </a:p>
          <a:p>
            <a:r>
              <a:rPr lang="en-SG" dirty="0" smtClean="0"/>
              <a:t> </a:t>
            </a:r>
            <a:endParaRPr lang="en-SG" sz="1100" dirty="0" smtClean="0"/>
          </a:p>
          <a:p>
            <a:pPr marL="165364" indent="-165364">
              <a:buFont typeface="Arial" panose="020B0604020202020204" pitchFamily="34" charset="0"/>
              <a:buChar char="•"/>
            </a:pPr>
            <a:r>
              <a:rPr lang="en-SG" dirty="0" smtClean="0"/>
              <a:t>It is the dealer’s responsibility to assess if it deals in any precious product, based on the </a:t>
            </a:r>
            <a:r>
              <a:rPr lang="en-SG" u="sng" dirty="0" smtClean="0"/>
              <a:t>selling price</a:t>
            </a:r>
            <a:r>
              <a:rPr lang="en-SG" dirty="0" smtClean="0"/>
              <a:t> of the product and the </a:t>
            </a:r>
            <a:r>
              <a:rPr lang="en-SG" u="sng" dirty="0" smtClean="0"/>
              <a:t>market value</a:t>
            </a:r>
            <a:r>
              <a:rPr lang="en-SG" dirty="0" smtClean="0"/>
              <a:t> of its components.</a:t>
            </a:r>
          </a:p>
          <a:p>
            <a:pPr marL="165364" indent="-165364">
              <a:buFont typeface="Arial" panose="020B0604020202020204" pitchFamily="34" charset="0"/>
              <a:buChar char="•"/>
            </a:pPr>
            <a:r>
              <a:rPr lang="en-SG" dirty="0" smtClean="0"/>
              <a:t>As part of our regular supervisory actions, ACD will</a:t>
            </a:r>
            <a:r>
              <a:rPr lang="en-SG" sz="1100" dirty="0" smtClean="0"/>
              <a:t> </a:t>
            </a:r>
            <a:r>
              <a:rPr lang="en-SG" dirty="0" smtClean="0"/>
              <a:t>conduct checks to ensure that there are no breaches of the PSPM Act by dealers transacting in Precious Products.</a:t>
            </a:r>
          </a:p>
          <a:p>
            <a:pPr marL="165364" indent="-165364">
              <a:buFont typeface="Arial" panose="020B0604020202020204" pitchFamily="34" charset="0"/>
              <a:buChar char="•"/>
            </a:pPr>
            <a:r>
              <a:rPr lang="en-SG" dirty="0" smtClean="0"/>
              <a:t>Enforcement actions will be taken against any breaches.</a:t>
            </a:r>
          </a:p>
          <a:p>
            <a:pPr marL="0" indent="0">
              <a:buFont typeface="Arial" panose="020B0604020202020204" pitchFamily="34" charset="0"/>
              <a:buNone/>
            </a:pPr>
            <a:r>
              <a:rPr lang="en-US" sz="1100" b="1" dirty="0" smtClean="0"/>
              <a:t>Asset-backed</a:t>
            </a:r>
            <a:r>
              <a:rPr lang="en-US" sz="1100" b="1" baseline="0" dirty="0" smtClean="0"/>
              <a:t> tokens</a:t>
            </a:r>
            <a:r>
              <a:rPr lang="en-US" sz="1100" baseline="0" dirty="0" smtClean="0"/>
              <a:t>: xx</a:t>
            </a:r>
          </a:p>
          <a:p>
            <a:pPr marL="171450" indent="-171450">
              <a:buFont typeface="Arial" panose="020B0604020202020204" pitchFamily="34" charset="0"/>
              <a:buChar char="•"/>
            </a:pPr>
            <a:endParaRPr lang="en-US" sz="1100" dirty="0" smtClean="0"/>
          </a:p>
        </p:txBody>
      </p:sp>
      <p:sp>
        <p:nvSpPr>
          <p:cNvPr id="4" name="Slide Number Placeholder 3"/>
          <p:cNvSpPr>
            <a:spLocks noGrp="1"/>
          </p:cNvSpPr>
          <p:nvPr>
            <p:ph type="sldNum" sz="quarter" idx="10"/>
          </p:nvPr>
        </p:nvSpPr>
        <p:spPr/>
        <p:txBody>
          <a:bodyPr/>
          <a:lstStyle/>
          <a:p>
            <a:fld id="{231DC608-3D51-45AA-B7FD-E61387E3DDF5}" type="slidenum">
              <a:rPr lang="en-SG" smtClean="0"/>
              <a:t>11</a:t>
            </a:fld>
            <a:endParaRPr lang="en-SG"/>
          </a:p>
        </p:txBody>
      </p:sp>
    </p:spTree>
    <p:extLst>
      <p:ext uri="{BB962C8B-B14F-4D97-AF65-F5344CB8AC3E}">
        <p14:creationId xmlns:p14="http://schemas.microsoft.com/office/powerpoint/2010/main" val="59961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Industrial tools and medical devices</a:t>
            </a:r>
            <a:r>
              <a:rPr lang="en-US" b="0" baseline="0" dirty="0" smtClean="0"/>
              <a:t> are NOT covered under the PSPM Act. If you only deal in industrial tools or medical devices, even if they contain precious metal components, you do NOT have to register with us.</a:t>
            </a:r>
            <a:endParaRPr lang="en-US" b="0" dirty="0" smtClean="0"/>
          </a:p>
          <a:p>
            <a:endParaRPr lang="en-US" b="1" dirty="0" smtClean="0"/>
          </a:p>
          <a:p>
            <a:r>
              <a:rPr lang="en-US" b="0" dirty="0" smtClean="0"/>
              <a:t>(</a:t>
            </a:r>
            <a:r>
              <a:rPr lang="en-US" b="0" u="sng" dirty="0" smtClean="0"/>
              <a:t>For internal info</a:t>
            </a:r>
            <a:r>
              <a:rPr lang="en-US" b="0" dirty="0" smtClean="0"/>
              <a:t>:</a:t>
            </a:r>
          </a:p>
          <a:p>
            <a:r>
              <a:rPr lang="en-US" b="1" dirty="0" smtClean="0"/>
              <a:t>Industrial</a:t>
            </a:r>
            <a:r>
              <a:rPr lang="en-US" dirty="0" smtClean="0"/>
              <a:t>: Platinum,</a:t>
            </a:r>
            <a:r>
              <a:rPr lang="en-US" baseline="0" dirty="0" smtClean="0"/>
              <a:t> </a:t>
            </a:r>
            <a:r>
              <a:rPr lang="en-US" dirty="0" smtClean="0"/>
              <a:t>rhodium and iridium are used in laboratory</a:t>
            </a:r>
            <a:r>
              <a:rPr lang="en-US" baseline="0" dirty="0" smtClean="0"/>
              <a:t> crucibles. Crucibles are commonly used for melting gold in your trade. Rhodium is also used in furnace coils.</a:t>
            </a:r>
          </a:p>
          <a:p>
            <a:r>
              <a:rPr lang="en-US" b="1" baseline="0" dirty="0" smtClean="0"/>
              <a:t>Medical</a:t>
            </a:r>
            <a:r>
              <a:rPr lang="en-US" baseline="0" dirty="0" smtClean="0"/>
              <a:t>: Platinum is also used in medical devices such as knee implants. Another common medical device is tooth implant which uses gold alloy.)</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12</a:t>
            </a:fld>
            <a:endParaRPr lang="en-SG"/>
          </a:p>
        </p:txBody>
      </p:sp>
    </p:spTree>
    <p:extLst>
      <p:ext uri="{BB962C8B-B14F-4D97-AF65-F5344CB8AC3E}">
        <p14:creationId xmlns:p14="http://schemas.microsoft.com/office/powerpoint/2010/main" val="350184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the </a:t>
            </a:r>
            <a:r>
              <a:rPr lang="en-US" u="sng" baseline="0" dirty="0" smtClean="0"/>
              <a:t>scope</a:t>
            </a:r>
            <a:r>
              <a:rPr lang="en-US" u="none" baseline="0" dirty="0" smtClean="0"/>
              <a:t> </a:t>
            </a:r>
            <a:r>
              <a:rPr lang="en-US" baseline="0" dirty="0" smtClean="0"/>
              <a:t>of the PSPMA. </a:t>
            </a:r>
          </a:p>
          <a:p>
            <a:endParaRPr lang="en-US" baseline="0" dirty="0" smtClean="0"/>
          </a:p>
          <a:p>
            <a:r>
              <a:rPr lang="en-US" baseline="0" dirty="0" smtClean="0"/>
              <a:t>All regulated dealers are required to register, unless you are exempted. I’ll come to that later. Regulated dealer is defined as:</a:t>
            </a:r>
          </a:p>
          <a:p>
            <a:pPr marL="171450" indent="-171450">
              <a:buFont typeface="Arial" panose="020B0604020202020204" pitchFamily="34" charset="0"/>
              <a:buChar char="•"/>
            </a:pPr>
            <a:r>
              <a:rPr lang="en-US" baseline="0" dirty="0" smtClean="0"/>
              <a:t>Manufacturing any PSPM</a:t>
            </a:r>
          </a:p>
          <a:p>
            <a:pPr marL="171450" indent="-171450">
              <a:buFont typeface="Arial" panose="020B0604020202020204" pitchFamily="34" charset="0"/>
              <a:buChar char="•"/>
            </a:pPr>
            <a:r>
              <a:rPr lang="en-US" baseline="0" dirty="0" smtClean="0"/>
              <a:t>Importing or possessing for sale any PSPM</a:t>
            </a:r>
          </a:p>
          <a:p>
            <a:pPr marL="171450" indent="-171450">
              <a:buFont typeface="Arial" panose="020B0604020202020204" pitchFamily="34" charset="0"/>
              <a:buChar char="•"/>
            </a:pPr>
            <a:r>
              <a:rPr lang="en-US" baseline="0" dirty="0" smtClean="0"/>
              <a:t>Selling or offering for sale any PSPM</a:t>
            </a:r>
          </a:p>
          <a:p>
            <a:pPr marL="171450" indent="-171450">
              <a:buFont typeface="Arial" panose="020B0604020202020204" pitchFamily="34" charset="0"/>
              <a:buChar char="•"/>
            </a:pPr>
            <a:r>
              <a:rPr lang="en-US" baseline="0" dirty="0" smtClean="0"/>
              <a:t>Selling or redeeming asset-backed tokens </a:t>
            </a:r>
            <a:r>
              <a:rPr lang="en-US" i="1" baseline="0" dirty="0" smtClean="0"/>
              <a:t>(Internal: a token, certificate or other instrument backed by one or more precious stones, precious metals or precious products that entitles the holder to the precious stone, precious metal or precious product, or part of it, but excludes - (a) securities or derivatives contracts within the meaning of the Securities and Futures Act; and (b) commodity contracts within the meaning of the Commodity Trading Act.)</a:t>
            </a:r>
          </a:p>
          <a:p>
            <a:pPr marL="171450" indent="-171450">
              <a:buFont typeface="Arial" panose="020B0604020202020204" pitchFamily="34" charset="0"/>
              <a:buChar char="•"/>
            </a:pPr>
            <a:r>
              <a:rPr lang="en-US" baseline="0" dirty="0" smtClean="0"/>
              <a:t>Purchasing any PSPM for the purposes of resale</a:t>
            </a:r>
          </a:p>
          <a:p>
            <a:endParaRPr lang="en-US" baseline="0" dirty="0" smtClean="0"/>
          </a:p>
          <a:p>
            <a:r>
              <a:rPr lang="en-US" baseline="0" dirty="0" smtClean="0"/>
              <a:t>Exceptions for registration:</a:t>
            </a:r>
          </a:p>
          <a:p>
            <a:pPr marL="171450" indent="-171450">
              <a:buFont typeface="Arial" panose="020B0604020202020204" pitchFamily="34" charset="0"/>
              <a:buChar char="•"/>
            </a:pPr>
            <a:r>
              <a:rPr lang="en-US" baseline="0" dirty="0" smtClean="0"/>
              <a:t>Your business entity is a pawnbroker regulated under the Pawnbrokers Act</a:t>
            </a:r>
          </a:p>
          <a:p>
            <a:pPr marL="171450" indent="-171450">
              <a:buFont typeface="Arial" panose="020B0604020202020204" pitchFamily="34" charset="0"/>
              <a:buChar char="•"/>
            </a:pPr>
            <a:r>
              <a:rPr lang="en-US" baseline="0" dirty="0" smtClean="0"/>
              <a:t>A financial institution regulated by the Monetary Authority of Singapore, or </a:t>
            </a:r>
          </a:p>
          <a:p>
            <a:pPr marL="171450" indent="-171450">
              <a:buFont typeface="Arial" panose="020B0604020202020204" pitchFamily="34" charset="0"/>
              <a:buChar char="•"/>
            </a:pPr>
            <a:r>
              <a:rPr lang="en-US" baseline="0" dirty="0" smtClean="0"/>
              <a:t>A foreign dealer. </a:t>
            </a:r>
          </a:p>
          <a:p>
            <a:pPr marL="628650" lvl="1" indent="-171450">
              <a:buFont typeface="Arial" panose="020B0604020202020204" pitchFamily="34" charset="0"/>
              <a:buChar char="•"/>
            </a:pPr>
            <a:r>
              <a:rPr lang="en-US" baseline="0" dirty="0" smtClean="0"/>
              <a:t>For the purposes of the PSPMA, a foreign dealer is defined as a dealer who carries on a business of regulated dealing for not more than 90 days in a calendar year. </a:t>
            </a:r>
          </a:p>
          <a:p>
            <a:pPr marL="628650" lvl="1" indent="-171450">
              <a:buFont typeface="Arial" panose="020B0604020202020204" pitchFamily="34" charset="0"/>
              <a:buChar char="•"/>
            </a:pPr>
            <a:r>
              <a:rPr lang="en-US" baseline="0" dirty="0" smtClean="0"/>
              <a:t>In other words, if you as a foreign dealer do your business in </a:t>
            </a:r>
            <a:r>
              <a:rPr lang="en-US" dirty="0" smtClean="0"/>
              <a:t>Singapore</a:t>
            </a:r>
            <a:r>
              <a:rPr lang="en-US" baseline="0" dirty="0" smtClean="0"/>
              <a:t> for less than 90 days a year, you do not need to register, BUT you must still abide by a wide range of legal obligations, such as cash transaction reporting. </a:t>
            </a:r>
          </a:p>
        </p:txBody>
      </p:sp>
      <p:sp>
        <p:nvSpPr>
          <p:cNvPr id="4" name="Slide Number Placeholder 3"/>
          <p:cNvSpPr>
            <a:spLocks noGrp="1"/>
          </p:cNvSpPr>
          <p:nvPr>
            <p:ph type="sldNum" sz="quarter" idx="10"/>
          </p:nvPr>
        </p:nvSpPr>
        <p:spPr/>
        <p:txBody>
          <a:bodyPr/>
          <a:lstStyle/>
          <a:p>
            <a:fld id="{231DC608-3D51-45AA-B7FD-E61387E3DDF5}" type="slidenum">
              <a:rPr lang="en-SG" smtClean="0"/>
              <a:t>13</a:t>
            </a:fld>
            <a:endParaRPr lang="en-SG"/>
          </a:p>
        </p:txBody>
      </p:sp>
    </p:spTree>
    <p:extLst>
      <p:ext uri="{BB962C8B-B14F-4D97-AF65-F5344CB8AC3E}">
        <p14:creationId xmlns:p14="http://schemas.microsoft.com/office/powerpoint/2010/main" val="694716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SG" dirty="0" smtClean="0"/>
              <a:t>Next I will talk about the main AML/CFT requirements of the</a:t>
            </a:r>
            <a:r>
              <a:rPr lang="en-SG" baseline="0" dirty="0" smtClean="0"/>
              <a:t> Act.</a:t>
            </a:r>
          </a:p>
          <a:p>
            <a:pPr defTabSz="881939">
              <a:defRPr/>
            </a:pPr>
            <a:endParaRPr lang="en-SG" baseline="0" dirty="0" smtClean="0"/>
          </a:p>
          <a:p>
            <a:pPr defTabSz="881939">
              <a:defRPr/>
            </a:pPr>
            <a:r>
              <a:rPr lang="en-SG" baseline="0" dirty="0" smtClean="0"/>
              <a:t>There are two types of requirements. </a:t>
            </a:r>
          </a:p>
          <a:p>
            <a:pPr marL="171450" indent="-171450" defTabSz="881939">
              <a:buFont typeface="Arial" panose="020B0604020202020204" pitchFamily="34" charset="0"/>
              <a:buChar char="•"/>
              <a:defRPr/>
            </a:pPr>
            <a:r>
              <a:rPr lang="en-SG" baseline="0" dirty="0" smtClean="0"/>
              <a:t>Entity-based requirements, which apply to every single regulated dealer from the start. </a:t>
            </a:r>
          </a:p>
          <a:p>
            <a:pPr marL="171450" indent="-171450" defTabSz="881939">
              <a:buFont typeface="Arial" panose="020B0604020202020204" pitchFamily="34" charset="0"/>
              <a:buChar char="•"/>
              <a:defRPr/>
            </a:pPr>
            <a:r>
              <a:rPr lang="en-SG" baseline="0" dirty="0" smtClean="0"/>
              <a:t>And transaction-based requirements, which depend on the size and medium of your transaction, or the customer you are dealing with.</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14</a:t>
            </a:fld>
            <a:endParaRPr lang="en-SG"/>
          </a:p>
        </p:txBody>
      </p:sp>
    </p:spTree>
    <p:extLst>
      <p:ext uri="{BB962C8B-B14F-4D97-AF65-F5344CB8AC3E}">
        <p14:creationId xmlns:p14="http://schemas.microsoft.com/office/powerpoint/2010/main" val="749163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r>
              <a:rPr lang="en-US" baseline="0" dirty="0" smtClean="0"/>
              <a:t> entity-based requirements. </a:t>
            </a:r>
            <a:r>
              <a:rPr lang="en-US" dirty="0" smtClean="0"/>
              <a:t>Every entity must… 1</a:t>
            </a:r>
            <a:r>
              <a:rPr lang="en-US" baseline="0" dirty="0" smtClean="0"/>
              <a:t> 2 3</a:t>
            </a:r>
          </a:p>
          <a:p>
            <a:endParaRPr lang="en-US" baseline="0" dirty="0" smtClean="0"/>
          </a:p>
          <a:p>
            <a:r>
              <a:rPr lang="en-US" baseline="0" dirty="0" smtClean="0"/>
              <a:t>Sample risk assessment form and sample IPPC document provided in Guidelines.</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15</a:t>
            </a:fld>
            <a:endParaRPr lang="en-SG"/>
          </a:p>
        </p:txBody>
      </p:sp>
    </p:spTree>
    <p:extLst>
      <p:ext uri="{BB962C8B-B14F-4D97-AF65-F5344CB8AC3E}">
        <p14:creationId xmlns:p14="http://schemas.microsoft.com/office/powerpoint/2010/main" val="1247168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Transaction-based requirements.</a:t>
            </a:r>
          </a:p>
          <a:p>
            <a:endParaRPr lang="en-US" dirty="0" smtClean="0"/>
          </a:p>
          <a:p>
            <a:r>
              <a:rPr lang="en-US" dirty="0" smtClean="0"/>
              <a:t>Most important is to conduct CDD</a:t>
            </a:r>
            <a:r>
              <a:rPr lang="en-US" baseline="0" dirty="0" smtClean="0"/>
              <a:t> under certain specified circumstances. Guidelines say. </a:t>
            </a:r>
          </a:p>
          <a:p>
            <a:pPr marL="171450" indent="-171450">
              <a:buFont typeface="Arial" panose="020B0604020202020204" pitchFamily="34" charset="0"/>
              <a:buChar char="•"/>
            </a:pPr>
            <a:r>
              <a:rPr lang="en-US" baseline="0" dirty="0" smtClean="0"/>
              <a:t>Transactions that exceed $20,000 in cash, or cash-equivalent</a:t>
            </a:r>
          </a:p>
          <a:p>
            <a:pPr marL="628650" lvl="1" indent="-171450">
              <a:buFont typeface="Arial" panose="020B0604020202020204" pitchFamily="34" charset="0"/>
              <a:buChar char="•"/>
            </a:pPr>
            <a:r>
              <a:rPr lang="en-US" baseline="0" dirty="0" smtClean="0"/>
              <a:t>Cash equivalents refer to cash vouchers with cash value which may be exchanged for cash or for any precious stone, precious metal or precious product.</a:t>
            </a:r>
          </a:p>
          <a:p>
            <a:pPr marL="171450" lvl="0" indent="-171450">
              <a:buFont typeface="Arial" panose="020B0604020202020204" pitchFamily="34" charset="0"/>
              <a:buChar char="•"/>
            </a:pPr>
            <a:r>
              <a:rPr lang="en-US" baseline="0" dirty="0" smtClean="0"/>
              <a:t>Suspicion of ML</a:t>
            </a:r>
          </a:p>
          <a:p>
            <a:pPr marL="171450" lvl="0" indent="-171450">
              <a:buFont typeface="Arial" panose="020B0604020202020204" pitchFamily="34" charset="0"/>
              <a:buChar char="•"/>
            </a:pPr>
            <a:r>
              <a:rPr lang="en-US" baseline="0" dirty="0" smtClean="0"/>
              <a:t>Doubts about customer information previously obtained through CDD.</a:t>
            </a:r>
          </a:p>
          <a:p>
            <a:endParaRPr lang="en-US" baseline="0" dirty="0" smtClean="0"/>
          </a:p>
          <a:p>
            <a:r>
              <a:rPr lang="en-US" baseline="0" dirty="0" smtClean="0"/>
              <a:t>There is also an existing requirement to file CTRs for cash transactions above $20,000.</a:t>
            </a:r>
          </a:p>
          <a:p>
            <a:endParaRPr lang="en-US" baseline="0" dirty="0" smtClean="0"/>
          </a:p>
          <a:p>
            <a:r>
              <a:rPr lang="en-US" baseline="0" dirty="0" smtClean="0"/>
              <a:t>2. If suspicious, or high-risk: ECDD and STR</a:t>
            </a:r>
          </a:p>
          <a:p>
            <a:endParaRPr lang="en-US" baseline="0" dirty="0" smtClean="0"/>
          </a:p>
          <a:p>
            <a:r>
              <a:rPr lang="en-US" baseline="0" dirty="0" smtClean="0"/>
              <a:t>3. Keep records. Of your CDD, CTR, etc. for 5 years.</a:t>
            </a:r>
          </a:p>
          <a:p>
            <a:endParaRPr lang="en-US" dirty="0" smtClean="0"/>
          </a:p>
          <a:p>
            <a:endParaRPr lang="en-US" dirty="0" smtClean="0"/>
          </a:p>
          <a:p>
            <a:r>
              <a:rPr lang="en-US" dirty="0" smtClean="0"/>
              <a:t>There are also sample CDD and ECDD</a:t>
            </a:r>
            <a:r>
              <a:rPr lang="en-US" baseline="0" dirty="0" smtClean="0"/>
              <a:t> form in the Guidelines. We encourage all of you to refer to the Guidelines to get you started.</a:t>
            </a:r>
            <a:endParaRPr lang="en-US" dirty="0" smtClean="0"/>
          </a:p>
          <a:p>
            <a:endParaRPr lang="en-US" dirty="0" smtClean="0"/>
          </a:p>
          <a:p>
            <a:r>
              <a:rPr lang="en-US" dirty="0" smtClean="0"/>
              <a:t>Internal note: Did not indicate SCDD in step 2. Will not elaborate on SCDD</a:t>
            </a:r>
            <a:r>
              <a:rPr lang="en-US" baseline="0" dirty="0" smtClean="0"/>
              <a:t> in the conference</a:t>
            </a:r>
            <a:r>
              <a:rPr lang="en-US" dirty="0" smtClean="0"/>
              <a:t>. </a:t>
            </a:r>
            <a:r>
              <a:rPr lang="en-US" dirty="0" err="1" smtClean="0"/>
              <a:t>Fyi</a:t>
            </a:r>
            <a:r>
              <a:rPr lang="en-US" dirty="0" smtClean="0"/>
              <a:t>, SCDD is included in the Guidance Document.</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16</a:t>
            </a:fld>
            <a:endParaRPr lang="en-SG"/>
          </a:p>
        </p:txBody>
      </p:sp>
    </p:spTree>
    <p:extLst>
      <p:ext uri="{BB962C8B-B14F-4D97-AF65-F5344CB8AC3E}">
        <p14:creationId xmlns:p14="http://schemas.microsoft.com/office/powerpoint/2010/main" val="251056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17</a:t>
            </a:fld>
            <a:endParaRPr lang="en-SG"/>
          </a:p>
        </p:txBody>
      </p:sp>
    </p:spTree>
    <p:extLst>
      <p:ext uri="{BB962C8B-B14F-4D97-AF65-F5344CB8AC3E}">
        <p14:creationId xmlns:p14="http://schemas.microsoft.com/office/powerpoint/2010/main" val="185902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18</a:t>
            </a:fld>
            <a:endParaRPr lang="en-SG"/>
          </a:p>
        </p:txBody>
      </p:sp>
    </p:spTree>
    <p:extLst>
      <p:ext uri="{BB962C8B-B14F-4D97-AF65-F5344CB8AC3E}">
        <p14:creationId xmlns:p14="http://schemas.microsoft.com/office/powerpoint/2010/main" val="425684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36"/>
              </a:spcAft>
            </a:pPr>
            <a:r>
              <a:rPr lang="en-US" dirty="0" smtClean="0"/>
              <a:t>We know this regime is new to you and your colleagues. Some effort will be required to implement the new regime.</a:t>
            </a:r>
          </a:p>
          <a:p>
            <a:pPr>
              <a:lnSpc>
                <a:spcPct val="107000"/>
              </a:lnSpc>
              <a:spcAft>
                <a:spcPts val="836"/>
              </a:spcAft>
            </a:pPr>
            <a:endParaRPr lang="en-US" dirty="0" smtClean="0"/>
          </a:p>
          <a:p>
            <a:pPr>
              <a:lnSpc>
                <a:spcPct val="107000"/>
              </a:lnSpc>
              <a:spcAft>
                <a:spcPts val="836"/>
              </a:spcAft>
            </a:pPr>
            <a:r>
              <a:rPr lang="en-US" dirty="0" smtClean="0"/>
              <a:t>We want to help. We want to help you understand</a:t>
            </a:r>
            <a:r>
              <a:rPr lang="en-US" baseline="0" dirty="0" smtClean="0"/>
              <a:t> the importance of this regime, and to be very clear about what you need to do to protect yourself and your business from ML/TF risk.</a:t>
            </a:r>
            <a:endParaRPr lang="en-US" dirty="0" smtClean="0"/>
          </a:p>
          <a:p>
            <a:pPr>
              <a:lnSpc>
                <a:spcPct val="107000"/>
              </a:lnSpc>
              <a:spcAft>
                <a:spcPts val="836"/>
              </a:spcAft>
            </a:pPr>
            <a:endParaRPr lang="en-US" dirty="0" smtClean="0"/>
          </a:p>
          <a:p>
            <a:pPr>
              <a:lnSpc>
                <a:spcPct val="107000"/>
              </a:lnSpc>
              <a:spcAft>
                <a:spcPts val="836"/>
              </a:spcAft>
            </a:pPr>
            <a:r>
              <a:rPr lang="en-US" dirty="0" smtClean="0"/>
              <a:t>So we have designed a comprehensive outreach</a:t>
            </a:r>
            <a:r>
              <a:rPr lang="en-US" baseline="0" dirty="0" smtClean="0"/>
              <a:t> </a:t>
            </a:r>
            <a:r>
              <a:rPr lang="en-US" dirty="0" smtClean="0"/>
              <a:t>and capability development plan. 3 phases.</a:t>
            </a:r>
          </a:p>
          <a:p>
            <a:pPr marL="171450" indent="-171450">
              <a:lnSpc>
                <a:spcPct val="107000"/>
              </a:lnSpc>
              <a:spcAft>
                <a:spcPts val="836"/>
              </a:spcAft>
              <a:buFont typeface="Arial" panose="020B0604020202020204" pitchFamily="34" charset="0"/>
              <a:buChar char="•"/>
            </a:pPr>
            <a:r>
              <a:rPr lang="en-US" dirty="0" smtClean="0"/>
              <a:t>Phase</a:t>
            </a:r>
            <a:r>
              <a:rPr lang="en-US" baseline="0" dirty="0" smtClean="0"/>
              <a:t> 1, focus on raising awareness and encouraging early registration</a:t>
            </a:r>
          </a:p>
          <a:p>
            <a:pPr marL="171450" indent="-171450">
              <a:lnSpc>
                <a:spcPct val="107000"/>
              </a:lnSpc>
              <a:spcAft>
                <a:spcPts val="836"/>
              </a:spcAft>
              <a:buFont typeface="Arial" panose="020B0604020202020204" pitchFamily="34" charset="0"/>
              <a:buChar char="•"/>
            </a:pPr>
            <a:r>
              <a:rPr lang="en-US" baseline="0" dirty="0" smtClean="0"/>
              <a:t>Phase 2, focus on developing more in-depth understanding of regime among dealers. Reinforcing existing systems set up by dealers.</a:t>
            </a:r>
          </a:p>
          <a:p>
            <a:pPr marL="171450" indent="-171450">
              <a:lnSpc>
                <a:spcPct val="107000"/>
              </a:lnSpc>
              <a:spcAft>
                <a:spcPts val="836"/>
              </a:spcAft>
              <a:buFont typeface="Arial" panose="020B0604020202020204" pitchFamily="34" charset="0"/>
              <a:buChar char="•"/>
            </a:pPr>
            <a:r>
              <a:rPr lang="en-US" baseline="0" dirty="0" smtClean="0"/>
              <a:t>Phase 3, focus on levelling up and sustaining AML/CFT standards.</a:t>
            </a:r>
            <a:endParaRPr lang="en-US" dirty="0" smtClean="0"/>
          </a:p>
          <a:p>
            <a:pPr>
              <a:lnSpc>
                <a:spcPct val="107000"/>
              </a:lnSpc>
              <a:spcAft>
                <a:spcPts val="836"/>
              </a:spcAft>
            </a:pPr>
            <a:endParaRPr lang="en-US" dirty="0" smtClean="0"/>
          </a:p>
          <a:p>
            <a:pPr>
              <a:lnSpc>
                <a:spcPct val="107000"/>
              </a:lnSpc>
              <a:spcAft>
                <a:spcPts val="836"/>
              </a:spcAft>
            </a:pPr>
            <a:r>
              <a:rPr lang="en-US" dirty="0" smtClean="0"/>
              <a:t>In 2021, we will be evaluated </a:t>
            </a:r>
            <a:r>
              <a:rPr lang="en-US" baseline="0" dirty="0" smtClean="0"/>
              <a:t>by the Financial Action Task Force. </a:t>
            </a:r>
          </a:p>
        </p:txBody>
      </p:sp>
      <p:sp>
        <p:nvSpPr>
          <p:cNvPr id="4" name="Slide Number Placeholder 3"/>
          <p:cNvSpPr>
            <a:spLocks noGrp="1"/>
          </p:cNvSpPr>
          <p:nvPr>
            <p:ph type="sldNum" sz="quarter" idx="10"/>
          </p:nvPr>
        </p:nvSpPr>
        <p:spPr/>
        <p:txBody>
          <a:bodyPr/>
          <a:lstStyle/>
          <a:p>
            <a:fld id="{231DC608-3D51-45AA-B7FD-E61387E3DDF5}" type="slidenum">
              <a:rPr lang="en-SG" smtClean="0"/>
              <a:t>19</a:t>
            </a:fld>
            <a:endParaRPr lang="en-SG"/>
          </a:p>
        </p:txBody>
      </p:sp>
    </p:spTree>
    <p:extLst>
      <p:ext uri="{BB962C8B-B14F-4D97-AF65-F5344CB8AC3E}">
        <p14:creationId xmlns:p14="http://schemas.microsoft.com/office/powerpoint/2010/main" val="101951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a:t>
            </a:r>
            <a:r>
              <a:rPr lang="en-US" b="1" baseline="0" dirty="0" smtClean="0"/>
              <a:t> duration</a:t>
            </a:r>
            <a:r>
              <a:rPr lang="en-US" baseline="0" dirty="0" smtClean="0"/>
              <a:t>: 10 minutes</a:t>
            </a:r>
          </a:p>
          <a:p>
            <a:r>
              <a:rPr lang="en-US" baseline="0" dirty="0" smtClean="0"/>
              <a:t>9.35am to 9.45am</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a:t>
            </a:fld>
            <a:endParaRPr lang="en-SG"/>
          </a:p>
        </p:txBody>
      </p:sp>
    </p:spTree>
    <p:extLst>
      <p:ext uri="{BB962C8B-B14F-4D97-AF65-F5344CB8AC3E}">
        <p14:creationId xmlns:p14="http://schemas.microsoft.com/office/powerpoint/2010/main" val="246856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Just want to mention some of the key resources available to all dealers,</a:t>
            </a:r>
            <a:r>
              <a:rPr lang="en-US" b="0" baseline="0" dirty="0" smtClean="0"/>
              <a:t> to help you comply with the regime.</a:t>
            </a:r>
            <a:endParaRPr lang="en-US" b="0" dirty="0" smtClean="0"/>
          </a:p>
          <a:p>
            <a:endParaRPr lang="en-US" b="1" dirty="0" smtClean="0"/>
          </a:p>
          <a:p>
            <a:r>
              <a:rPr lang="en-US" b="1" dirty="0" smtClean="0"/>
              <a:t>Guidelines</a:t>
            </a:r>
            <a:r>
              <a:rPr lang="en-US" dirty="0" smtClean="0"/>
              <a:t>:</a:t>
            </a:r>
            <a:r>
              <a:rPr lang="en-US" baseline="0" dirty="0" smtClean="0"/>
              <a:t> This </a:t>
            </a:r>
            <a:r>
              <a:rPr lang="en-US" dirty="0" smtClean="0"/>
              <a:t>is the one mentioned earlier.</a:t>
            </a:r>
            <a:r>
              <a:rPr lang="en-US" baseline="0" dirty="0" smtClean="0"/>
              <a:t> There are sample forms and checklists for your reference. In the preparation of the Guidelines, we consulted the industry associations whom we believe some of you provided your inputs to them. These inputs were surfaced to us, to help in developing and finalizing the Guidelines which is now ready for use.</a:t>
            </a:r>
          </a:p>
          <a:p>
            <a:endParaRPr lang="en-US" baseline="0" dirty="0" smtClean="0"/>
          </a:p>
          <a:p>
            <a:pPr defTabSz="881939">
              <a:defRPr/>
            </a:pPr>
            <a:r>
              <a:rPr lang="en-US" b="1" dirty="0" smtClean="0"/>
              <a:t>Sanction lists</a:t>
            </a:r>
            <a:r>
              <a:rPr lang="en-US" dirty="0" smtClean="0"/>
              <a:t>: You are also strongly encouraged to subscribe to the AML/CFT and Targeted Financial Sanctions section of the MAS website</a:t>
            </a:r>
            <a:r>
              <a:rPr lang="en-US" baseline="0" dirty="0" smtClean="0"/>
              <a:t> - </a:t>
            </a:r>
            <a:r>
              <a:rPr lang="en-US" dirty="0" smtClean="0"/>
              <a:t>subscription is free. Doing so will alert the estate agent to changes to the lists of UN designated individuals and entities, and help PSMD stay abreast of other relevant announcements, such as higher risk jurisdictions or those with strategic AML/CFT deficiencies identified by the FATF, and which PSMD should adopt additional risk mitigation measures</a:t>
            </a:r>
            <a:r>
              <a:rPr lang="en-US" baseline="0" dirty="0" smtClean="0"/>
              <a:t> as appropriate. </a:t>
            </a:r>
            <a:r>
              <a:rPr lang="en-US" dirty="0" smtClean="0"/>
              <a:t> </a:t>
            </a:r>
            <a:endParaRPr lang="en-SG" dirty="0" smtClean="0"/>
          </a:p>
          <a:p>
            <a:endParaRPr lang="en-US" baseline="0" dirty="0" smtClean="0"/>
          </a:p>
          <a:p>
            <a:pPr defTabSz="881939">
              <a:defRPr/>
            </a:pPr>
            <a:r>
              <a:rPr lang="en-US" b="1" baseline="0" dirty="0" smtClean="0"/>
              <a:t>Onboarding conference</a:t>
            </a:r>
            <a:r>
              <a:rPr lang="en-US" baseline="0" dirty="0" smtClean="0"/>
              <a:t>: This is what you are here for today. As all of you have provided your contact details, we will be contacting you or through your industry associations to invite you for the onboarding workshops.</a:t>
            </a:r>
          </a:p>
          <a:p>
            <a:endParaRPr lang="en-US" baseline="0" dirty="0" smtClean="0"/>
          </a:p>
          <a:p>
            <a:endParaRPr lang="en-US" baseline="0" dirty="0" smtClean="0"/>
          </a:p>
          <a:p>
            <a:r>
              <a:rPr lang="en-US" b="1" baseline="0" dirty="0" smtClean="0"/>
              <a:t>Onboarding workshops</a:t>
            </a:r>
            <a:r>
              <a:rPr lang="en-US" baseline="0" dirty="0" smtClean="0"/>
              <a:t>: we will run through the IPPC in more details to help you implement.</a:t>
            </a:r>
          </a:p>
          <a:p>
            <a:endParaRPr lang="en-US" b="1" baseline="0" dirty="0" smtClean="0"/>
          </a:p>
          <a:p>
            <a:r>
              <a:rPr lang="en-US" b="1" baseline="0" dirty="0" smtClean="0"/>
              <a:t>AML/CFT awareness workshops</a:t>
            </a:r>
            <a:r>
              <a:rPr lang="en-US" baseline="0" dirty="0" smtClean="0"/>
              <a:t>: we will focus on the AML knowledge and relevant case studies to raise the AML awareness in the industry.</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20</a:t>
            </a:fld>
            <a:endParaRPr lang="en-SG"/>
          </a:p>
        </p:txBody>
      </p:sp>
    </p:spTree>
    <p:extLst>
      <p:ext uri="{BB962C8B-B14F-4D97-AF65-F5344CB8AC3E}">
        <p14:creationId xmlns:p14="http://schemas.microsoft.com/office/powerpoint/2010/main" val="4227151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fld id="{231DC608-3D51-45AA-B7FD-E61387E3DDF5}" type="slidenum">
              <a:rPr lang="en-SG" smtClean="0"/>
              <a:t>21</a:t>
            </a:fld>
            <a:endParaRPr lang="en-SG"/>
          </a:p>
        </p:txBody>
      </p:sp>
    </p:spTree>
    <p:extLst>
      <p:ext uri="{BB962C8B-B14F-4D97-AF65-F5344CB8AC3E}">
        <p14:creationId xmlns:p14="http://schemas.microsoft.com/office/powerpoint/2010/main" val="2392490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22</a:t>
            </a:fld>
            <a:endParaRPr lang="en-SG"/>
          </a:p>
        </p:txBody>
      </p:sp>
    </p:spTree>
    <p:extLst>
      <p:ext uri="{BB962C8B-B14F-4D97-AF65-F5344CB8AC3E}">
        <p14:creationId xmlns:p14="http://schemas.microsoft.com/office/powerpoint/2010/main" val="2514668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Productivity Solutions</a:t>
            </a:r>
            <a:r>
              <a:rPr lang="en-US" baseline="0" dirty="0" smtClean="0"/>
              <a:t> Grant (PSG) supports companies in the adoption of pre-scoped IT solutions and equipment that enhances productivity.</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23</a:t>
            </a:fld>
            <a:endParaRPr lang="en-SG"/>
          </a:p>
        </p:txBody>
      </p:sp>
    </p:spTree>
    <p:extLst>
      <p:ext uri="{BB962C8B-B14F-4D97-AF65-F5344CB8AC3E}">
        <p14:creationId xmlns:p14="http://schemas.microsoft.com/office/powerpoint/2010/main" val="206185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way of fulfilling your AML/CFT screening obligations – for screening employees as well as customers – is by using commercial databases. We have invited 4 such providers here today: (1) </a:t>
            </a:r>
            <a:r>
              <a:rPr lang="en-US" baseline="0" dirty="0" err="1" smtClean="0"/>
              <a:t>Accuity</a:t>
            </a:r>
            <a:r>
              <a:rPr lang="en-US" baseline="0" dirty="0" smtClean="0"/>
              <a:t>, (2) </a:t>
            </a:r>
            <a:r>
              <a:rPr lang="en-US" baseline="0" dirty="0" err="1" smtClean="0"/>
              <a:t>Cynopsis</a:t>
            </a:r>
            <a:r>
              <a:rPr lang="en-US" baseline="0" dirty="0" smtClean="0"/>
              <a:t>, and (3) Dow Jones. You may visit their booths during </a:t>
            </a:r>
            <a:r>
              <a:rPr lang="en-US" baseline="0" dirty="0" err="1" smtClean="0"/>
              <a:t>teabreak</a:t>
            </a:r>
            <a:r>
              <a:rPr lang="en-US" baseline="0" dirty="0" smtClean="0"/>
              <a:t>. </a:t>
            </a:r>
          </a:p>
          <a:p>
            <a:endParaRPr lang="en-US" baseline="0" dirty="0" smtClean="0"/>
          </a:p>
          <a:p>
            <a:r>
              <a:rPr lang="en-US" baseline="0" dirty="0" smtClean="0"/>
              <a:t>You may wish to check with your industry associations on the options for subscribing to these database providers. </a:t>
            </a:r>
          </a:p>
          <a:p>
            <a:endParaRPr lang="en-US" baseline="0" dirty="0" smtClean="0"/>
          </a:p>
          <a:p>
            <a:r>
              <a:rPr lang="en-US" baseline="0" dirty="0" smtClean="0"/>
              <a:t>&lt;LAST SLIDE, next is Tea Break&gt;</a:t>
            </a:r>
          </a:p>
        </p:txBody>
      </p:sp>
      <p:sp>
        <p:nvSpPr>
          <p:cNvPr id="4" name="Slide Number Placeholder 3"/>
          <p:cNvSpPr>
            <a:spLocks noGrp="1"/>
          </p:cNvSpPr>
          <p:nvPr>
            <p:ph type="sldNum" sz="quarter" idx="10"/>
          </p:nvPr>
        </p:nvSpPr>
        <p:spPr/>
        <p:txBody>
          <a:bodyPr/>
          <a:lstStyle/>
          <a:p>
            <a:fld id="{231DC608-3D51-45AA-B7FD-E61387E3DDF5}" type="slidenum">
              <a:rPr lang="en-SG" smtClean="0"/>
              <a:t>24</a:t>
            </a:fld>
            <a:endParaRPr lang="en-SG"/>
          </a:p>
        </p:txBody>
      </p:sp>
    </p:spTree>
    <p:extLst>
      <p:ext uri="{BB962C8B-B14F-4D97-AF65-F5344CB8AC3E}">
        <p14:creationId xmlns:p14="http://schemas.microsoft.com/office/powerpoint/2010/main" val="1674673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Tea break</a:t>
            </a:r>
            <a:r>
              <a:rPr lang="en-US" b="1" baseline="0" dirty="0" smtClean="0"/>
              <a:t> duration</a:t>
            </a:r>
            <a:r>
              <a:rPr lang="en-US" baseline="0" dirty="0" smtClean="0"/>
              <a:t>: 30 minutes</a:t>
            </a:r>
          </a:p>
          <a:p>
            <a:pPr defTabSz="881939">
              <a:defRPr/>
            </a:pPr>
            <a:r>
              <a:rPr lang="en-US" baseline="0" dirty="0" smtClean="0"/>
              <a:t>10.30am to 11.00am</a:t>
            </a:r>
            <a:endParaRPr lang="en-SG" dirty="0" smtClean="0"/>
          </a:p>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25</a:t>
            </a:fld>
            <a:endParaRPr lang="en-SG"/>
          </a:p>
        </p:txBody>
      </p:sp>
    </p:spTree>
    <p:extLst>
      <p:ext uri="{BB962C8B-B14F-4D97-AF65-F5344CB8AC3E}">
        <p14:creationId xmlns:p14="http://schemas.microsoft.com/office/powerpoint/2010/main" val="2006626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Presentation</a:t>
            </a:r>
            <a:r>
              <a:rPr lang="en-US" b="1" baseline="0" dirty="0" smtClean="0"/>
              <a:t> duration</a:t>
            </a:r>
            <a:r>
              <a:rPr lang="en-US" baseline="0" dirty="0" smtClean="0"/>
              <a:t>: 30 minutes</a:t>
            </a:r>
            <a:endParaRPr lang="en-SG" dirty="0" smtClean="0"/>
          </a:p>
          <a:p>
            <a:r>
              <a:rPr lang="en-US" dirty="0" smtClean="0"/>
              <a:t>11.00am to 11.30am</a:t>
            </a:r>
          </a:p>
          <a:p>
            <a:endParaRPr lang="en-US" dirty="0" smtClean="0"/>
          </a:p>
          <a:p>
            <a:pPr marL="0" indent="0">
              <a:buFont typeface="Arial" panose="020B0604020202020204" pitchFamily="34" charset="0"/>
              <a:buNone/>
            </a:pPr>
            <a:r>
              <a:rPr lang="en-US" dirty="0" smtClean="0"/>
              <a:t>Talking points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Good</a:t>
            </a:r>
            <a:r>
              <a:rPr lang="en-US" baseline="0" dirty="0" smtClean="0"/>
              <a:t> morning, I will now cover the registration requirements and learning points from applications received so far. We hope you can avoid delays in processing your application with the learning points.</a:t>
            </a:r>
          </a:p>
          <a:p>
            <a:pPr marL="0" indent="0">
              <a:buFont typeface="Arial" panose="020B0604020202020204" pitchFamily="34" charset="0"/>
              <a:buNone/>
            </a:pPr>
            <a:r>
              <a:rPr lang="en-US" baseline="0" dirty="0" smtClean="0"/>
              <a:t>First you are reminded that</a:t>
            </a:r>
            <a:endParaRPr lang="en-US" dirty="0" smtClean="0"/>
          </a:p>
          <a:p>
            <a:pPr marL="285750" indent="-285750">
              <a:buFont typeface="Arial" panose="020B0604020202020204" pitchFamily="34" charset="0"/>
              <a:buChar char="•"/>
            </a:pPr>
            <a:r>
              <a:rPr lang="en-US" dirty="0" smtClean="0"/>
              <a:t>All regulated dealers are required to register to carry on a business of regulated dealing. (Ref: Section 6 PSPM Act)</a:t>
            </a:r>
          </a:p>
          <a:p>
            <a:pPr marL="285750" indent="-285750">
              <a:buFont typeface="Arial" panose="020B0604020202020204" pitchFamily="34" charset="0"/>
              <a:buChar char="•"/>
            </a:pPr>
            <a:r>
              <a:rPr lang="en-US" dirty="0" smtClean="0"/>
              <a:t>Existing regulated dealers need to complete registration by 9 Oct 2019 (Ref: Section 42 PSPM Act)</a:t>
            </a:r>
          </a:p>
          <a:p>
            <a:pPr marL="285750" indent="-285750">
              <a:buFont typeface="Arial" panose="020B0604020202020204" pitchFamily="34" charset="0"/>
              <a:buChar char="•"/>
            </a:pPr>
            <a:r>
              <a:rPr lang="en-US" dirty="0" smtClean="0"/>
              <a:t>New related dealers commencing business on or after 10 Apr 2019 need to register before commencing business (Ref: Section 42 PSPM Act)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is an </a:t>
            </a:r>
            <a:r>
              <a:rPr lang="en-US" dirty="0" smtClean="0">
                <a:solidFill>
                  <a:srgbClr val="C00000"/>
                </a:solidFill>
              </a:rPr>
              <a:t>offence</a:t>
            </a:r>
            <a:r>
              <a:rPr lang="en-US" dirty="0" smtClean="0"/>
              <a:t> to act as or hold out to be a regulated dealer unless registered. (Ref: Section 6 PSPM Act)</a:t>
            </a:r>
          </a:p>
          <a:p>
            <a:pPr marL="285750" indent="-285750">
              <a:buFont typeface="Arial" panose="020B0604020202020204" pitchFamily="34" charset="0"/>
              <a:buChar char="•"/>
            </a:pPr>
            <a:r>
              <a:rPr lang="en-US" dirty="0" smtClean="0"/>
              <a:t>You may</a:t>
            </a:r>
            <a:r>
              <a:rPr lang="en-US" baseline="0" dirty="0" smtClean="0"/>
              <a:t> be fined $75,000 or imprisoned for up to 3 years or to both. In the case of a continuing offence, to a further fine not exceeding $7,500 for every day which the offence continues after conviction.</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26</a:t>
            </a:fld>
            <a:endParaRPr lang="en-SG"/>
          </a:p>
        </p:txBody>
      </p:sp>
    </p:spTree>
    <p:extLst>
      <p:ext uri="{BB962C8B-B14F-4D97-AF65-F5344CB8AC3E}">
        <p14:creationId xmlns:p14="http://schemas.microsoft.com/office/powerpoint/2010/main" val="2506081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Talking points</a:t>
            </a:r>
          </a:p>
          <a:p>
            <a:r>
              <a:rPr lang="en-US" baseline="0" dirty="0" smtClean="0"/>
              <a:t>This chart shows the key milestones for registration.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 lower application fee for registration application submitted on or before 31 May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Application may take</a:t>
            </a:r>
            <a:r>
              <a:rPr lang="en-US" baseline="0" dirty="0" smtClean="0"/>
              <a:t> up to 3 months, depending on the volume received and clarifications we require from you.</a:t>
            </a:r>
            <a:endParaRPr lang="en-SG" dirty="0" smtClean="0"/>
          </a:p>
          <a:p>
            <a:r>
              <a:rPr lang="en-US" baseline="0" dirty="0" smtClean="0"/>
              <a:t>You should apply before 30 June 2019 to allow sufficient processing time to receive your Certificate of Registration in time.</a:t>
            </a:r>
          </a:p>
          <a:p>
            <a:endParaRPr lang="en-US" baseline="0" dirty="0" smtClean="0"/>
          </a:p>
          <a:p>
            <a:r>
              <a:rPr lang="en-US" baseline="0" dirty="0" smtClean="0"/>
              <a:t>(Note: when we go over the learning points, it will be clearer why we need sufficient lead time to cater to clarifications)</a:t>
            </a:r>
          </a:p>
        </p:txBody>
      </p:sp>
      <p:sp>
        <p:nvSpPr>
          <p:cNvPr id="4" name="Slide Number Placeholder 3"/>
          <p:cNvSpPr>
            <a:spLocks noGrp="1"/>
          </p:cNvSpPr>
          <p:nvPr>
            <p:ph type="sldNum" sz="quarter" idx="10"/>
          </p:nvPr>
        </p:nvSpPr>
        <p:spPr/>
        <p:txBody>
          <a:bodyPr/>
          <a:lstStyle/>
          <a:p>
            <a:fld id="{231DC608-3D51-45AA-B7FD-E61387E3DDF5}" type="slidenum">
              <a:rPr lang="en-SG" smtClean="0"/>
              <a:t>27</a:t>
            </a:fld>
            <a:endParaRPr lang="en-SG"/>
          </a:p>
        </p:txBody>
      </p:sp>
    </p:spTree>
    <p:extLst>
      <p:ext uri="{BB962C8B-B14F-4D97-AF65-F5344CB8AC3E}">
        <p14:creationId xmlns:p14="http://schemas.microsoft.com/office/powerpoint/2010/main" val="1992653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a:t>
            </a:r>
          </a:p>
          <a:p>
            <a:r>
              <a:rPr lang="en-US" dirty="0" smtClean="0"/>
              <a:t>This is an overview of</a:t>
            </a:r>
            <a:r>
              <a:rPr lang="en-US" baseline="0" dirty="0" smtClean="0"/>
              <a:t> the Registration process. </a:t>
            </a:r>
          </a:p>
          <a:p>
            <a:endParaRPr lang="en-US" baseline="0" dirty="0" smtClean="0"/>
          </a:p>
          <a:p>
            <a:r>
              <a:rPr lang="en-US" baseline="0" dirty="0" smtClean="0"/>
              <a:t>First, you must submit your Registration Application using </a:t>
            </a:r>
            <a:r>
              <a:rPr lang="en-US" baseline="0" dirty="0" err="1" smtClean="0"/>
              <a:t>LicenceOne</a:t>
            </a:r>
            <a:r>
              <a:rPr lang="en-US" baseline="0" dirty="0" smtClean="0"/>
              <a:t>. If you are a business entity, you should prepare your </a:t>
            </a:r>
            <a:r>
              <a:rPr lang="en-US" baseline="0" dirty="0" err="1" smtClean="0"/>
              <a:t>CorpPass</a:t>
            </a:r>
            <a:r>
              <a:rPr lang="en-US" baseline="0" dirty="0" smtClean="0"/>
              <a:t>. </a:t>
            </a:r>
          </a:p>
          <a:p>
            <a:r>
              <a:rPr lang="en-US" baseline="0" dirty="0" smtClean="0"/>
              <a:t>In your application, indicate your number of outlets/ places of business and preferred period of registration of 1 year, 2 year and 3 years and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Step by Step Guide to complete the application is in your conference package and on our website. </a:t>
            </a:r>
          </a:p>
          <a:p>
            <a:endParaRPr lang="en-US" baseline="0" dirty="0" smtClean="0"/>
          </a:p>
          <a:p>
            <a:r>
              <a:rPr lang="en-US" baseline="0" dirty="0" smtClean="0"/>
              <a:t>After you click the submit button, you can pay the application fees of $140. There is a lower application fee of $70 for applications on or before 31 May 2019.</a:t>
            </a:r>
          </a:p>
          <a:p>
            <a:endParaRPr lang="en-US" baseline="0" dirty="0" smtClean="0"/>
          </a:p>
          <a:p>
            <a:r>
              <a:rPr lang="en-US" baseline="0" dirty="0" smtClean="0"/>
              <a:t>The Registrar will process your application. This includes conducting probity checks on the Applicant and its officers. </a:t>
            </a:r>
          </a:p>
          <a:p>
            <a:r>
              <a:rPr lang="en-US" baseline="0" dirty="0" smtClean="0"/>
              <a:t>If needed, the Registrar will contact the Applicant or the Applicant’s relevant officers/ proposed persons for clarifications on their particulars and self declaration information. </a:t>
            </a:r>
          </a:p>
          <a:p>
            <a:r>
              <a:rPr lang="en-US" baseline="0" dirty="0" smtClean="0"/>
              <a:t>(to explain why need 3 months)</a:t>
            </a:r>
          </a:p>
          <a:p>
            <a:pPr marL="171450" indent="-171450">
              <a:buFont typeface="Arial" panose="020B0604020202020204" pitchFamily="34" charset="0"/>
              <a:buChar char="•"/>
            </a:pPr>
            <a:r>
              <a:rPr lang="en-US" baseline="0" dirty="0" smtClean="0"/>
              <a:t>for Applicants who require clarifications on investigation, financial issues and AML/CFT compliance status, the Applicant and its proposed persons should respond to the Registrar as soon as possible. The Registrar may need to verify the information provided.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At the end of this presentation, we have compiled a list of learning points from applications received so far. Hopefully, these tips can help you reduce possible clarifications and the processing time for your applications. </a:t>
            </a:r>
          </a:p>
          <a:p>
            <a:endParaRPr lang="en-US" baseline="0" dirty="0" smtClean="0"/>
          </a:p>
          <a:p>
            <a:r>
              <a:rPr lang="en-US" baseline="0" dirty="0" smtClean="0"/>
              <a:t>Next, in Step 3, if the Registrar is satisfied that the Applicant and his proposed persons is a fit or proper, the Registrar will inform the Applicant that he has In-Principle Approval. </a:t>
            </a:r>
            <a:r>
              <a:rPr lang="en-US" dirty="0" smtClean="0"/>
              <a:t>The applicant has 7 days to pay</a:t>
            </a:r>
            <a:r>
              <a:rPr lang="en-US" baseline="0" dirty="0" smtClean="0"/>
              <a:t> the registration fee. </a:t>
            </a:r>
          </a:p>
          <a:p>
            <a:endParaRPr lang="en-US" baseline="0" dirty="0" smtClean="0"/>
          </a:p>
          <a:p>
            <a:r>
              <a:rPr lang="en-US" baseline="0" dirty="0" smtClean="0"/>
              <a:t>Lastly, after receiving the registration fee, the Registrar will email the Applicant the Certificate of Registration within 7 days </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28</a:t>
            </a:fld>
            <a:endParaRPr lang="en-SG"/>
          </a:p>
        </p:txBody>
      </p:sp>
    </p:spTree>
    <p:extLst>
      <p:ext uri="{BB962C8B-B14F-4D97-AF65-F5344CB8AC3E}">
        <p14:creationId xmlns:p14="http://schemas.microsoft.com/office/powerpoint/2010/main" val="3843950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a:t>
            </a:r>
            <a:r>
              <a:rPr lang="en-US" baseline="0" dirty="0" smtClean="0"/>
              <a:t> points</a:t>
            </a:r>
          </a:p>
          <a:p>
            <a:endParaRPr lang="en-US" baseline="0" dirty="0" smtClean="0"/>
          </a:p>
          <a:p>
            <a:r>
              <a:rPr lang="en-US" baseline="0" dirty="0" smtClean="0"/>
              <a:t>We have received feedback on the fee structure. </a:t>
            </a:r>
          </a:p>
          <a:p>
            <a:r>
              <a:rPr lang="en-US" baseline="0" dirty="0" smtClean="0"/>
              <a:t>We cannot change the fees at the moment but we undertake to have periodic reviews on it.</a:t>
            </a:r>
          </a:p>
          <a:p>
            <a:r>
              <a:rPr lang="en-US" baseline="0" dirty="0" smtClean="0"/>
              <a:t>The current free structure is based on a cost recovery basis to ensure that there is sufficient resources to sustain an effective regime. We want to have a regime that actually works and have sufficient resources to oversee compliance. </a:t>
            </a:r>
          </a:p>
          <a:p>
            <a:endParaRPr lang="en-US" baseline="0" dirty="0" smtClean="0"/>
          </a:p>
          <a:p>
            <a:r>
              <a:rPr lang="en-US" baseline="0" dirty="0" smtClean="0"/>
              <a:t>Firstly, one needs </a:t>
            </a:r>
            <a:r>
              <a:rPr lang="en-US" u="sng" baseline="0" dirty="0" smtClean="0"/>
              <a:t>probity checks </a:t>
            </a:r>
            <a:r>
              <a:rPr lang="en-US" baseline="0" dirty="0" smtClean="0"/>
              <a:t>to deter criminals and terrorists from taking part in the management of a regulated dealer. </a:t>
            </a:r>
          </a:p>
          <a:p>
            <a:r>
              <a:rPr lang="en-US" baseline="0" dirty="0" smtClean="0"/>
              <a:t>Secondly, we need sufficient </a:t>
            </a:r>
            <a:r>
              <a:rPr lang="en-US" u="sng" baseline="0" dirty="0" smtClean="0"/>
              <a:t>outreach, supervision and investigation </a:t>
            </a:r>
            <a:r>
              <a:rPr lang="en-US" baseline="0" dirty="0" smtClean="0"/>
              <a:t>resources to ensure all regulated dealers comply with the requirement. </a:t>
            </a:r>
          </a:p>
          <a:p>
            <a:r>
              <a:rPr lang="en-US" baseline="0" dirty="0" smtClean="0"/>
              <a:t>For instance, we will be organizing and developing training sessions and guidance materials for you so that you can implement the requirements easily. The Guidelines contain templates that you can use to fulfil the requirements. The development of the guidance materials within a month of the enactment of the main Act and regulations is the fastest for regulators in Singapore. As mentioned by Ian Wern earlier, we will roll out more workshops and one on one guidance programs to get you familiar with the requirements. </a:t>
            </a:r>
          </a:p>
          <a:p>
            <a:endParaRPr lang="en-US" baseline="0" dirty="0" smtClean="0"/>
          </a:p>
          <a:p>
            <a:r>
              <a:rPr lang="en-US" baseline="0" dirty="0" smtClean="0"/>
              <a:t>We want to ensure that all regulated dealers comply and there is a level playing field. </a:t>
            </a:r>
          </a:p>
          <a:p>
            <a:r>
              <a:rPr lang="en-US" baseline="0" dirty="0" smtClean="0"/>
              <a:t>E.g. If you comply with requirements to ask for customer identifying information, we want to make sure that your next door competitor also complies. </a:t>
            </a:r>
          </a:p>
          <a:p>
            <a:r>
              <a:rPr lang="en-US" baseline="0" dirty="0" smtClean="0"/>
              <a:t>We will take the appropriate measures to take those who breach requirements to task.</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29</a:t>
            </a:fld>
            <a:endParaRPr lang="en-SG"/>
          </a:p>
        </p:txBody>
      </p:sp>
    </p:spTree>
    <p:extLst>
      <p:ext uri="{BB962C8B-B14F-4D97-AF65-F5344CB8AC3E}">
        <p14:creationId xmlns:p14="http://schemas.microsoft.com/office/powerpoint/2010/main" val="45319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31DC608-3D51-45AA-B7FD-E61387E3DDF5}" type="slidenum">
              <a:rPr lang="en-SG" smtClean="0"/>
              <a:t>3</a:t>
            </a:fld>
            <a:endParaRPr lang="en-SG"/>
          </a:p>
        </p:txBody>
      </p:sp>
    </p:spTree>
    <p:extLst>
      <p:ext uri="{BB962C8B-B14F-4D97-AF65-F5344CB8AC3E}">
        <p14:creationId xmlns:p14="http://schemas.microsoft.com/office/powerpoint/2010/main" val="1046366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a:t>
            </a:r>
          </a:p>
          <a:p>
            <a:endParaRPr lang="en-US" dirty="0" smtClean="0"/>
          </a:p>
          <a:p>
            <a:r>
              <a:rPr lang="en-US" dirty="0" smtClean="0"/>
              <a:t>Before submitting your application, you should prepare</a:t>
            </a:r>
            <a:r>
              <a:rPr lang="en-US" baseline="0" dirty="0" smtClean="0"/>
              <a:t> </a:t>
            </a:r>
            <a:r>
              <a:rPr lang="en-US" dirty="0" smtClean="0"/>
              <a:t>the list of information required</a:t>
            </a:r>
            <a:r>
              <a:rPr lang="en-US" baseline="0" dirty="0" smtClean="0"/>
              <a:t> to complete the Application form</a:t>
            </a:r>
          </a:p>
          <a:p>
            <a:r>
              <a:rPr lang="en-US" baseline="0" dirty="0" smtClean="0"/>
              <a:t>The list is on our website https://acd.mlaw.gov.sg, Registration page.</a:t>
            </a:r>
          </a:p>
          <a:p>
            <a:endParaRPr lang="en-US" baseline="0" dirty="0" smtClean="0"/>
          </a:p>
          <a:p>
            <a:r>
              <a:rPr lang="en-US" baseline="0" dirty="0" smtClean="0"/>
              <a:t>Most of the information is auto populated if one is a ACRA registered entity. I would like to remind you to log on using </a:t>
            </a:r>
            <a:r>
              <a:rPr lang="en-US" baseline="0" dirty="0" err="1" smtClean="0"/>
              <a:t>CorpPass</a:t>
            </a:r>
            <a:r>
              <a:rPr lang="en-US" baseline="0" dirty="0" smtClean="0"/>
              <a:t> so that your ACRA information will be auto populated. There are implications for not using </a:t>
            </a:r>
            <a:r>
              <a:rPr lang="en-US" baseline="0" dirty="0" err="1" smtClean="0"/>
              <a:t>CorpPass</a:t>
            </a:r>
            <a:r>
              <a:rPr lang="en-US" baseline="0" dirty="0" smtClean="0"/>
              <a:t> which I will cover later in the learning points.</a:t>
            </a:r>
          </a:p>
          <a:p>
            <a:endParaRPr lang="en-US" baseline="0" dirty="0" smtClean="0"/>
          </a:p>
          <a:p>
            <a:r>
              <a:rPr lang="en-US" baseline="0" dirty="0" smtClean="0"/>
              <a:t>We need information of the Applicant, its directors, managing director, partners, owners, company secretary that is not auto populated is:</a:t>
            </a:r>
          </a:p>
          <a:p>
            <a:pPr marL="171450" indent="-171450">
              <a:buFontTx/>
              <a:buChar char="-"/>
            </a:pPr>
            <a:r>
              <a:rPr lang="en-US" baseline="0" dirty="0" smtClean="0"/>
              <a:t>Date of birth</a:t>
            </a:r>
          </a:p>
          <a:p>
            <a:pPr marL="171450" indent="-171450">
              <a:buFontTx/>
              <a:buChar char="-"/>
            </a:pPr>
            <a:r>
              <a:rPr lang="en-US" baseline="0" dirty="0" smtClean="0"/>
              <a:t>Declaration of </a:t>
            </a:r>
          </a:p>
          <a:p>
            <a:pPr marL="228600" indent="-228600">
              <a:buFontTx/>
              <a:buAutoNum type="alphaLcParenBoth"/>
            </a:pPr>
            <a:r>
              <a:rPr lang="en-US" dirty="0" smtClean="0"/>
              <a:t>any </a:t>
            </a:r>
            <a:r>
              <a:rPr lang="en-US" sz="1200" kern="1200" dirty="0" smtClean="0">
                <a:solidFill>
                  <a:schemeClr val="tx1"/>
                </a:solidFill>
                <a:latin typeface="+mn-lt"/>
                <a:ea typeface="+mn-ea"/>
                <a:cs typeface="+mn-cs"/>
              </a:rPr>
              <a:t>investigations</a:t>
            </a:r>
            <a:r>
              <a:rPr lang="en-US" dirty="0" smtClean="0"/>
              <a:t> or convictions for offences (excluding parking offences)</a:t>
            </a:r>
          </a:p>
          <a:p>
            <a:pPr marL="228600" indent="-228600">
              <a:buFontTx/>
              <a:buAutoNum type="alphaLcParenBoth"/>
            </a:pPr>
            <a:r>
              <a:rPr lang="en-US" dirty="0" smtClean="0"/>
              <a:t>any lawsuit the person was party to</a:t>
            </a:r>
          </a:p>
          <a:p>
            <a:pPr marL="228600" indent="-228600">
              <a:buFontTx/>
              <a:buAutoNum type="alphaLcParenBoth"/>
            </a:pPr>
            <a:r>
              <a:rPr lang="en-US" dirty="0" smtClean="0"/>
              <a:t>any bankruptcy, insolvency or liquidation</a:t>
            </a:r>
          </a:p>
          <a:p>
            <a:pPr marL="0" indent="0">
              <a:buFontTx/>
              <a:buNone/>
            </a:pPr>
            <a:r>
              <a:rPr lang="en-US" dirty="0" smtClean="0"/>
              <a:t>(d) any breach of AML/CFT requirements</a:t>
            </a:r>
          </a:p>
          <a:p>
            <a:pPr marL="534988" lvl="1" indent="-258763"/>
            <a:endParaRPr lang="en-US" dirty="0" smtClean="0"/>
          </a:p>
          <a:p>
            <a:pPr marL="171450" indent="-171450">
              <a:buFontTx/>
              <a:buChar char="-"/>
            </a:pPr>
            <a:r>
              <a:rPr lang="en-US" dirty="0" smtClean="0"/>
              <a:t>Substantial shareholder information is similarly auto populated.</a:t>
            </a:r>
            <a:r>
              <a:rPr lang="en-US" baseline="0" dirty="0" smtClean="0"/>
              <a:t> </a:t>
            </a:r>
          </a:p>
          <a:p>
            <a:r>
              <a:rPr lang="en-US" baseline="0" dirty="0" smtClean="0"/>
              <a:t>We need information of the </a:t>
            </a:r>
            <a:r>
              <a:rPr lang="en-US" dirty="0" smtClean="0"/>
              <a:t>Substantial shareholder </a:t>
            </a:r>
            <a:r>
              <a:rPr lang="en-US" baseline="0" dirty="0" smtClean="0"/>
              <a:t>that is not auto populated is:</a:t>
            </a:r>
          </a:p>
          <a:p>
            <a:pPr marL="171450" indent="-171450">
              <a:buFontTx/>
              <a:buChar char="-"/>
            </a:pPr>
            <a:r>
              <a:rPr lang="en-US" baseline="0" dirty="0" smtClean="0"/>
              <a:t>Declaration of </a:t>
            </a:r>
          </a:p>
          <a:p>
            <a:pPr marL="228600" indent="-228600">
              <a:buFontTx/>
              <a:buAutoNum type="alphaLcParenBoth"/>
            </a:pPr>
            <a:r>
              <a:rPr lang="en-US" dirty="0" smtClean="0"/>
              <a:t>any </a:t>
            </a:r>
            <a:r>
              <a:rPr lang="en-US" sz="1200" kern="1200" dirty="0" smtClean="0">
                <a:solidFill>
                  <a:schemeClr val="tx1"/>
                </a:solidFill>
                <a:latin typeface="+mn-lt"/>
                <a:ea typeface="+mn-ea"/>
                <a:cs typeface="+mn-cs"/>
              </a:rPr>
              <a:t>investigations</a:t>
            </a:r>
            <a:r>
              <a:rPr lang="en-US" dirty="0" smtClean="0"/>
              <a:t> or convictions for offences (excluding parking offences)</a:t>
            </a:r>
          </a:p>
          <a:p>
            <a:pPr marL="228600" indent="-228600">
              <a:buFontTx/>
              <a:buAutoNum type="alphaLcParenBoth"/>
            </a:pPr>
            <a:r>
              <a:rPr lang="en-US" dirty="0" smtClean="0"/>
              <a:t>any lawsuit the person was party to</a:t>
            </a:r>
          </a:p>
          <a:p>
            <a:pPr marL="228600" indent="-228600">
              <a:buFontTx/>
              <a:buAutoNum type="alphaLcParenBoth"/>
            </a:pPr>
            <a:r>
              <a:rPr lang="en-US" dirty="0" smtClean="0"/>
              <a:t>any bankruptcy, insolvency or liquidation</a:t>
            </a:r>
          </a:p>
          <a:p>
            <a:pPr marL="0" indent="0">
              <a:buFontTx/>
              <a:buNone/>
            </a:pPr>
            <a:r>
              <a:rPr lang="en-US" dirty="0" smtClean="0"/>
              <a:t>(d) any breach of AML/CFT requirements</a:t>
            </a:r>
          </a:p>
          <a:p>
            <a:pPr marL="0" indent="0">
              <a:buFontTx/>
              <a:buNone/>
            </a:pPr>
            <a:endParaRPr lang="en-US" baseline="0" dirty="0" smtClean="0"/>
          </a:p>
          <a:p>
            <a:pPr marL="171450" indent="-171450">
              <a:buFontTx/>
              <a:buChar char="-"/>
            </a:pPr>
            <a:r>
              <a:rPr lang="en-US" baseline="0" dirty="0" smtClean="0"/>
              <a:t>Compliance officer’s identifying information for ACD to conduct probity checks.</a:t>
            </a:r>
          </a:p>
          <a:p>
            <a:pPr marL="171450" indent="-171450">
              <a:buFontTx/>
              <a:buChar char="-"/>
            </a:pPr>
            <a:endParaRPr lang="en-US" baseline="0" dirty="0" smtClean="0"/>
          </a:p>
          <a:p>
            <a:pPr marL="171450" indent="-171450">
              <a:buFontTx/>
              <a:buChar char="-"/>
            </a:pPr>
            <a:r>
              <a:rPr lang="en-US" baseline="0" dirty="0" smtClean="0"/>
              <a:t>We also require information on the outlet and identifying information of its outlet manager. </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30</a:t>
            </a:fld>
            <a:endParaRPr lang="en-SG"/>
          </a:p>
        </p:txBody>
      </p:sp>
    </p:spTree>
    <p:extLst>
      <p:ext uri="{BB962C8B-B14F-4D97-AF65-F5344CB8AC3E}">
        <p14:creationId xmlns:p14="http://schemas.microsoft.com/office/powerpoint/2010/main" val="3425478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a:t>
            </a:r>
            <a:r>
              <a:rPr lang="en-US" baseline="0" dirty="0" smtClean="0"/>
              <a:t> </a:t>
            </a:r>
            <a:r>
              <a:rPr lang="en-US" sz="1200" kern="1200" baseline="0" dirty="0" smtClean="0">
                <a:solidFill>
                  <a:schemeClr val="tx1"/>
                </a:solidFill>
                <a:latin typeface="+mn-lt"/>
                <a:ea typeface="+mn-ea"/>
                <a:cs typeface="+mn-cs"/>
              </a:rPr>
              <a:t>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We would like to share with you the learning points from applications received. These </a:t>
            </a:r>
            <a:r>
              <a:rPr lang="en-US" baseline="0" dirty="0" smtClean="0"/>
              <a:t>tips can help you reduce possible clarifications and the processing time for your applications. </a:t>
            </a:r>
          </a:p>
          <a:p>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Firstly, you need to use </a:t>
            </a:r>
            <a:r>
              <a:rPr lang="en-US" sz="1200" kern="1200" baseline="0" dirty="0" err="1" smtClean="0">
                <a:solidFill>
                  <a:schemeClr val="tx1"/>
                </a:solidFill>
                <a:latin typeface="+mn-lt"/>
                <a:ea typeface="+mn-ea"/>
                <a:cs typeface="+mn-cs"/>
              </a:rPr>
              <a:t>CorpPass</a:t>
            </a:r>
            <a:r>
              <a:rPr lang="en-US" sz="1200" kern="1200" baseline="0" dirty="0" smtClean="0">
                <a:solidFill>
                  <a:schemeClr val="tx1"/>
                </a:solidFill>
                <a:latin typeface="+mn-lt"/>
                <a:ea typeface="+mn-ea"/>
                <a:cs typeface="+mn-cs"/>
              </a:rPr>
              <a:t> to log on to </a:t>
            </a:r>
            <a:r>
              <a:rPr lang="en-US" sz="1200" kern="1200" baseline="0" dirty="0" err="1" smtClean="0">
                <a:solidFill>
                  <a:schemeClr val="tx1"/>
                </a:solidFill>
                <a:latin typeface="+mn-lt"/>
                <a:ea typeface="+mn-ea"/>
                <a:cs typeface="+mn-cs"/>
              </a:rPr>
              <a:t>LicenceOne</a:t>
            </a:r>
            <a:r>
              <a:rPr lang="en-US" sz="1200" kern="1200" baseline="0" dirty="0" smtClean="0">
                <a:solidFill>
                  <a:schemeClr val="tx1"/>
                </a:solidFill>
                <a:latin typeface="+mn-lt"/>
                <a:ea typeface="+mn-ea"/>
                <a:cs typeface="+mn-cs"/>
              </a:rPr>
              <a:t> where you are registering a business entity as a regulated dealer registration. </a:t>
            </a:r>
          </a:p>
        </p:txBody>
      </p:sp>
      <p:sp>
        <p:nvSpPr>
          <p:cNvPr id="4" name="Slide Number Placeholder 3"/>
          <p:cNvSpPr>
            <a:spLocks noGrp="1"/>
          </p:cNvSpPr>
          <p:nvPr>
            <p:ph type="sldNum" sz="quarter" idx="10"/>
          </p:nvPr>
        </p:nvSpPr>
        <p:spPr/>
        <p:txBody>
          <a:bodyPr/>
          <a:lstStyle/>
          <a:p>
            <a:fld id="{231DC608-3D51-45AA-B7FD-E61387E3DDF5}" type="slidenum">
              <a:rPr lang="en-SG" smtClean="0"/>
              <a:t>31</a:t>
            </a:fld>
            <a:endParaRPr lang="en-SG"/>
          </a:p>
        </p:txBody>
      </p:sp>
    </p:spTree>
    <p:extLst>
      <p:ext uri="{BB962C8B-B14F-4D97-AF65-F5344CB8AC3E}">
        <p14:creationId xmlns:p14="http://schemas.microsoft.com/office/powerpoint/2010/main" val="3602149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For regulated dealers who use professional company services providers as their company secretaries, </a:t>
            </a:r>
            <a:r>
              <a:rPr kumimoji="0" lang="en-US" sz="1200" b="0" i="0" u="none" strike="noStrike" kern="1200" cap="none" spc="0" normalizeH="0" baseline="0" noProof="0" dirty="0" smtClean="0">
                <a:ln>
                  <a:noFill/>
                </a:ln>
                <a:solidFill>
                  <a:schemeClr val="tx1"/>
                </a:solidFill>
                <a:effectLst/>
                <a:uLnTx/>
                <a:uFillTx/>
                <a:latin typeface="Corbel"/>
                <a:ea typeface="+mn-ea"/>
                <a:cs typeface="+mn-cs"/>
              </a:rPr>
              <a:t>you may be unable to ascertain whether company secretary is involved in other</a:t>
            </a:r>
            <a:r>
              <a:rPr kumimoji="0" lang="en-US" sz="1200" b="0" i="0" u="none" strike="noStrike" kern="1200" cap="none" spc="0" normalizeH="0" noProof="0" dirty="0" smtClean="0">
                <a:ln>
                  <a:noFill/>
                </a:ln>
                <a:solidFill>
                  <a:schemeClr val="tx1"/>
                </a:solidFill>
                <a:effectLst/>
                <a:uLnTx/>
                <a:uFillTx/>
                <a:latin typeface="Corbel"/>
                <a:ea typeface="+mn-ea"/>
                <a:cs typeface="+mn-cs"/>
              </a:rPr>
              <a:t> precious stones and precious metals business in Singapore.</a:t>
            </a:r>
            <a:endParaRPr lang="en-US" dirty="0" smtClean="0">
              <a:solidFill>
                <a:srgbClr val="AD0101"/>
              </a:solidFill>
              <a:latin typeface="Corbe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For the question on whether the company secretary is involved in other regulated dealers (precious stones and precious metal dealers), indicate “Yes”. For details indicate “Person is a professional company services provider”.</a:t>
            </a:r>
          </a:p>
        </p:txBody>
      </p:sp>
      <p:sp>
        <p:nvSpPr>
          <p:cNvPr id="4" name="Slide Number Placeholder 3"/>
          <p:cNvSpPr>
            <a:spLocks noGrp="1"/>
          </p:cNvSpPr>
          <p:nvPr>
            <p:ph type="sldNum" sz="quarter" idx="10"/>
          </p:nvPr>
        </p:nvSpPr>
        <p:spPr/>
        <p:txBody>
          <a:bodyPr/>
          <a:lstStyle/>
          <a:p>
            <a:pPr defTabSz="881939">
              <a:defRPr/>
            </a:pPr>
            <a:fld id="{231DC608-3D51-45AA-B7FD-E61387E3DDF5}" type="slidenum">
              <a:rPr lang="en-SG">
                <a:solidFill>
                  <a:prstClr val="black"/>
                </a:solidFill>
                <a:latin typeface="Calibri" panose="020F0502020204030204"/>
              </a:rPr>
              <a:pPr defTabSz="881939">
                <a:defRPr/>
              </a:pPr>
              <a:t>32</a:t>
            </a:fld>
            <a:endParaRPr lang="en-SG">
              <a:solidFill>
                <a:prstClr val="black"/>
              </a:solidFill>
              <a:latin typeface="Calibri" panose="020F0502020204030204"/>
            </a:endParaRPr>
          </a:p>
        </p:txBody>
      </p:sp>
    </p:spTree>
    <p:extLst>
      <p:ext uri="{BB962C8B-B14F-4D97-AF65-F5344CB8AC3E}">
        <p14:creationId xmlns:p14="http://schemas.microsoft.com/office/powerpoint/2010/main" val="3212843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Frequently</a:t>
            </a:r>
            <a:r>
              <a:rPr lang="en-US" baseline="0" dirty="0" smtClean="0"/>
              <a:t> Asked Question is who can be a Compliance Manager.</a:t>
            </a:r>
          </a:p>
          <a:p>
            <a:endParaRPr lang="en-US" baseline="0" dirty="0" smtClean="0"/>
          </a:p>
          <a:p>
            <a:r>
              <a:rPr lang="en-SG" sz="1200" kern="1200" dirty="0" smtClean="0">
                <a:solidFill>
                  <a:schemeClr val="tx1"/>
                </a:solidFill>
                <a:effectLst/>
                <a:latin typeface="+mn-lt"/>
                <a:ea typeface="+mn-ea"/>
                <a:cs typeface="+mn-cs"/>
              </a:rPr>
              <a:t>On our FAQ website, we have</a:t>
            </a:r>
            <a:r>
              <a:rPr lang="en-SG" sz="1200" kern="1200" baseline="0" dirty="0" smtClean="0">
                <a:solidFill>
                  <a:schemeClr val="tx1"/>
                </a:solidFill>
                <a:effectLst/>
                <a:latin typeface="+mn-lt"/>
                <a:ea typeface="+mn-ea"/>
                <a:cs typeface="+mn-cs"/>
              </a:rPr>
              <a:t> indicated that</a:t>
            </a:r>
          </a:p>
          <a:p>
            <a:pPr marL="171450" indent="-171450">
              <a:buFont typeface="Arial" panose="020B0604020202020204" pitchFamily="34" charset="0"/>
              <a:buChar char="•"/>
            </a:pPr>
            <a:r>
              <a:rPr lang="en-SG" sz="1200" kern="1200" dirty="0" smtClean="0">
                <a:solidFill>
                  <a:schemeClr val="tx1"/>
                </a:solidFill>
                <a:effectLst/>
                <a:latin typeface="+mn-lt"/>
                <a:ea typeface="+mn-ea"/>
                <a:cs typeface="+mn-cs"/>
              </a:rPr>
              <a:t>You shall appoint at least 1 Compliance Officer.  The Regulated Dealer can appoint other staff/employees to assist the appointed Compliance Officer as deemed fit. </a:t>
            </a:r>
          </a:p>
          <a:p>
            <a:pPr marL="171450" indent="-171450">
              <a:buFont typeface="Arial" panose="020B0604020202020204" pitchFamily="34" charset="0"/>
              <a:buChar char="•"/>
            </a:pPr>
            <a:endParaRPr lang="en-SG"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SG" sz="1200" kern="1200" dirty="0" smtClean="0">
                <a:solidFill>
                  <a:schemeClr val="tx1"/>
                </a:solidFill>
                <a:effectLst/>
                <a:latin typeface="+mn-lt"/>
                <a:ea typeface="+mn-ea"/>
                <a:cs typeface="+mn-cs"/>
              </a:rPr>
              <a:t>Under section 14(1)(c) of the Precious Stones and Precious Metals (Prevention of Money Laundering and Terrorism Financing) Regulations (PMLTF Regulations), a </a:t>
            </a:r>
            <a:r>
              <a:rPr lang="en-SG" sz="1200" u="sng" kern="1200" dirty="0" smtClean="0">
                <a:solidFill>
                  <a:schemeClr val="tx1"/>
                </a:solidFill>
                <a:effectLst/>
                <a:latin typeface="+mn-lt"/>
                <a:ea typeface="+mn-ea"/>
                <a:cs typeface="+mn-cs"/>
              </a:rPr>
              <a:t>management level staff</a:t>
            </a:r>
            <a:r>
              <a:rPr lang="en-SG" sz="1200" kern="1200" dirty="0" smtClean="0">
                <a:solidFill>
                  <a:schemeClr val="tx1"/>
                </a:solidFill>
                <a:effectLst/>
                <a:latin typeface="+mn-lt"/>
                <a:ea typeface="+mn-ea"/>
                <a:cs typeface="+mn-cs"/>
              </a:rPr>
              <a:t> from your business can be appointed as a compliance officer.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kern="1200" dirty="0" smtClean="0">
                <a:solidFill>
                  <a:schemeClr val="tx1"/>
                </a:solidFill>
                <a:effectLst/>
                <a:latin typeface="+mn-lt"/>
                <a:ea typeface="+mn-ea"/>
                <a:cs typeface="+mn-cs"/>
              </a:rPr>
              <a:t>The compliance officer is responsible for handling all AML/CFT compliance matters for your company. </a:t>
            </a:r>
            <a:r>
              <a:rPr lang="en-US" sz="1200" dirty="0" smtClean="0">
                <a:solidFill>
                  <a:schemeClr val="tx1"/>
                </a:solidFill>
              </a:rPr>
              <a:t>You may employ third parties to conduct the compliance operations. However, the appointed compliance manager needs to oversee the measures.</a:t>
            </a:r>
          </a:p>
          <a:p>
            <a:pPr marL="171450" indent="-171450">
              <a:buFont typeface="Arial" panose="020B0604020202020204" pitchFamily="34" charset="0"/>
              <a:buChar char="•"/>
            </a:pPr>
            <a:endParaRPr lang="en-SG"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SG" sz="1200" kern="1200" dirty="0" smtClean="0">
                <a:solidFill>
                  <a:schemeClr val="tx1"/>
                </a:solidFill>
                <a:effectLst/>
                <a:latin typeface="+mn-lt"/>
                <a:ea typeface="+mn-ea"/>
                <a:cs typeface="+mn-cs"/>
              </a:rPr>
              <a:t>Hence, it is good practice to appoint the appropriate person who can be delegated the responsibility of ensuring that your business has proper Internal Policies, Procedures and Control (IPPC).</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r>
              <a:rPr lang="en-US" dirty="0" smtClean="0"/>
              <a:t>Another</a:t>
            </a:r>
            <a:r>
              <a:rPr lang="en-US" baseline="0" dirty="0" smtClean="0"/>
              <a:t> </a:t>
            </a:r>
            <a:r>
              <a:rPr lang="en-US" dirty="0" smtClean="0"/>
              <a:t>Frequently</a:t>
            </a:r>
            <a:r>
              <a:rPr lang="en-US" baseline="0" dirty="0" smtClean="0"/>
              <a:t> Asked Question is who can be an Outlet Manager.</a:t>
            </a:r>
          </a:p>
          <a:p>
            <a:endParaRPr lang="en-US" baseline="0" dirty="0" smtClean="0"/>
          </a:p>
          <a:p>
            <a:r>
              <a:rPr lang="en-SG" sz="1200" kern="1200" dirty="0" smtClean="0">
                <a:solidFill>
                  <a:schemeClr val="tx1"/>
                </a:solidFill>
                <a:effectLst/>
                <a:latin typeface="+mn-lt"/>
                <a:ea typeface="+mn-ea"/>
                <a:cs typeface="+mn-cs"/>
              </a:rPr>
              <a:t>You are required to entire only 1 out</a:t>
            </a:r>
            <a:r>
              <a:rPr lang="en-SG" sz="1200" kern="1200" baseline="0" dirty="0" smtClean="0">
                <a:solidFill>
                  <a:schemeClr val="tx1"/>
                </a:solidFill>
                <a:effectLst/>
                <a:latin typeface="+mn-lt"/>
                <a:ea typeface="+mn-ea"/>
                <a:cs typeface="+mn-cs"/>
              </a:rPr>
              <a:t>let manager for each outlet.</a:t>
            </a:r>
          </a:p>
          <a:p>
            <a:r>
              <a:rPr lang="en-SG" sz="1200" kern="1200" baseline="0" dirty="0" smtClean="0">
                <a:solidFill>
                  <a:schemeClr val="tx1"/>
                </a:solidFill>
                <a:effectLst/>
                <a:latin typeface="+mn-lt"/>
                <a:ea typeface="+mn-ea"/>
                <a:cs typeface="+mn-cs"/>
              </a:rPr>
              <a:t>If the outlet has 2 outlet managers, do NOT enter the same outlet twice. You will be charged registration fees for each outlet added to the application form.</a:t>
            </a:r>
          </a:p>
        </p:txBody>
      </p:sp>
      <p:sp>
        <p:nvSpPr>
          <p:cNvPr id="4" name="Slide Number Placeholder 3"/>
          <p:cNvSpPr>
            <a:spLocks noGrp="1"/>
          </p:cNvSpPr>
          <p:nvPr>
            <p:ph type="sldNum" sz="quarter" idx="10"/>
          </p:nvPr>
        </p:nvSpPr>
        <p:spPr/>
        <p:txBody>
          <a:bodyPr/>
          <a:lstStyle/>
          <a:p>
            <a:pPr defTabSz="881939">
              <a:defRPr/>
            </a:pPr>
            <a:fld id="{231DC608-3D51-45AA-B7FD-E61387E3DDF5}" type="slidenum">
              <a:rPr lang="en-SG">
                <a:solidFill>
                  <a:prstClr val="black"/>
                </a:solidFill>
                <a:latin typeface="Calibri" panose="020F0502020204030204"/>
              </a:rPr>
              <a:pPr defTabSz="881939">
                <a:defRPr/>
              </a:pPr>
              <a:t>33</a:t>
            </a:fld>
            <a:endParaRPr lang="en-SG">
              <a:solidFill>
                <a:prstClr val="black"/>
              </a:solidFill>
              <a:latin typeface="Calibri" panose="020F0502020204030204"/>
            </a:endParaRPr>
          </a:p>
        </p:txBody>
      </p:sp>
    </p:spTree>
    <p:extLst>
      <p:ext uri="{BB962C8B-B14F-4D97-AF65-F5344CB8AC3E}">
        <p14:creationId xmlns:p14="http://schemas.microsoft.com/office/powerpoint/2010/main" val="2344102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submit</a:t>
            </a:r>
            <a:r>
              <a:rPr lang="en-US" baseline="0" dirty="0" smtClean="0"/>
              <a:t> m</a:t>
            </a:r>
            <a:r>
              <a:rPr lang="en-US" dirty="0" smtClean="0"/>
              <a:t>ultiple applications using the same UEN, one for each outlet.</a:t>
            </a:r>
          </a:p>
          <a:p>
            <a:r>
              <a:rPr lang="en-US" baseline="0" dirty="0" smtClean="0"/>
              <a:t>There is a risk that multiple Certificate of Registration could be issued to the same business entity. The business entity will be charged multiple application fees. Registration fees are not refundable.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smtClean="0">
                <a:solidFill>
                  <a:srgbClr val="FF0000"/>
                </a:solidFill>
              </a:rPr>
              <a:t>LAST SLIDE, next is Dialogue Session</a:t>
            </a:r>
            <a:r>
              <a:rPr lang="en-US" baseline="0" dirty="0" smtClean="0"/>
              <a:t>.&gt;</a:t>
            </a:r>
          </a:p>
          <a:p>
            <a:endParaRPr lang="en-US" baseline="0" dirty="0" smtClean="0"/>
          </a:p>
        </p:txBody>
      </p:sp>
      <p:sp>
        <p:nvSpPr>
          <p:cNvPr id="4" name="Slide Number Placeholder 3"/>
          <p:cNvSpPr>
            <a:spLocks noGrp="1"/>
          </p:cNvSpPr>
          <p:nvPr>
            <p:ph type="sldNum" sz="quarter" idx="10"/>
          </p:nvPr>
        </p:nvSpPr>
        <p:spPr/>
        <p:txBody>
          <a:bodyPr/>
          <a:lstStyle/>
          <a:p>
            <a:pPr defTabSz="881939">
              <a:defRPr/>
            </a:pPr>
            <a:fld id="{231DC608-3D51-45AA-B7FD-E61387E3DDF5}" type="slidenum">
              <a:rPr lang="en-SG">
                <a:solidFill>
                  <a:prstClr val="black"/>
                </a:solidFill>
                <a:latin typeface="Calibri" panose="020F0502020204030204"/>
              </a:rPr>
              <a:pPr defTabSz="881939">
                <a:defRPr/>
              </a:pPr>
              <a:t>34</a:t>
            </a:fld>
            <a:endParaRPr lang="en-SG">
              <a:solidFill>
                <a:prstClr val="black"/>
              </a:solidFill>
              <a:latin typeface="Calibri" panose="020F0502020204030204"/>
            </a:endParaRPr>
          </a:p>
        </p:txBody>
      </p:sp>
    </p:spTree>
    <p:extLst>
      <p:ext uri="{BB962C8B-B14F-4D97-AF65-F5344CB8AC3E}">
        <p14:creationId xmlns:p14="http://schemas.microsoft.com/office/powerpoint/2010/main" val="2245698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Presentation</a:t>
            </a:r>
            <a:r>
              <a:rPr lang="en-US" b="1" baseline="0" dirty="0" smtClean="0"/>
              <a:t> duration</a:t>
            </a:r>
            <a:r>
              <a:rPr lang="en-US" baseline="0" dirty="0" smtClean="0"/>
              <a:t>: 20 minutes</a:t>
            </a:r>
            <a:endParaRPr lang="en-SG" dirty="0" smtClean="0"/>
          </a:p>
          <a:p>
            <a:r>
              <a:rPr lang="en-US" dirty="0" smtClean="0"/>
              <a:t>11.30am to 11.50am</a:t>
            </a:r>
          </a:p>
          <a:p>
            <a:endParaRPr lang="en-US" dirty="0" smtClean="0"/>
          </a:p>
          <a:p>
            <a:r>
              <a:rPr lang="en-US" dirty="0" smtClean="0"/>
              <a:t>To have rep for (1) JK to answer policy/compliance matters, (2) JL to answer registration/renewal matters.</a:t>
            </a:r>
            <a:endParaRPr lang="en-US" baseline="0" dirty="0" smtClean="0"/>
          </a:p>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35</a:t>
            </a:fld>
            <a:endParaRPr lang="en-SG"/>
          </a:p>
        </p:txBody>
      </p:sp>
    </p:spTree>
    <p:extLst>
      <p:ext uri="{BB962C8B-B14F-4D97-AF65-F5344CB8AC3E}">
        <p14:creationId xmlns:p14="http://schemas.microsoft.com/office/powerpoint/2010/main" val="1833868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36</a:t>
            </a:fld>
            <a:endParaRPr lang="en-SG"/>
          </a:p>
        </p:txBody>
      </p:sp>
    </p:spTree>
    <p:extLst>
      <p:ext uri="{BB962C8B-B14F-4D97-AF65-F5344CB8AC3E}">
        <p14:creationId xmlns:p14="http://schemas.microsoft.com/office/powerpoint/2010/main" val="377323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Presentation</a:t>
            </a:r>
            <a:r>
              <a:rPr lang="en-US" b="1" baseline="0" dirty="0" smtClean="0"/>
              <a:t> duration</a:t>
            </a:r>
            <a:r>
              <a:rPr lang="en-US" baseline="0" dirty="0" smtClean="0"/>
              <a:t>: 45 minutes</a:t>
            </a:r>
          </a:p>
          <a:p>
            <a:pPr defTabSz="881939">
              <a:defRPr/>
            </a:pPr>
            <a:r>
              <a:rPr lang="en-US" dirty="0" smtClean="0"/>
              <a:t>9.45am to 10.30am</a:t>
            </a:r>
            <a:endParaRPr lang="en-SG" dirty="0" smtClean="0"/>
          </a:p>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4</a:t>
            </a:fld>
            <a:endParaRPr lang="en-SG"/>
          </a:p>
        </p:txBody>
      </p:sp>
    </p:spTree>
    <p:extLst>
      <p:ext uri="{BB962C8B-B14F-4D97-AF65-F5344CB8AC3E}">
        <p14:creationId xmlns:p14="http://schemas.microsoft.com/office/powerpoint/2010/main" val="14468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Singapore is vulnerable</a:t>
            </a:r>
            <a:r>
              <a:rPr lang="en-US" sz="1200" baseline="0" dirty="0" smtClean="0"/>
              <a:t> to ML and TF. In our 2013 National Risk Assessment, it was noted that “Singapore has one of the lowest crime rates in the world…… the bulk of Singapore’s exposure to ML/TF risks arises from offences committed overseas. As an international transport hub and financial center, Singapore is a potential transit point for illicit funds. </a:t>
            </a:r>
          </a:p>
          <a:p>
            <a:endParaRPr lang="en-US" sz="1200" strike="sngStrike" baseline="0" dirty="0" smtClean="0">
              <a:solidFill>
                <a:srgbClr val="7030A0"/>
              </a:solidFill>
            </a:endParaRPr>
          </a:p>
          <a:p>
            <a:r>
              <a:rPr lang="en-US" sz="1200" baseline="0" dirty="0" smtClean="0"/>
              <a:t>From the </a:t>
            </a:r>
            <a:r>
              <a:rPr lang="en-US" sz="1200" baseline="0" dirty="0" smtClean="0">
                <a:solidFill>
                  <a:srgbClr val="7030A0"/>
                </a:solidFill>
              </a:rPr>
              <a:t>typologies, both domestic and international, </a:t>
            </a:r>
            <a:r>
              <a:rPr lang="en-US" sz="1200" baseline="0" dirty="0" smtClean="0"/>
              <a:t>intelligence reports we have received, we have observed that there are real risks in the PSMD sector and additional proportionate measures needs to be taken. </a:t>
            </a:r>
            <a:r>
              <a:rPr lang="en-US" sz="1200" strike="noStrike" baseline="0" dirty="0" smtClean="0"/>
              <a:t>Aside from ML/TF, we have noted PSMs, particularly gold, being used to affiliate PF. </a:t>
            </a:r>
            <a:endParaRPr lang="en-US" sz="1200" strike="sngStrike" dirty="0" smtClean="0"/>
          </a:p>
          <a:p>
            <a:endParaRPr lang="en-US" sz="1200" dirty="0" smtClean="0"/>
          </a:p>
          <a:p>
            <a:r>
              <a:rPr lang="en-US" sz="1200" dirty="0" smtClean="0"/>
              <a:t>Singapore has been featured</a:t>
            </a:r>
            <a:r>
              <a:rPr lang="en-US" sz="1200" baseline="0" dirty="0" smtClean="0"/>
              <a:t> in international news related to money laundering. Most famously, 1MDB. </a:t>
            </a:r>
          </a:p>
          <a:p>
            <a:r>
              <a:rPr lang="en-US" sz="1200" baseline="0" dirty="0" smtClean="0"/>
              <a:t>We have taken stern action. For 1MDB, MAS closed 2 banks, fined a number of banks for a total of $30m.</a:t>
            </a:r>
          </a:p>
          <a:p>
            <a:endParaRPr lang="en-US" sz="1200" baseline="0" dirty="0" smtClean="0"/>
          </a:p>
          <a:p>
            <a:r>
              <a:rPr lang="en-US" sz="1200" dirty="0" smtClean="0"/>
              <a:t>Here are two examples. </a:t>
            </a:r>
          </a:p>
          <a:p>
            <a:pPr marL="171450" indent="-171450">
              <a:buFont typeface="Arial" panose="020B0604020202020204" pitchFamily="34" charset="0"/>
              <a:buChar char="•"/>
            </a:pPr>
            <a:r>
              <a:rPr lang="en-US" sz="1200" dirty="0" smtClean="0"/>
              <a:t>The David </a:t>
            </a:r>
            <a:r>
              <a:rPr lang="en-US" sz="1200" dirty="0" err="1" smtClean="0"/>
              <a:t>Rasif</a:t>
            </a:r>
            <a:r>
              <a:rPr lang="en-US" sz="1200" baseline="0" dirty="0" smtClean="0"/>
              <a:t> case, where a lawyer absconded with millions of dollars in his clients’ money, and stashed part of the proceeds in gold bars.</a:t>
            </a:r>
            <a:endParaRPr lang="en-US" sz="1200" dirty="0" smtClean="0"/>
          </a:p>
          <a:p>
            <a:pPr marL="171450" indent="-171450">
              <a:buFont typeface="Arial" panose="020B0604020202020204" pitchFamily="34" charset="0"/>
              <a:buChar char="•"/>
            </a:pPr>
            <a:r>
              <a:rPr lang="en-US" sz="1200" baseline="0" dirty="0" smtClean="0"/>
              <a:t>The </a:t>
            </a:r>
            <a:r>
              <a:rPr lang="en-US" sz="1200" baseline="0" dirty="0" err="1" smtClean="0"/>
              <a:t>SkillsFuture</a:t>
            </a:r>
            <a:r>
              <a:rPr lang="en-US" sz="1200" baseline="0" dirty="0" smtClean="0"/>
              <a:t> fraud case in 2018. Likewise, proceeds were stashed in gold bars.</a:t>
            </a:r>
          </a:p>
        </p:txBody>
      </p:sp>
      <p:sp>
        <p:nvSpPr>
          <p:cNvPr id="4" name="Slide Number Placeholder 3"/>
          <p:cNvSpPr>
            <a:spLocks noGrp="1"/>
          </p:cNvSpPr>
          <p:nvPr>
            <p:ph type="sldNum" sz="quarter" idx="10"/>
          </p:nvPr>
        </p:nvSpPr>
        <p:spPr/>
        <p:txBody>
          <a:bodyPr/>
          <a:lstStyle/>
          <a:p>
            <a:fld id="{231DC608-3D51-45AA-B7FD-E61387E3DDF5}" type="slidenum">
              <a:rPr lang="en-SG" smtClean="0"/>
              <a:t>5</a:t>
            </a:fld>
            <a:endParaRPr lang="en-SG"/>
          </a:p>
        </p:txBody>
      </p:sp>
    </p:spTree>
    <p:extLst>
      <p:ext uri="{BB962C8B-B14F-4D97-AF65-F5344CB8AC3E}">
        <p14:creationId xmlns:p14="http://schemas.microsoft.com/office/powerpoint/2010/main" val="375824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Similarly, we have seen cases of terrorism financing. </a:t>
            </a:r>
          </a:p>
          <a:p>
            <a:pPr marL="171450" indent="-171450">
              <a:buFont typeface="Arial" panose="020B0604020202020204" pitchFamily="34" charset="0"/>
              <a:buChar char="•"/>
            </a:pPr>
            <a:r>
              <a:rPr lang="en-US" b="0" baseline="0" dirty="0" smtClean="0"/>
              <a:t>Take the recent case involving four Bangladeshi nationals, who formed a lone-wolf pro-ISIS terrorist group. </a:t>
            </a:r>
          </a:p>
          <a:p>
            <a:pPr marL="171450" indent="-171450">
              <a:buFont typeface="Arial" panose="020B0604020202020204" pitchFamily="34" charset="0"/>
              <a:buChar char="•"/>
            </a:pPr>
            <a:r>
              <a:rPr lang="en-US" b="0" baseline="0" dirty="0" smtClean="0"/>
              <a:t>Or a case where a single Singaporean man was found to have provided money for ISIS propaganda efforts.</a:t>
            </a:r>
            <a:endParaRPr lang="en-US" baseline="0" dirty="0" smtClean="0"/>
          </a:p>
          <a:p>
            <a:endParaRPr lang="en-US" baseline="0" dirty="0" smtClean="0"/>
          </a:p>
          <a:p>
            <a:r>
              <a:rPr lang="en-US" baseline="0" dirty="0" smtClean="0"/>
              <a:t>There are more examples. Point here is this. </a:t>
            </a:r>
          </a:p>
          <a:p>
            <a:pPr marL="171450" indent="-171450">
              <a:buFont typeface="Arial" panose="020B0604020202020204" pitchFamily="34" charset="0"/>
              <a:buChar char="•"/>
            </a:pPr>
            <a:r>
              <a:rPr lang="en-US" baseline="0" dirty="0" smtClean="0"/>
              <a:t>As an international hub for business, trade, tourism, we are clearly exposed to money laundering and terrorism financing risks. </a:t>
            </a:r>
          </a:p>
          <a:p>
            <a:pPr marL="171450" indent="-171450">
              <a:buFont typeface="Arial" panose="020B0604020202020204" pitchFamily="34" charset="0"/>
              <a:buChar char="•"/>
            </a:pPr>
            <a:r>
              <a:rPr lang="en-US" baseline="0" dirty="0" smtClean="0"/>
              <a:t>It threatens our safety.</a:t>
            </a:r>
          </a:p>
          <a:p>
            <a:pPr marL="171450" indent="-171450">
              <a:buFont typeface="Arial" panose="020B0604020202020204" pitchFamily="34" charset="0"/>
              <a:buChar char="•"/>
            </a:pPr>
            <a:r>
              <a:rPr lang="en-US" baseline="0" dirty="0" smtClean="0"/>
              <a:t>It affects our international reputation.</a:t>
            </a:r>
          </a:p>
          <a:p>
            <a:pPr marL="171450" indent="-171450">
              <a:buFont typeface="Arial" panose="020B0604020202020204" pitchFamily="34" charset="0"/>
              <a:buChar char="•"/>
            </a:pPr>
            <a:r>
              <a:rPr lang="en-US" baseline="0" dirty="0" smtClean="0"/>
              <a:t>If more such cases, global community will have less reason to trust us. </a:t>
            </a:r>
          </a:p>
          <a:p>
            <a:pPr marL="171450" indent="-171450">
              <a:buFont typeface="Arial" panose="020B0604020202020204" pitchFamily="34" charset="0"/>
              <a:buChar char="•"/>
            </a:pPr>
            <a:r>
              <a:rPr lang="en-US" baseline="0" dirty="0" smtClean="0"/>
              <a:t>In this industry, you know how important trust and reputation is. It is priceless.</a:t>
            </a:r>
          </a:p>
          <a:p>
            <a:pPr marL="171450" indent="-171450">
              <a:buFont typeface="Arial" panose="020B0604020202020204" pitchFamily="34" charset="0"/>
              <a:buChar char="•"/>
            </a:pPr>
            <a:r>
              <a:rPr lang="en-US" baseline="0" dirty="0" smtClean="0"/>
              <a:t>We need to demonstrate real action, meaningful efforts to close gaps and protect ourselves from such risks.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This is why we have introduced a new AML/CFT regime for the precious stones and precious metals dealers sector.</a:t>
            </a:r>
          </a:p>
          <a:p>
            <a:endParaRPr lang="en-US" baseline="0" dirty="0" smtClean="0"/>
          </a:p>
        </p:txBody>
      </p:sp>
      <p:sp>
        <p:nvSpPr>
          <p:cNvPr id="4" name="Slide Number Placeholder 3"/>
          <p:cNvSpPr>
            <a:spLocks noGrp="1"/>
          </p:cNvSpPr>
          <p:nvPr>
            <p:ph type="sldNum" sz="quarter" idx="10"/>
          </p:nvPr>
        </p:nvSpPr>
        <p:spPr/>
        <p:txBody>
          <a:bodyPr/>
          <a:lstStyle/>
          <a:p>
            <a:fld id="{231DC608-3D51-45AA-B7FD-E61387E3DDF5}" type="slidenum">
              <a:rPr lang="en-SG" smtClean="0"/>
              <a:t>6</a:t>
            </a:fld>
            <a:endParaRPr lang="en-SG"/>
          </a:p>
        </p:txBody>
      </p:sp>
    </p:spTree>
    <p:extLst>
      <p:ext uri="{BB962C8B-B14F-4D97-AF65-F5344CB8AC3E}">
        <p14:creationId xmlns:p14="http://schemas.microsoft.com/office/powerpoint/2010/main" val="261726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Our regulations are focused on money laundering and terrorism financing (ML/TF). What is ML/TF? </a:t>
            </a:r>
          </a:p>
          <a:p>
            <a:r>
              <a:rPr lang="en-US" baseline="0" dirty="0" smtClean="0">
                <a:sym typeface="Wingdings" panose="05000000000000000000" pitchFamily="2" charset="2"/>
              </a:rPr>
              <a:t>For ML, it is technically broken up into 3 stages. </a:t>
            </a:r>
          </a:p>
          <a:p>
            <a:pPr marL="228600" indent="-228600">
              <a:buFont typeface="+mj-lt"/>
              <a:buAutoNum type="arabicPeriod"/>
            </a:pPr>
            <a:r>
              <a:rPr lang="en-US" baseline="0" dirty="0" smtClean="0">
                <a:sym typeface="Wingdings" panose="05000000000000000000" pitchFamily="2" charset="2"/>
              </a:rPr>
              <a:t>Placement. Converting criminal proceeds into other assets. In our case, it could be gold bars, diamonds, watches. </a:t>
            </a:r>
          </a:p>
          <a:p>
            <a:pPr marL="228600" indent="-228600">
              <a:buFont typeface="+mj-lt"/>
              <a:buAutoNum type="arabicPeriod"/>
            </a:pPr>
            <a:r>
              <a:rPr lang="en-US" baseline="0" dirty="0" smtClean="0">
                <a:sym typeface="Wingdings" panose="05000000000000000000" pitchFamily="2" charset="2"/>
              </a:rPr>
              <a:t>Layering. This is about hiding the source of funds. After buying the gold or </a:t>
            </a:r>
            <a:r>
              <a:rPr lang="en-US" baseline="0" dirty="0" err="1" smtClean="0">
                <a:sym typeface="Wingdings" panose="05000000000000000000" pitchFamily="2" charset="2"/>
              </a:rPr>
              <a:t>jewellery</a:t>
            </a:r>
            <a:r>
              <a:rPr lang="en-US" baseline="0" dirty="0" smtClean="0">
                <a:sym typeface="Wingdings" panose="05000000000000000000" pitchFamily="2" charset="2"/>
              </a:rPr>
              <a:t>, the criminal could hide the purchase in multiple, complex transactions. </a:t>
            </a:r>
          </a:p>
          <a:p>
            <a:pPr marL="228600" indent="-228600">
              <a:buFont typeface="+mj-lt"/>
              <a:buAutoNum type="arabicPeriod"/>
            </a:pPr>
            <a:r>
              <a:rPr lang="en-US" baseline="0" dirty="0" smtClean="0">
                <a:sym typeface="Wingdings" panose="05000000000000000000" pitchFamily="2" charset="2"/>
              </a:rPr>
              <a:t>Integration. The criminal needs to convert the gold or </a:t>
            </a:r>
            <a:r>
              <a:rPr lang="en-US" baseline="0" dirty="0" err="1" smtClean="0">
                <a:sym typeface="Wingdings" panose="05000000000000000000" pitchFamily="2" charset="2"/>
              </a:rPr>
              <a:t>jewellery</a:t>
            </a:r>
            <a:r>
              <a:rPr lang="en-US" baseline="0" dirty="0" smtClean="0">
                <a:sym typeface="Wingdings" panose="05000000000000000000" pitchFamily="2" charset="2"/>
              </a:rPr>
              <a:t> back into cash. With precious stones and precious metals, many of which have a high resale value, this is not difficult. Once done, hard to trace its origin in crime.</a:t>
            </a:r>
          </a:p>
          <a:p>
            <a:endParaRPr lang="en-US" baseline="0" dirty="0" smtClean="0">
              <a:sym typeface="Wingdings" panose="05000000000000000000" pitchFamily="2" charset="2"/>
            </a:endParaRPr>
          </a:p>
          <a:p>
            <a:r>
              <a:rPr lang="en-US" baseline="0" dirty="0" smtClean="0">
                <a:sym typeface="Wingdings" panose="05000000000000000000" pitchFamily="2" charset="2"/>
              </a:rPr>
              <a:t>In short, money laundering is the process of making proceeds of crime appear to be from legitimate sources.</a:t>
            </a:r>
          </a:p>
          <a:p>
            <a:endParaRPr lang="en-US" baseline="0" dirty="0" smtClean="0">
              <a:sym typeface="Wingdings" panose="05000000000000000000" pitchFamily="2" charset="2"/>
            </a:endParaRPr>
          </a:p>
          <a:p>
            <a:r>
              <a:rPr lang="en-US" baseline="0" dirty="0" smtClean="0">
                <a:sym typeface="Wingdings" panose="05000000000000000000" pitchFamily="2" charset="2"/>
              </a:rPr>
              <a:t>Customer due diligence (CDD) arrests this process at the start. It prevents layering, because the system ensures that high-value purchases be made in cash without identification. If effective, this system is a big help to the overall AML/CFT framework for Singapore. </a:t>
            </a:r>
          </a:p>
        </p:txBody>
      </p:sp>
      <p:sp>
        <p:nvSpPr>
          <p:cNvPr id="4" name="Slide Number Placeholder 3"/>
          <p:cNvSpPr>
            <a:spLocks noGrp="1"/>
          </p:cNvSpPr>
          <p:nvPr>
            <p:ph type="sldNum" sz="quarter" idx="10"/>
          </p:nvPr>
        </p:nvSpPr>
        <p:spPr/>
        <p:txBody>
          <a:bodyPr/>
          <a:lstStyle/>
          <a:p>
            <a:fld id="{231DC608-3D51-45AA-B7FD-E61387E3DDF5}" type="slidenum">
              <a:rPr lang="en-SG" smtClean="0"/>
              <a:t>7</a:t>
            </a:fld>
            <a:endParaRPr lang="en-SG"/>
          </a:p>
        </p:txBody>
      </p:sp>
    </p:spTree>
    <p:extLst>
      <p:ext uri="{BB962C8B-B14F-4D97-AF65-F5344CB8AC3E}">
        <p14:creationId xmlns:p14="http://schemas.microsoft.com/office/powerpoint/2010/main" val="18825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Terrorism financing is the provision of property and services for terrorist acts. </a:t>
            </a:r>
          </a:p>
          <a:p>
            <a:endParaRPr lang="en-US" baseline="0" dirty="0" smtClean="0">
              <a:sym typeface="Wingdings" panose="05000000000000000000" pitchFamily="2" charset="2"/>
            </a:endParaRPr>
          </a:p>
          <a:p>
            <a:r>
              <a:rPr lang="en-US" baseline="0" dirty="0" smtClean="0">
                <a:sym typeface="Wingdings" panose="05000000000000000000" pitchFamily="2" charset="2"/>
              </a:rPr>
              <a:t>This financing could include both criminal sources and clean sources. </a:t>
            </a:r>
          </a:p>
          <a:p>
            <a:pPr marL="171450" indent="-171450">
              <a:buFont typeface="Arial" panose="020B0604020202020204" pitchFamily="34" charset="0"/>
              <a:buChar char="•"/>
            </a:pPr>
            <a:r>
              <a:rPr lang="en-US" baseline="0" dirty="0" smtClean="0">
                <a:sym typeface="Wingdings" panose="05000000000000000000" pitchFamily="2" charset="2"/>
              </a:rPr>
              <a:t>Criminal sources e.g. Abu Sayyaf group in </a:t>
            </a:r>
            <a:r>
              <a:rPr lang="en-US" baseline="0" dirty="0" err="1" smtClean="0">
                <a:sym typeface="Wingdings" panose="05000000000000000000" pitchFamily="2" charset="2"/>
              </a:rPr>
              <a:t>Phillipines</a:t>
            </a:r>
            <a:r>
              <a:rPr lang="en-US" baseline="0" dirty="0" smtClean="0">
                <a:sym typeface="Wingdings" panose="05000000000000000000" pitchFamily="2" charset="2"/>
              </a:rPr>
              <a:t> is infamous for kidnapping and extortion. </a:t>
            </a:r>
          </a:p>
          <a:p>
            <a:pPr marL="171450" indent="-171450">
              <a:buFont typeface="Arial" panose="020B0604020202020204" pitchFamily="34" charset="0"/>
              <a:buChar char="•"/>
            </a:pPr>
            <a:r>
              <a:rPr lang="en-US" baseline="0" dirty="0" smtClean="0">
                <a:sym typeface="Wingdings" panose="05000000000000000000" pitchFamily="2" charset="2"/>
              </a:rPr>
              <a:t>Legitimate sources e.g. 6 </a:t>
            </a:r>
            <a:r>
              <a:rPr lang="en-US" baseline="0" dirty="0" err="1" smtClean="0">
                <a:sym typeface="Wingdings" panose="05000000000000000000" pitchFamily="2" charset="2"/>
              </a:rPr>
              <a:t>Bangadeshi</a:t>
            </a:r>
            <a:r>
              <a:rPr lang="en-US" baseline="0" dirty="0" smtClean="0">
                <a:sym typeface="Wingdings" panose="05000000000000000000" pitchFamily="2" charset="2"/>
              </a:rPr>
              <a:t> migrant workers charged in Singapore used their own salary, the </a:t>
            </a:r>
            <a:r>
              <a:rPr lang="en-US" baseline="0" dirty="0" err="1" smtClean="0">
                <a:sym typeface="Wingdings" panose="05000000000000000000" pitchFamily="2" charset="2"/>
              </a:rPr>
              <a:t>Jelamiah</a:t>
            </a:r>
            <a:r>
              <a:rPr lang="en-US" baseline="0" dirty="0" smtClean="0">
                <a:sym typeface="Wingdings" panose="05000000000000000000" pitchFamily="2" charset="2"/>
              </a:rPr>
              <a:t> Islamiyah in 2001 were funded from salary. Recent typologies cited the mining and sale of precious stones and precious metals in areas controlled by ISIL.</a:t>
            </a:r>
          </a:p>
          <a:p>
            <a:endParaRPr lang="en-US" baseline="0" dirty="0" smtClean="0">
              <a:sym typeface="Wingdings" panose="05000000000000000000" pitchFamily="2" charset="2"/>
            </a:endParaRPr>
          </a:p>
          <a:p>
            <a:r>
              <a:rPr lang="en-US" baseline="0" dirty="0" smtClean="0">
                <a:sym typeface="Wingdings" panose="05000000000000000000" pitchFamily="2" charset="2"/>
              </a:rPr>
              <a:t>From the wide definition of ML and TF, it could be easy for you to unwittingly help a criminal or terrorists. Many of you will </a:t>
            </a:r>
            <a:r>
              <a:rPr lang="en-US" baseline="0" dirty="0" err="1" smtClean="0">
                <a:sym typeface="Wingdings" panose="05000000000000000000" pitchFamily="2" charset="2"/>
              </a:rPr>
              <a:t>realise</a:t>
            </a:r>
            <a:r>
              <a:rPr lang="en-US" baseline="0" dirty="0" smtClean="0">
                <a:sym typeface="Wingdings" panose="05000000000000000000" pitchFamily="2" charset="2"/>
              </a:rPr>
              <a:t> that having legislation, regulations and guidance specific to your sector, could help you put up </a:t>
            </a:r>
            <a:r>
              <a:rPr lang="en-US" baseline="0" dirty="0" err="1" smtClean="0">
                <a:sym typeface="Wingdings" panose="05000000000000000000" pitchFamily="2" charset="2"/>
              </a:rPr>
              <a:t>defences</a:t>
            </a:r>
            <a:r>
              <a:rPr lang="en-US" baseline="0" dirty="0" smtClean="0">
                <a:sym typeface="Wingdings" panose="05000000000000000000" pitchFamily="2" charset="2"/>
              </a:rPr>
              <a:t> to reduce the risks.</a:t>
            </a:r>
          </a:p>
        </p:txBody>
      </p:sp>
      <p:sp>
        <p:nvSpPr>
          <p:cNvPr id="4" name="Slide Number Placeholder 3"/>
          <p:cNvSpPr>
            <a:spLocks noGrp="1"/>
          </p:cNvSpPr>
          <p:nvPr>
            <p:ph type="sldNum" sz="quarter" idx="10"/>
          </p:nvPr>
        </p:nvSpPr>
        <p:spPr/>
        <p:txBody>
          <a:bodyPr/>
          <a:lstStyle/>
          <a:p>
            <a:fld id="{231DC608-3D51-45AA-B7FD-E61387E3DDF5}" type="slidenum">
              <a:rPr lang="en-SG" smtClean="0"/>
              <a:t>8</a:t>
            </a:fld>
            <a:endParaRPr lang="en-SG"/>
          </a:p>
        </p:txBody>
      </p:sp>
    </p:spTree>
    <p:extLst>
      <p:ext uri="{BB962C8B-B14F-4D97-AF65-F5344CB8AC3E}">
        <p14:creationId xmlns:p14="http://schemas.microsoft.com/office/powerpoint/2010/main" val="393908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dirty="0" smtClean="0"/>
              <a:t>This slide gives</a:t>
            </a:r>
            <a:r>
              <a:rPr lang="en-US" baseline="0" dirty="0" smtClean="0"/>
              <a:t> an overview of the main legislation – the </a:t>
            </a:r>
            <a:r>
              <a:rPr lang="en-US" dirty="0" smtClean="0"/>
              <a:t>Precious Stones and Precious Metals (Prevention of Money Laundering and Terrorism Financing) Act 2019 (</a:t>
            </a:r>
            <a:r>
              <a:rPr lang="en-US" b="1" dirty="0" smtClean="0">
                <a:solidFill>
                  <a:srgbClr val="C00000"/>
                </a:solidFill>
              </a:rPr>
              <a:t>PSPM Act</a:t>
            </a:r>
            <a:r>
              <a:rPr lang="en-US" dirty="0" smtClean="0"/>
              <a:t>).</a:t>
            </a:r>
          </a:p>
          <a:p>
            <a:pPr defTabSz="881939">
              <a:defRPr/>
            </a:pPr>
            <a:endParaRPr lang="en-US" baseline="0" dirty="0" smtClean="0"/>
          </a:p>
          <a:p>
            <a:pPr defTabSz="881939">
              <a:defRPr/>
            </a:pPr>
            <a:r>
              <a:rPr lang="en-US" baseline="0" dirty="0" smtClean="0"/>
              <a:t>Detailed requirements in the Precious Stones and Precious Metals (Prevention of Money Laundering and Terrorism Financing) Regulations 2019 (“PMLTF Regulations”)</a:t>
            </a:r>
          </a:p>
          <a:p>
            <a:endParaRPr lang="en-US" dirty="0" smtClean="0"/>
          </a:p>
          <a:p>
            <a:r>
              <a:rPr lang="en-US" dirty="0" smtClean="0"/>
              <a:t>To help dealers understand and comply with these legal requirements, we have prepared</a:t>
            </a:r>
            <a:r>
              <a:rPr lang="en-US" baseline="0" dirty="0" smtClean="0"/>
              <a:t> a set of Guidelines to help you comply with the requirements. They can be downloaded at the </a:t>
            </a:r>
            <a:r>
              <a:rPr lang="en-US" baseline="0" dirty="0" err="1" smtClean="0"/>
              <a:t>MinLaw</a:t>
            </a:r>
            <a:r>
              <a:rPr lang="en-US" baseline="0" dirty="0" smtClean="0"/>
              <a:t> website. </a:t>
            </a:r>
          </a:p>
          <a:p>
            <a:endParaRPr lang="en-US" baseline="0" dirty="0" smtClean="0"/>
          </a:p>
          <a:p>
            <a:r>
              <a:rPr lang="en-US" baseline="0" dirty="0" smtClean="0"/>
              <a:t>I will go through the main parts of the PSPM Act that you need to know about.</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9</a:t>
            </a:fld>
            <a:endParaRPr lang="en-SG"/>
          </a:p>
        </p:txBody>
      </p:sp>
    </p:spTree>
    <p:extLst>
      <p:ext uri="{BB962C8B-B14F-4D97-AF65-F5344CB8AC3E}">
        <p14:creationId xmlns:p14="http://schemas.microsoft.com/office/powerpoint/2010/main" val="211875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sm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930F4B6-BDC4-490D-A6F0-0EC7925F0AD2}" type="datetime1">
              <a:rPr lang="en-US" smtClean="0"/>
              <a:t>7/4/2019</a:t>
            </a:fld>
            <a:endParaRPr lang="en-US" dirty="0"/>
          </a:p>
        </p:txBody>
      </p:sp>
      <p:sp>
        <p:nvSpPr>
          <p:cNvPr id="5" name="Footer Placeholder 4"/>
          <p:cNvSpPr>
            <a:spLocks noGrp="1"/>
          </p:cNvSpPr>
          <p:nvPr>
            <p:ph type="ftr" sz="quarter" idx="11"/>
          </p:nvPr>
        </p:nvSpPr>
        <p:spPr>
          <a:xfrm>
            <a:off x="3352800" y="6477000"/>
            <a:ext cx="5486400" cy="329184"/>
          </a:xfrm>
        </p:spPr>
        <p:txBody>
          <a:bodyPr/>
          <a:lstStyle>
            <a:lvl1pPr marL="0" algn="ctr" defTabSz="914400" rtl="0" eaLnBrk="1" latinLnBrk="0" hangingPunct="1">
              <a:defRPr lang="en-US" sz="1000" i="0" kern="1200" smtClean="0">
                <a:solidFill>
                  <a:srgbClr val="AD0101"/>
                </a:solidFill>
                <a:latin typeface="+mn-lt"/>
                <a:ea typeface="+mn-ea"/>
                <a:cs typeface="+mn-cs"/>
              </a:defRPr>
            </a:lvl1pPr>
          </a:lstStyle>
          <a:p>
            <a:r>
              <a:rPr lang="en-GB" dirty="0" smtClean="0"/>
              <a:t>CONFIDENTIAL</a:t>
            </a:r>
            <a:endParaRPr lang="en-GB"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descr="Ministry of Law"/>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8043" y="-3501"/>
            <a:ext cx="1371258" cy="36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53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BEC1971-903D-4579-8AC7-C36D595179A4}" type="datetime1">
              <a:rPr lang="en-US" smtClean="0"/>
              <a:t>7/4/2019</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32661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2E795C-4380-4D22-9FD2-CB696580F2FF}" type="datetime1">
              <a:rPr lang="en-US" smtClean="0"/>
              <a:t>7/4/2019</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1199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093" y="2524"/>
            <a:ext cx="6780107" cy="368317"/>
          </a:xfrm>
        </p:spPr>
        <p:txBody>
          <a:bodyPr>
            <a:noAutofit/>
          </a:bodyPr>
          <a:lstStyle>
            <a:lvl1pPr algn="l">
              <a:defRPr sz="1600" b="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807200" y="51816"/>
            <a:ext cx="2235200" cy="329184"/>
          </a:xfrm>
        </p:spPr>
        <p:txBody>
          <a:bodyPr/>
          <a:lstStyle/>
          <a:p>
            <a:fld id="{C1EF3431-1545-4730-AF40-2DF66F6D1D75}" type="datetime1">
              <a:rPr lang="en-US" smtClean="0"/>
              <a:t>7/4/2019</a:t>
            </a:fld>
            <a:endParaRPr lang="en-US" dirty="0"/>
          </a:p>
        </p:txBody>
      </p:sp>
      <p:sp>
        <p:nvSpPr>
          <p:cNvPr id="5" name="Footer Placeholder 4"/>
          <p:cNvSpPr>
            <a:spLocks noGrp="1"/>
          </p:cNvSpPr>
          <p:nvPr>
            <p:ph type="ftr" sz="quarter" idx="11"/>
          </p:nvPr>
        </p:nvSpPr>
        <p:spPr>
          <a:xfrm>
            <a:off x="2794000" y="6477000"/>
            <a:ext cx="6604000" cy="329184"/>
          </a:xfrm>
        </p:spPr>
        <p:txBody>
          <a:bodyPr/>
          <a:lstStyle>
            <a:lvl1pPr algn="l">
              <a:defRPr sz="1000" i="0">
                <a:solidFill>
                  <a:srgbClr val="AD0101"/>
                </a:solidFill>
              </a:defRPr>
            </a:lvl1pPr>
          </a:lstStyle>
          <a:p>
            <a:pPr algn="ctr"/>
            <a:r>
              <a:rPr lang="en-US" dirty="0" smtClean="0"/>
              <a:t>CONFIDENTIAL</a:t>
            </a:r>
            <a:endParaRPr lang="en-US" dirty="0"/>
          </a:p>
        </p:txBody>
      </p:sp>
      <p:sp>
        <p:nvSpPr>
          <p:cNvPr id="6" name="Slide Number Placeholder 5"/>
          <p:cNvSpPr>
            <a:spLocks noGrp="1"/>
          </p:cNvSpPr>
          <p:nvPr>
            <p:ph type="sldNum" sz="quarter" idx="12"/>
          </p:nvPr>
        </p:nvSpPr>
        <p:spPr>
          <a:xfrm>
            <a:off x="9042400" y="0"/>
            <a:ext cx="1422400" cy="329184"/>
          </a:xfrm>
        </p:spPr>
        <p:txBody>
          <a:bodyPr/>
          <a:lstStyle>
            <a:lvl1pPr algn="r">
              <a:defRPr sz="1600"/>
            </a:lvl1pPr>
          </a:lstStyle>
          <a:p>
            <a:fld id="{B6F15528-21DE-4FAA-801E-634DDDAF4B2B}" type="slidenum">
              <a:rPr lang="en-US" smtClean="0"/>
              <a:pPr/>
              <a:t>‹#›</a:t>
            </a:fld>
            <a:endParaRPr lang="en-US" dirty="0"/>
          </a:p>
        </p:txBody>
      </p:sp>
      <p:pic>
        <p:nvPicPr>
          <p:cNvPr id="8" name="Picture 7" descr="Ministry of Law"/>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8043" y="-3501"/>
            <a:ext cx="1371258" cy="36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29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84001-BF86-42BF-A02A-D23C311A2D06}" type="datetime1">
              <a:rPr lang="en-US" smtClean="0"/>
              <a:t>7/4/2019</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a:xfrm>
            <a:off x="10668000" y="18288"/>
            <a:ext cx="1422400" cy="329184"/>
          </a:xfrm>
        </p:spPr>
        <p:txBody>
          <a:bodyPr/>
          <a:lstStyle>
            <a:lvl1pPr algn="r">
              <a:defRPr sz="1600"/>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54107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DB7B6BC-4A4B-498C-BF09-285A644454DC}" type="datetime1">
              <a:rPr lang="en-US" smtClean="0"/>
              <a:t>7/4/2019</a:t>
            </a:fld>
            <a:endParaRPr lang="en-US" dirty="0"/>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2499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F0BDA9-4B2A-4B69-B792-48A6E158EF46}" type="datetime1">
              <a:rPr lang="en-US" smtClean="0"/>
              <a:t>7/4/2019</a:t>
            </a:fld>
            <a:endParaRPr lang="en-US" dirty="0"/>
          </a:p>
        </p:txBody>
      </p:sp>
      <p:sp>
        <p:nvSpPr>
          <p:cNvPr id="8" name="Footer Placeholder 7"/>
          <p:cNvSpPr>
            <a:spLocks noGrp="1"/>
          </p:cNvSpPr>
          <p:nvPr>
            <p:ph type="ftr" sz="quarter" idx="11"/>
          </p:nvPr>
        </p:nvSpPr>
        <p:spPr/>
        <p:txBody>
          <a:bodyPr/>
          <a:lstStyle/>
          <a:p>
            <a:r>
              <a:rPr lang="en-US" smtClean="0"/>
              <a:t>CONFIDENTIAL</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871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5DF8610-B29B-499E-B896-998D9DC07809}" type="datetime1">
              <a:rPr lang="en-US" smtClean="0"/>
              <a:t>7/4/2019</a:t>
            </a:fld>
            <a:endParaRPr lang="en-US" dirty="0"/>
          </a:p>
        </p:txBody>
      </p:sp>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57893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F989D-98AB-423E-BA3D-14D3F14128CF}" type="datetime1">
              <a:rPr lang="en-US" smtClean="0"/>
              <a:t>7/4/2019</a:t>
            </a:fld>
            <a:endParaRPr lang="en-US" dirty="0"/>
          </a:p>
        </p:txBody>
      </p:sp>
      <p:sp>
        <p:nvSpPr>
          <p:cNvPr id="3" name="Footer Placeholder 2"/>
          <p:cNvSpPr>
            <a:spLocks noGrp="1"/>
          </p:cNvSpPr>
          <p:nvPr>
            <p:ph type="ftr" sz="quarter" idx="11"/>
          </p:nvPr>
        </p:nvSpPr>
        <p:spPr/>
        <p:txBody>
          <a:bodyPr/>
          <a:lstStyle/>
          <a:p>
            <a:r>
              <a:rPr lang="en-US" smtClean="0"/>
              <a:t>CONFIDENTIAL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14915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dirty="0"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1C2629B7-8D85-4787-BEA0-E25870DD0AFD}" type="datetime1">
              <a:rPr lang="en-US" smtClean="0"/>
              <a:t>7/4/2019</a:t>
            </a:fld>
            <a:endParaRPr lang="en-US" dirty="0"/>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89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FE87022-F486-462E-8E48-DA6E8853E584}" type="datetime1">
              <a:rPr lang="en-US" smtClean="0"/>
              <a:t>7/4/2019</a:t>
            </a:fld>
            <a:endParaRPr lang="en-US" dirty="0"/>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67802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F006798D-0BD4-4B1F-A7CA-751DBBC2A0FD}" type="datetime1">
              <a:rPr lang="en-US" smtClean="0"/>
              <a:t>7/4/2019</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CONFIDENTIAL</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696929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spcBef>
          <a:spcPct val="0"/>
        </a:spcBef>
        <a:buNone/>
        <a:defRPr sz="4000" kern="1200" spc="-100" baseline="0">
          <a:solidFill>
            <a:schemeClr val="tx2"/>
          </a:solidFill>
          <a:latin typeface="Calibri" panose="020F0502020204030204" pitchFamily="34" charset="0"/>
          <a:ea typeface="+mj-ea"/>
          <a:cs typeface="Calibri" panose="020F0502020204030204" pitchFamily="34"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jpeg"/><Relationship Id="rId11" Type="http://schemas.openxmlformats.org/officeDocument/2006/relationships/image" Target="../media/image31.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jpeg"/><Relationship Id="rId9"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ha.gov.sg/inter-ministry-committee-terrorist-designation-(imc-t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hyperlink" Target="http://www.mas.gov.sg/regulations-and-financial-stability/anti-money-laundering-countering-the-financing-of-terrorism-and-targeted-financial-sanctions/targeted-financial-sanctions/lists-of-designated-individuals-and-entities.aspx"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fatf-gafi.org/publications/fatfrecommendations/documents/fatf-recommendations.html" TargetMode="External"/><Relationship Id="rId7"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www.mas.gov.sg/regulations-and-financial-stability/anti-money-laundering-countering-the-financing-of-terrorism-and-target-financial-sanctions/anti-money-laundering-and-countering-the-financing-of-terrorism/national-risk-assessment.aspx" TargetMode="External"/><Relationship Id="rId5" Type="http://schemas.openxmlformats.org/officeDocument/2006/relationships/hyperlink" Target="http://www.fatf-gafi.org/media/fatf/documents/reports/ML-TF-through-trade-in-diamonds.pdf" TargetMode="External"/><Relationship Id="rId4" Type="http://schemas.openxmlformats.org/officeDocument/2006/relationships/hyperlink" Target="http://www.fatf-gafi.org/media/fatf/documents/reports/ML-TF-risks-vulnerabilities-associated-with-gold.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apps.pdpc.gov.sg/feedback/feedback-form" TargetMode="External"/><Relationship Id="rId3" Type="http://schemas.openxmlformats.org/officeDocument/2006/relationships/hyperlink" Target="mailto:support@corppass.gov.sg" TargetMode="External"/><Relationship Id="rId7" Type="http://schemas.openxmlformats.org/officeDocument/2006/relationships/hyperlink" Target="http://www.mlaw.gov.sg/eservices/enquiry" TargetMode="External"/><Relationship Id="rId12"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licence1.business.gov.sg/" TargetMode="External"/><Relationship Id="rId11" Type="http://schemas.openxmlformats.org/officeDocument/2006/relationships/hyperlink" Target="mailto:SPR_STRO_IT_Team@spf.gov.sg" TargetMode="External"/><Relationship Id="rId5" Type="http://schemas.openxmlformats.org/officeDocument/2006/relationships/hyperlink" Target="mailto:licences-helpdesk@crimsonlogic.com" TargetMode="External"/><Relationship Id="rId10" Type="http://schemas.openxmlformats.org/officeDocument/2006/relationships/hyperlink" Target="mailto:STRO@spf.gov.sg" TargetMode="External"/><Relationship Id="rId4" Type="http://schemas.openxmlformats.org/officeDocument/2006/relationships/hyperlink" Target="https://www.corppass.gov.sg/" TargetMode="External"/><Relationship Id="rId9"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hyperlink" Target="https://www.smeportal.sg/content/tech-depot/en/psg.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mailto:a-star_sme@hq.a-star.edu.s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hyperlink" Target="http://www.mlaw.gov.sg/eservices/enquiry"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5.jpg"/><Relationship Id="rId4" Type="http://schemas.openxmlformats.org/officeDocument/2006/relationships/hyperlink" Target="https://form.gov.sg/5ccc0ca38dcebc001039204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97945" y="616684"/>
            <a:ext cx="11535508" cy="2358403"/>
          </a:xfrm>
        </p:spPr>
        <p:txBody>
          <a:bodyPr/>
          <a:lstStyle/>
          <a:p>
            <a:pPr algn="ctr"/>
            <a:r>
              <a:rPr lang="en-US" sz="2800" b="1" cap="none" dirty="0" smtClean="0">
                <a:solidFill>
                  <a:srgbClr val="AD0101"/>
                </a:solidFill>
                <a:latin typeface="+mn-lt"/>
              </a:rPr>
              <a:t>AML/CFT</a:t>
            </a:r>
            <a:r>
              <a:rPr lang="en-US" sz="2800" b="1" cap="none" baseline="30000" dirty="0" smtClean="0">
                <a:solidFill>
                  <a:srgbClr val="AD0101"/>
                </a:solidFill>
                <a:latin typeface="+mn-lt"/>
              </a:rPr>
              <a:t>1</a:t>
            </a:r>
            <a:r>
              <a:rPr lang="en-US" sz="2800" b="1" cap="none" dirty="0" smtClean="0">
                <a:solidFill>
                  <a:srgbClr val="AD0101"/>
                </a:solidFill>
                <a:latin typeface="+mn-lt"/>
              </a:rPr>
              <a:t> Regime for Regulated Dealers</a:t>
            </a:r>
            <a:r>
              <a:rPr lang="en-US" sz="6000" dirty="0" smtClean="0">
                <a:solidFill>
                  <a:schemeClr val="tx1"/>
                </a:solidFill>
                <a:latin typeface="+mn-lt"/>
              </a:rPr>
              <a:t/>
            </a:r>
            <a:br>
              <a:rPr lang="en-US" sz="6000" dirty="0" smtClean="0">
                <a:solidFill>
                  <a:schemeClr val="tx1"/>
                </a:solidFill>
                <a:latin typeface="+mn-lt"/>
              </a:rPr>
            </a:br>
            <a:r>
              <a:rPr lang="en-US" sz="6600" cap="all" dirty="0" smtClean="0">
                <a:solidFill>
                  <a:schemeClr val="tx1"/>
                </a:solidFill>
                <a:latin typeface="+mn-lt"/>
              </a:rPr>
              <a:t>Onboarding conference</a:t>
            </a:r>
            <a:endParaRPr lang="en-SG" sz="7200" cap="all" dirty="0">
              <a:solidFill>
                <a:schemeClr val="tx1"/>
              </a:solidFill>
              <a:latin typeface="+mn-lt"/>
            </a:endParaRPr>
          </a:p>
        </p:txBody>
      </p:sp>
      <p:sp>
        <p:nvSpPr>
          <p:cNvPr id="4" name="Slide Number Placeholder 3"/>
          <p:cNvSpPr>
            <a:spLocks noGrp="1"/>
          </p:cNvSpPr>
          <p:nvPr>
            <p:ph type="sldNum" sz="quarter" idx="12"/>
          </p:nvPr>
        </p:nvSpPr>
        <p:spPr>
          <a:xfrm>
            <a:off x="9601200" y="18288"/>
            <a:ext cx="1066800" cy="329184"/>
          </a:xfrm>
        </p:spPr>
        <p:txBody>
          <a:bodyPr/>
          <a:lstStyle/>
          <a:p>
            <a:pPr algn="ctr"/>
            <a:fld id="{B6F15528-21DE-4FAA-801E-634DDDAF4B2B}" type="slidenum">
              <a:rPr lang="en-US">
                <a:latin typeface="Corbel"/>
              </a:rPr>
              <a:pPr algn="ctr"/>
              <a:t>1</a:t>
            </a:fld>
            <a:endParaRPr lang="en-US" dirty="0">
              <a:latin typeface="Corbel"/>
            </a:endParaRPr>
          </a:p>
        </p:txBody>
      </p:sp>
      <p:sp>
        <p:nvSpPr>
          <p:cNvPr id="2" name="TextBox 1"/>
          <p:cNvSpPr txBox="1"/>
          <p:nvPr/>
        </p:nvSpPr>
        <p:spPr>
          <a:xfrm>
            <a:off x="4598792" y="4139605"/>
            <a:ext cx="2933816" cy="1815882"/>
          </a:xfrm>
          <a:prstGeom prst="rect">
            <a:avLst/>
          </a:prstGeom>
          <a:noFill/>
        </p:spPr>
        <p:txBody>
          <a:bodyPr wrap="none" rtlCol="0">
            <a:spAutoFit/>
          </a:bodyPr>
          <a:lstStyle/>
          <a:p>
            <a:pPr algn="ctr"/>
            <a:r>
              <a:rPr lang="en-US" sz="2800" b="1"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rPr>
              <a:t>AML/CFT Division</a:t>
            </a:r>
          </a:p>
          <a:p>
            <a:pPr algn="ctr"/>
            <a:r>
              <a:rPr lang="en-US" sz="2800" b="1"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rPr>
              <a:t>Ministry of Law</a:t>
            </a:r>
          </a:p>
          <a:p>
            <a:pPr algn="ctr"/>
            <a:endParaRPr lang="en-US" sz="2800"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endParaRPr>
          </a:p>
          <a:p>
            <a:pPr algn="ctr"/>
            <a:r>
              <a:rPr lang="en-US" sz="2800"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rPr>
              <a:t>Jun 2019</a:t>
            </a:r>
            <a:endParaRPr lang="en-SG" sz="2800" dirty="0">
              <a:ln w="0"/>
              <a:solidFill>
                <a:schemeClr val="accent1"/>
              </a:solidFill>
              <a:effectLst>
                <a:outerShdw blurRad="38100" dist="25400" dir="5400000" algn="ctr" rotWithShape="0">
                  <a:srgbClr val="6E747A">
                    <a:alpha val="43000"/>
                  </a:srgbClr>
                </a:outerShdw>
              </a:effectLst>
              <a:cs typeface="Calibri" panose="020F0502020204030204" pitchFamily="34" charset="0"/>
            </a:endParaRPr>
          </a:p>
        </p:txBody>
      </p:sp>
      <p:sp>
        <p:nvSpPr>
          <p:cNvPr id="5" name="Rectangle 4"/>
          <p:cNvSpPr/>
          <p:nvPr/>
        </p:nvSpPr>
        <p:spPr>
          <a:xfrm>
            <a:off x="0" y="6292793"/>
            <a:ext cx="12192000" cy="56520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200" i="1" baseline="30000" dirty="0" smtClean="0">
                <a:solidFill>
                  <a:schemeClr val="tx1"/>
                </a:solidFill>
              </a:rPr>
              <a:t>1</a:t>
            </a:r>
            <a:r>
              <a:rPr lang="en-US" sz="2200" i="1" dirty="0" smtClean="0">
                <a:solidFill>
                  <a:schemeClr val="tx1"/>
                </a:solidFill>
              </a:rPr>
              <a:t>AML/CFT: Anti-money laundering/countering the financing of terrorism</a:t>
            </a:r>
            <a:endParaRPr lang="en-SG" sz="2200" i="1" dirty="0">
              <a:solidFill>
                <a:schemeClr val="tx1"/>
              </a:solidFill>
            </a:endParaRPr>
          </a:p>
        </p:txBody>
      </p:sp>
    </p:spTree>
    <p:extLst>
      <p:ext uri="{BB962C8B-B14F-4D97-AF65-F5344CB8AC3E}">
        <p14:creationId xmlns:p14="http://schemas.microsoft.com/office/powerpoint/2010/main" val="3402788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Scope / Registration</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4" name="Rounded Rectangle 13"/>
          <p:cNvSpPr/>
          <p:nvPr/>
        </p:nvSpPr>
        <p:spPr>
          <a:xfrm>
            <a:off x="1620961" y="2005184"/>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Diamond</a:t>
            </a:r>
            <a:endParaRPr lang="en-SG" sz="2200" dirty="0"/>
          </a:p>
        </p:txBody>
      </p:sp>
      <p:sp>
        <p:nvSpPr>
          <p:cNvPr id="20" name="TextBox 19"/>
          <p:cNvSpPr txBox="1"/>
          <p:nvPr/>
        </p:nvSpPr>
        <p:spPr>
          <a:xfrm>
            <a:off x="2276650" y="1427679"/>
            <a:ext cx="2254143" cy="461665"/>
          </a:xfrm>
          <a:prstGeom prst="rect">
            <a:avLst/>
          </a:prstGeom>
          <a:noFill/>
        </p:spPr>
        <p:txBody>
          <a:bodyPr wrap="none" rtlCol="0">
            <a:spAutoFit/>
          </a:bodyPr>
          <a:lstStyle/>
          <a:p>
            <a:r>
              <a:rPr lang="en-US" sz="2400" b="1" u="sng" dirty="0" smtClean="0"/>
              <a:t>Precious stones</a:t>
            </a:r>
            <a:endParaRPr lang="en-SG" sz="2400" b="1" u="sng" dirty="0"/>
          </a:p>
        </p:txBody>
      </p:sp>
      <p:sp>
        <p:nvSpPr>
          <p:cNvPr id="21" name="Rounded Rectangle 20"/>
          <p:cNvSpPr/>
          <p:nvPr/>
        </p:nvSpPr>
        <p:spPr>
          <a:xfrm>
            <a:off x="1130968" y="1416455"/>
            <a:ext cx="4484013" cy="506183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TextBox 27"/>
          <p:cNvSpPr txBox="1"/>
          <p:nvPr/>
        </p:nvSpPr>
        <p:spPr>
          <a:xfrm>
            <a:off x="7752339" y="1451549"/>
            <a:ext cx="2281394" cy="461665"/>
          </a:xfrm>
          <a:prstGeom prst="rect">
            <a:avLst/>
          </a:prstGeom>
          <a:noFill/>
        </p:spPr>
        <p:txBody>
          <a:bodyPr wrap="none" rtlCol="0">
            <a:spAutoFit/>
          </a:bodyPr>
          <a:lstStyle/>
          <a:p>
            <a:r>
              <a:rPr lang="en-US" sz="2400" b="1" u="sng" dirty="0" smtClean="0"/>
              <a:t>Precious metals</a:t>
            </a:r>
            <a:endParaRPr lang="en-SG" sz="2400" b="1" u="sng" dirty="0"/>
          </a:p>
        </p:txBody>
      </p:sp>
      <p:sp>
        <p:nvSpPr>
          <p:cNvPr id="29" name="Rounded Rectangle 28"/>
          <p:cNvSpPr/>
          <p:nvPr/>
        </p:nvSpPr>
        <p:spPr>
          <a:xfrm>
            <a:off x="6677700" y="1451549"/>
            <a:ext cx="4484013" cy="506183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ounded Rectangle 31"/>
          <p:cNvSpPr/>
          <p:nvPr/>
        </p:nvSpPr>
        <p:spPr>
          <a:xfrm>
            <a:off x="7058818" y="4641079"/>
            <a:ext cx="3668437" cy="65552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Alloy with at least 2% of PSPM in weight</a:t>
            </a:r>
            <a:endParaRPr lang="en-SG" sz="2200" dirty="0"/>
          </a:p>
        </p:txBody>
      </p:sp>
      <p:sp>
        <p:nvSpPr>
          <p:cNvPr id="37" name="Rounded Rectangle 36"/>
          <p:cNvSpPr/>
          <p:nvPr/>
        </p:nvSpPr>
        <p:spPr>
          <a:xfrm>
            <a:off x="114721" y="587444"/>
            <a:ext cx="2966233" cy="67452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smtClean="0"/>
              <a:t>What</a:t>
            </a:r>
            <a:r>
              <a:rPr lang="en-US" sz="2400" dirty="0" smtClean="0"/>
              <a:t> is covered?</a:t>
            </a:r>
            <a:endParaRPr lang="en-SG" sz="2400" dirty="0"/>
          </a:p>
        </p:txBody>
      </p:sp>
      <p:sp>
        <p:nvSpPr>
          <p:cNvPr id="38" name="Rounded Rectangle 37"/>
          <p:cNvSpPr/>
          <p:nvPr/>
        </p:nvSpPr>
        <p:spPr>
          <a:xfrm>
            <a:off x="3679700" y="1993451"/>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Sapphire</a:t>
            </a:r>
            <a:endParaRPr lang="en-SG" sz="2200" dirty="0"/>
          </a:p>
        </p:txBody>
      </p:sp>
      <p:sp>
        <p:nvSpPr>
          <p:cNvPr id="39" name="Rounded Rectangle 38"/>
          <p:cNvSpPr/>
          <p:nvPr/>
        </p:nvSpPr>
        <p:spPr>
          <a:xfrm>
            <a:off x="1620961" y="2744638"/>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Ruby</a:t>
            </a:r>
            <a:endParaRPr lang="en-SG" sz="2200" dirty="0"/>
          </a:p>
        </p:txBody>
      </p:sp>
      <p:sp>
        <p:nvSpPr>
          <p:cNvPr id="40" name="Rounded Rectangle 39"/>
          <p:cNvSpPr/>
          <p:nvPr/>
        </p:nvSpPr>
        <p:spPr>
          <a:xfrm>
            <a:off x="3679700" y="2744638"/>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Emerald</a:t>
            </a:r>
            <a:endParaRPr lang="en-SG" sz="2200" dirty="0"/>
          </a:p>
        </p:txBody>
      </p:sp>
      <p:sp>
        <p:nvSpPr>
          <p:cNvPr id="41" name="Rounded Rectangle 40"/>
          <p:cNvSpPr/>
          <p:nvPr/>
        </p:nvSpPr>
        <p:spPr>
          <a:xfrm>
            <a:off x="1620962" y="3478416"/>
            <a:ext cx="1489010"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Jade</a:t>
            </a:r>
            <a:endParaRPr lang="en-SG" sz="2200" dirty="0"/>
          </a:p>
        </p:txBody>
      </p:sp>
      <p:sp>
        <p:nvSpPr>
          <p:cNvPr id="42" name="Rounded Rectangle 41"/>
          <p:cNvSpPr/>
          <p:nvPr/>
        </p:nvSpPr>
        <p:spPr>
          <a:xfrm>
            <a:off x="3679700" y="3530387"/>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Pearl</a:t>
            </a:r>
            <a:endParaRPr lang="en-SG" sz="2200" dirty="0"/>
          </a:p>
        </p:txBody>
      </p:sp>
      <p:sp>
        <p:nvSpPr>
          <p:cNvPr id="44" name="Rounded Rectangle 43"/>
          <p:cNvSpPr/>
          <p:nvPr/>
        </p:nvSpPr>
        <p:spPr>
          <a:xfrm>
            <a:off x="7059786" y="1993451"/>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Gold</a:t>
            </a:r>
            <a:endParaRPr lang="en-SG" sz="2200" dirty="0"/>
          </a:p>
        </p:txBody>
      </p:sp>
      <p:sp>
        <p:nvSpPr>
          <p:cNvPr id="45" name="Rounded Rectangle 44"/>
          <p:cNvSpPr/>
          <p:nvPr/>
        </p:nvSpPr>
        <p:spPr>
          <a:xfrm>
            <a:off x="9110749" y="1976650"/>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Silver</a:t>
            </a:r>
            <a:endParaRPr lang="en-SG" sz="2200" dirty="0"/>
          </a:p>
        </p:txBody>
      </p:sp>
      <p:sp>
        <p:nvSpPr>
          <p:cNvPr id="46" name="Rounded Rectangle 45"/>
          <p:cNvSpPr/>
          <p:nvPr/>
        </p:nvSpPr>
        <p:spPr>
          <a:xfrm>
            <a:off x="7058818" y="2652341"/>
            <a:ext cx="1622754"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Platinum</a:t>
            </a:r>
            <a:endParaRPr lang="en-SG" sz="2200" dirty="0"/>
          </a:p>
        </p:txBody>
      </p:sp>
      <p:sp>
        <p:nvSpPr>
          <p:cNvPr id="47" name="Rounded Rectangle 46"/>
          <p:cNvSpPr/>
          <p:nvPr/>
        </p:nvSpPr>
        <p:spPr>
          <a:xfrm>
            <a:off x="9110749" y="2646792"/>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Palladium</a:t>
            </a:r>
            <a:endParaRPr lang="en-SG" sz="2200" dirty="0"/>
          </a:p>
        </p:txBody>
      </p:sp>
      <p:sp>
        <p:nvSpPr>
          <p:cNvPr id="48" name="Rounded Rectangle 47"/>
          <p:cNvSpPr/>
          <p:nvPr/>
        </p:nvSpPr>
        <p:spPr>
          <a:xfrm>
            <a:off x="7058818" y="3316035"/>
            <a:ext cx="1622754"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Rhodium</a:t>
            </a:r>
            <a:endParaRPr lang="en-SG" sz="2200" dirty="0"/>
          </a:p>
        </p:txBody>
      </p:sp>
      <p:sp>
        <p:nvSpPr>
          <p:cNvPr id="49" name="Rounded Rectangle 48"/>
          <p:cNvSpPr/>
          <p:nvPr/>
        </p:nvSpPr>
        <p:spPr>
          <a:xfrm>
            <a:off x="9110749" y="3298563"/>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Iridium</a:t>
            </a:r>
            <a:endParaRPr lang="en-SG" sz="2200" dirty="0"/>
          </a:p>
        </p:txBody>
      </p:sp>
      <p:sp>
        <p:nvSpPr>
          <p:cNvPr id="50" name="Rounded Rectangle 49"/>
          <p:cNvSpPr/>
          <p:nvPr/>
        </p:nvSpPr>
        <p:spPr>
          <a:xfrm>
            <a:off x="7058818" y="3982100"/>
            <a:ext cx="1622754"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Osmium</a:t>
            </a:r>
            <a:endParaRPr lang="en-SG" sz="2200" dirty="0"/>
          </a:p>
        </p:txBody>
      </p:sp>
      <p:sp>
        <p:nvSpPr>
          <p:cNvPr id="51" name="Rounded Rectangle 50"/>
          <p:cNvSpPr/>
          <p:nvPr/>
        </p:nvSpPr>
        <p:spPr>
          <a:xfrm>
            <a:off x="9105469" y="3982100"/>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Ruthenium</a:t>
            </a:r>
            <a:endParaRPr lang="en-SG" sz="2200" dirty="0"/>
          </a:p>
        </p:txBody>
      </p:sp>
      <p:sp>
        <p:nvSpPr>
          <p:cNvPr id="52" name="Rounded Rectangle 51"/>
          <p:cNvSpPr/>
          <p:nvPr/>
        </p:nvSpPr>
        <p:spPr>
          <a:xfrm>
            <a:off x="3080954" y="584443"/>
            <a:ext cx="8926562" cy="69686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Precious stones,</a:t>
            </a:r>
            <a:r>
              <a:rPr lang="en-US" sz="2400" dirty="0" smtClean="0">
                <a:solidFill>
                  <a:schemeClr val="tx1"/>
                </a:solidFill>
              </a:rPr>
              <a:t> </a:t>
            </a:r>
            <a:r>
              <a:rPr lang="en-US" sz="2400" b="1" dirty="0" smtClean="0">
                <a:solidFill>
                  <a:schemeClr val="tx1"/>
                </a:solidFill>
              </a:rPr>
              <a:t>precious metals, precious products</a:t>
            </a:r>
          </a:p>
          <a:p>
            <a:pPr algn="ctr"/>
            <a:r>
              <a:rPr lang="en-US" sz="2400" dirty="0" smtClean="0">
                <a:solidFill>
                  <a:schemeClr val="tx1"/>
                </a:solidFill>
              </a:rPr>
              <a:t>and</a:t>
            </a:r>
            <a:r>
              <a:rPr lang="en-US" sz="2400" b="1" dirty="0" smtClean="0">
                <a:solidFill>
                  <a:schemeClr val="tx1"/>
                </a:solidFill>
              </a:rPr>
              <a:t> asset-backed tokens </a:t>
            </a:r>
            <a:r>
              <a:rPr lang="en-US" sz="2400" dirty="0" smtClean="0">
                <a:solidFill>
                  <a:schemeClr val="tx1"/>
                </a:solidFill>
              </a:rPr>
              <a:t>(“</a:t>
            </a:r>
            <a:r>
              <a:rPr lang="en-US" sz="2400" b="1" dirty="0" smtClean="0">
                <a:solidFill>
                  <a:schemeClr val="tx1"/>
                </a:solidFill>
              </a:rPr>
              <a:t>PSPM</a:t>
            </a:r>
            <a:r>
              <a:rPr lang="en-US" sz="2400" dirty="0" smtClean="0">
                <a:solidFill>
                  <a:schemeClr val="tx1"/>
                </a:solidFill>
              </a:rPr>
              <a:t>”).</a:t>
            </a:r>
            <a:endParaRPr lang="en-SG" sz="2400"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484" y="4212194"/>
            <a:ext cx="1229102" cy="9427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6485" y="4170754"/>
            <a:ext cx="1285911" cy="98635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4593" y="4232095"/>
            <a:ext cx="812128" cy="95336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0961" y="5157304"/>
            <a:ext cx="905794" cy="1063323"/>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6664" y="5199374"/>
            <a:ext cx="834116" cy="97918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80689" y="5215980"/>
            <a:ext cx="855811" cy="1004647"/>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26445" y="5508276"/>
            <a:ext cx="993648" cy="762174"/>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42189" y="5458771"/>
            <a:ext cx="1155033" cy="885962"/>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625276" y="5492290"/>
            <a:ext cx="1301089" cy="866323"/>
          </a:xfrm>
          <a:prstGeom prst="rect">
            <a:avLst/>
          </a:prstGeom>
        </p:spPr>
      </p:pic>
    </p:spTree>
    <p:extLst>
      <p:ext uri="{BB962C8B-B14F-4D97-AF65-F5344CB8AC3E}">
        <p14:creationId xmlns:p14="http://schemas.microsoft.com/office/powerpoint/2010/main" val="18283765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extBox 6"/>
          <p:cNvSpPr txBox="1"/>
          <p:nvPr/>
        </p:nvSpPr>
        <p:spPr>
          <a:xfrm>
            <a:off x="1245607" y="1993890"/>
            <a:ext cx="4261851" cy="3477875"/>
          </a:xfrm>
          <a:prstGeom prst="rect">
            <a:avLst/>
          </a:prstGeom>
          <a:noFill/>
        </p:spPr>
        <p:txBody>
          <a:bodyPr wrap="square" rtlCol="0">
            <a:spAutoFit/>
          </a:bodyPr>
          <a:lstStyle/>
          <a:p>
            <a:r>
              <a:rPr lang="en-US" sz="2200" dirty="0" smtClean="0"/>
              <a:t>Any </a:t>
            </a:r>
            <a:r>
              <a:rPr lang="en-US" sz="2200" dirty="0" err="1" smtClean="0"/>
              <a:t>jewellery</a:t>
            </a:r>
            <a:r>
              <a:rPr lang="en-US" sz="2200" dirty="0" smtClean="0"/>
              <a:t>, watch, apparel, accessory, ornament or other finished product, which is made up of (containing or attached) any PSPM </a:t>
            </a:r>
          </a:p>
          <a:p>
            <a:endParaRPr lang="en-US" sz="2200" u="sng" dirty="0"/>
          </a:p>
          <a:p>
            <a:r>
              <a:rPr lang="en-US" sz="2200" b="1" u="sng" dirty="0" smtClean="0"/>
              <a:t>AND</a:t>
            </a:r>
          </a:p>
          <a:p>
            <a:endParaRPr lang="en-US" sz="2200" u="sng" dirty="0"/>
          </a:p>
          <a:p>
            <a:r>
              <a:rPr lang="en-US" sz="2200" dirty="0" smtClean="0"/>
              <a:t>at least 50% of its value due to the PSPM</a:t>
            </a:r>
            <a:endParaRPr lang="en-SG" sz="2200" dirty="0"/>
          </a:p>
        </p:txBody>
      </p:sp>
      <p:sp>
        <p:nvSpPr>
          <p:cNvPr id="37" name="Rounded Rectangle 36"/>
          <p:cNvSpPr/>
          <p:nvPr/>
        </p:nvSpPr>
        <p:spPr>
          <a:xfrm>
            <a:off x="114721" y="587444"/>
            <a:ext cx="2966233" cy="67452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smtClean="0"/>
              <a:t>What</a:t>
            </a:r>
            <a:r>
              <a:rPr lang="en-US" sz="2400" dirty="0" smtClean="0"/>
              <a:t> is covered?</a:t>
            </a:r>
            <a:endParaRPr lang="en-SG" sz="2400" dirty="0"/>
          </a:p>
        </p:txBody>
      </p:sp>
      <p:sp>
        <p:nvSpPr>
          <p:cNvPr id="43" name="TextBox 42"/>
          <p:cNvSpPr txBox="1"/>
          <p:nvPr/>
        </p:nvSpPr>
        <p:spPr>
          <a:xfrm>
            <a:off x="2101984" y="1498666"/>
            <a:ext cx="2549096" cy="461665"/>
          </a:xfrm>
          <a:prstGeom prst="rect">
            <a:avLst/>
          </a:prstGeom>
          <a:noFill/>
        </p:spPr>
        <p:txBody>
          <a:bodyPr wrap="none" rtlCol="0">
            <a:spAutoFit/>
          </a:bodyPr>
          <a:lstStyle/>
          <a:p>
            <a:r>
              <a:rPr lang="en-US" sz="2400" b="1" u="sng" dirty="0" smtClean="0"/>
              <a:t>Precious products</a:t>
            </a:r>
            <a:endParaRPr lang="en-SG" sz="2400" b="1" u="sng" dirty="0"/>
          </a:p>
        </p:txBody>
      </p:sp>
      <p:sp>
        <p:nvSpPr>
          <p:cNvPr id="64" name="TextBox 63"/>
          <p:cNvSpPr txBox="1"/>
          <p:nvPr/>
        </p:nvSpPr>
        <p:spPr>
          <a:xfrm>
            <a:off x="6968135" y="1993890"/>
            <a:ext cx="4197170" cy="2800767"/>
          </a:xfrm>
          <a:prstGeom prst="rect">
            <a:avLst/>
          </a:prstGeom>
          <a:noFill/>
        </p:spPr>
        <p:txBody>
          <a:bodyPr wrap="square" rtlCol="0">
            <a:spAutoFit/>
          </a:bodyPr>
          <a:lstStyle/>
          <a:p>
            <a:r>
              <a:rPr lang="en-US" sz="2200" dirty="0" smtClean="0"/>
              <a:t>Any token, certificate or other instrument backed by one or more precious metals, precious stones or precious products</a:t>
            </a:r>
          </a:p>
          <a:p>
            <a:endParaRPr lang="en-US" sz="2200" dirty="0"/>
          </a:p>
          <a:p>
            <a:r>
              <a:rPr lang="en-US" sz="2200" dirty="0" smtClean="0"/>
              <a:t>That entitles the holder to the precious metal, precious stone or precious product.</a:t>
            </a:r>
            <a:endParaRPr lang="en-SG" sz="2200" dirty="0"/>
          </a:p>
        </p:txBody>
      </p:sp>
      <p:sp>
        <p:nvSpPr>
          <p:cNvPr id="65" name="Rounded Rectangle 64"/>
          <p:cNvSpPr/>
          <p:nvPr/>
        </p:nvSpPr>
        <p:spPr>
          <a:xfrm>
            <a:off x="6793044" y="1494905"/>
            <a:ext cx="4498712" cy="498338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p:cNvSpPr txBox="1"/>
          <p:nvPr/>
        </p:nvSpPr>
        <p:spPr>
          <a:xfrm>
            <a:off x="7575909" y="1536562"/>
            <a:ext cx="2932982" cy="461665"/>
          </a:xfrm>
          <a:prstGeom prst="rect">
            <a:avLst/>
          </a:prstGeom>
          <a:noFill/>
        </p:spPr>
        <p:txBody>
          <a:bodyPr wrap="none" rtlCol="0">
            <a:spAutoFit/>
          </a:bodyPr>
          <a:lstStyle/>
          <a:p>
            <a:r>
              <a:rPr lang="en-US" sz="2400" b="1" u="sng" dirty="0" smtClean="0"/>
              <a:t>Asset-backed tokens</a:t>
            </a:r>
            <a:endParaRPr lang="en-SG" sz="2400" b="1" u="sng" dirty="0"/>
          </a:p>
        </p:txBody>
      </p:sp>
      <p:sp>
        <p:nvSpPr>
          <p:cNvPr id="69" name="Rounded Rectangle 68"/>
          <p:cNvSpPr/>
          <p:nvPr/>
        </p:nvSpPr>
        <p:spPr>
          <a:xfrm>
            <a:off x="3080954" y="584443"/>
            <a:ext cx="8926562" cy="69686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Precious stones,</a:t>
            </a:r>
            <a:r>
              <a:rPr lang="en-US" sz="2400" dirty="0" smtClean="0">
                <a:solidFill>
                  <a:schemeClr val="tx1"/>
                </a:solidFill>
              </a:rPr>
              <a:t> </a:t>
            </a:r>
            <a:r>
              <a:rPr lang="en-US" sz="2400" b="1" dirty="0" smtClean="0">
                <a:solidFill>
                  <a:schemeClr val="tx1"/>
                </a:solidFill>
              </a:rPr>
              <a:t>precious metals, precious products</a:t>
            </a:r>
          </a:p>
          <a:p>
            <a:pPr algn="ctr"/>
            <a:r>
              <a:rPr lang="en-US" sz="2400" dirty="0" smtClean="0">
                <a:solidFill>
                  <a:schemeClr val="tx1"/>
                </a:solidFill>
              </a:rPr>
              <a:t>and</a:t>
            </a:r>
            <a:r>
              <a:rPr lang="en-US" sz="2400" b="1" dirty="0" smtClean="0">
                <a:solidFill>
                  <a:schemeClr val="tx1"/>
                </a:solidFill>
              </a:rPr>
              <a:t> asset-backed tokens </a:t>
            </a:r>
            <a:r>
              <a:rPr lang="en-US" sz="2400" dirty="0" smtClean="0">
                <a:solidFill>
                  <a:schemeClr val="tx1"/>
                </a:solidFill>
              </a:rPr>
              <a:t>(“</a:t>
            </a:r>
            <a:r>
              <a:rPr lang="en-US" sz="2400" b="1" dirty="0" smtClean="0">
                <a:solidFill>
                  <a:schemeClr val="tx1"/>
                </a:solidFill>
              </a:rPr>
              <a:t>PSPM</a:t>
            </a:r>
            <a:r>
              <a:rPr lang="en-US" sz="2400" dirty="0" smtClean="0">
                <a:solidFill>
                  <a:schemeClr val="tx1"/>
                </a:solidFill>
              </a:rPr>
              <a:t>”).</a:t>
            </a:r>
            <a:endParaRPr lang="en-SG" sz="2400"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03" y="5104094"/>
            <a:ext cx="1804055" cy="1201219"/>
          </a:xfrm>
          <a:prstGeom prst="rect">
            <a:avLst/>
          </a:prstGeom>
        </p:spPr>
      </p:pic>
      <p:sp>
        <p:nvSpPr>
          <p:cNvPr id="14" name="Rounded Rectangle 13"/>
          <p:cNvSpPr/>
          <p:nvPr/>
        </p:nvSpPr>
        <p:spPr>
          <a:xfrm>
            <a:off x="1130968" y="1494905"/>
            <a:ext cx="4491131" cy="498338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p:cNvSpPr>
            <a:spLocks noGrp="1"/>
          </p:cNvSpPr>
          <p:nvPr>
            <p:ph type="title"/>
          </p:nvPr>
        </p:nvSpPr>
        <p:spPr>
          <a:xfrm>
            <a:off x="27093" y="2524"/>
            <a:ext cx="6780107" cy="368317"/>
          </a:xfrm>
        </p:spPr>
        <p:txBody>
          <a:bodyPr/>
          <a:lstStyle/>
          <a:p>
            <a:r>
              <a:rPr lang="en-US" sz="2400" b="1" dirty="0" smtClean="0">
                <a:latin typeface="+mn-lt"/>
              </a:rPr>
              <a:t>Scope / Registration</a:t>
            </a:r>
            <a:endParaRPr lang="en-SG" sz="2400" b="1" dirty="0">
              <a:latin typeface="+mn-lt"/>
            </a:endParaRPr>
          </a:p>
        </p:txBody>
      </p:sp>
    </p:spTree>
    <p:extLst>
      <p:ext uri="{BB962C8B-B14F-4D97-AF65-F5344CB8AC3E}">
        <p14:creationId xmlns:p14="http://schemas.microsoft.com/office/powerpoint/2010/main" val="1129830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20" name="TextBox 19"/>
          <p:cNvSpPr txBox="1"/>
          <p:nvPr/>
        </p:nvSpPr>
        <p:spPr>
          <a:xfrm>
            <a:off x="1022684" y="1849870"/>
            <a:ext cx="4347953" cy="1446550"/>
          </a:xfrm>
          <a:prstGeom prst="rect">
            <a:avLst/>
          </a:prstGeom>
          <a:noFill/>
        </p:spPr>
        <p:txBody>
          <a:bodyPr wrap="square" rtlCol="0">
            <a:spAutoFit/>
          </a:bodyPr>
          <a:lstStyle/>
          <a:p>
            <a:r>
              <a:rPr lang="en-US" sz="2200" dirty="0"/>
              <a:t>Any machinery, tool or equipment used for </a:t>
            </a:r>
            <a:r>
              <a:rPr lang="en-US" sz="2200" b="1" dirty="0"/>
              <a:t>industrial</a:t>
            </a:r>
            <a:r>
              <a:rPr lang="en-US" sz="2200" dirty="0"/>
              <a:t> </a:t>
            </a:r>
            <a:r>
              <a:rPr lang="en-US" sz="2200" dirty="0" smtClean="0"/>
              <a:t>purposes.</a:t>
            </a:r>
          </a:p>
          <a:p>
            <a:endParaRPr lang="en-US" sz="2200" i="1" dirty="0"/>
          </a:p>
          <a:p>
            <a:r>
              <a:rPr lang="en-US" sz="2200" i="1" dirty="0" smtClean="0">
                <a:solidFill>
                  <a:schemeClr val="bg1">
                    <a:lumMod val="50000"/>
                  </a:schemeClr>
                </a:solidFill>
              </a:rPr>
              <a:t>E.g</a:t>
            </a:r>
            <a:r>
              <a:rPr lang="en-US" sz="2200" i="1" dirty="0">
                <a:solidFill>
                  <a:schemeClr val="bg1">
                    <a:lumMod val="50000"/>
                  </a:schemeClr>
                </a:solidFill>
              </a:rPr>
              <a:t>. crucible, </a:t>
            </a:r>
            <a:r>
              <a:rPr lang="en-US" sz="2200" i="1" dirty="0" smtClean="0">
                <a:solidFill>
                  <a:schemeClr val="bg1">
                    <a:lumMod val="50000"/>
                  </a:schemeClr>
                </a:solidFill>
              </a:rPr>
              <a:t>furnace coil.</a:t>
            </a:r>
            <a:endParaRPr lang="en-US" sz="2200" i="1" dirty="0">
              <a:solidFill>
                <a:schemeClr val="bg1">
                  <a:lumMod val="50000"/>
                </a:schemeClr>
              </a:solidFill>
            </a:endParaRPr>
          </a:p>
        </p:txBody>
      </p:sp>
      <p:sp>
        <p:nvSpPr>
          <p:cNvPr id="21" name="Rounded Rectangle 20"/>
          <p:cNvSpPr/>
          <p:nvPr/>
        </p:nvSpPr>
        <p:spPr>
          <a:xfrm>
            <a:off x="661737" y="1544647"/>
            <a:ext cx="5052379" cy="496270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ounded Rectangle 35"/>
          <p:cNvSpPr/>
          <p:nvPr/>
        </p:nvSpPr>
        <p:spPr>
          <a:xfrm>
            <a:off x="6516034" y="1541204"/>
            <a:ext cx="5052379" cy="49627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ounded Rectangle 36"/>
          <p:cNvSpPr/>
          <p:nvPr/>
        </p:nvSpPr>
        <p:spPr>
          <a:xfrm>
            <a:off x="259105" y="611404"/>
            <a:ext cx="3572198" cy="65056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smtClean="0"/>
              <a:t>What</a:t>
            </a:r>
            <a:r>
              <a:rPr lang="en-US" sz="2400" dirty="0" smtClean="0"/>
              <a:t> is </a:t>
            </a:r>
            <a:r>
              <a:rPr lang="en-US" sz="2400" u="sng" dirty="0" smtClean="0"/>
              <a:t>not</a:t>
            </a:r>
            <a:r>
              <a:rPr lang="en-US" sz="2400" dirty="0" smtClean="0"/>
              <a:t> covered?</a:t>
            </a:r>
            <a:endParaRPr lang="en-SG" sz="2400" dirty="0"/>
          </a:p>
        </p:txBody>
      </p:sp>
      <p:sp>
        <p:nvSpPr>
          <p:cNvPr id="52" name="Rounded Rectangle 51"/>
          <p:cNvSpPr/>
          <p:nvPr/>
        </p:nvSpPr>
        <p:spPr>
          <a:xfrm>
            <a:off x="3831303" y="630742"/>
            <a:ext cx="7967822" cy="6505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Industrial</a:t>
            </a:r>
            <a:r>
              <a:rPr lang="en-US" sz="2400" dirty="0" smtClean="0">
                <a:solidFill>
                  <a:schemeClr val="tx1"/>
                </a:solidFill>
              </a:rPr>
              <a:t> tools and </a:t>
            </a:r>
            <a:r>
              <a:rPr lang="en-US" sz="2400" b="1" dirty="0" smtClean="0">
                <a:solidFill>
                  <a:schemeClr val="tx1"/>
                </a:solidFill>
              </a:rPr>
              <a:t>medical</a:t>
            </a:r>
            <a:r>
              <a:rPr lang="en-US" sz="2400" dirty="0" smtClean="0">
                <a:solidFill>
                  <a:schemeClr val="tx1"/>
                </a:solidFill>
              </a:rPr>
              <a:t> devices.</a:t>
            </a:r>
            <a:endParaRPr lang="en-SG" sz="2400" dirty="0">
              <a:solidFill>
                <a:schemeClr val="tx1"/>
              </a:solidFill>
            </a:endParaRPr>
          </a:p>
        </p:txBody>
      </p:sp>
      <p:sp>
        <p:nvSpPr>
          <p:cNvPr id="31" name="TextBox 30"/>
          <p:cNvSpPr txBox="1"/>
          <p:nvPr/>
        </p:nvSpPr>
        <p:spPr>
          <a:xfrm>
            <a:off x="6807199" y="1849870"/>
            <a:ext cx="4394968" cy="2123658"/>
          </a:xfrm>
          <a:prstGeom prst="rect">
            <a:avLst/>
          </a:prstGeom>
          <a:noFill/>
        </p:spPr>
        <p:txBody>
          <a:bodyPr wrap="square" rtlCol="0">
            <a:spAutoFit/>
          </a:bodyPr>
          <a:lstStyle/>
          <a:p>
            <a:r>
              <a:rPr lang="en-US" sz="2200" dirty="0" smtClean="0"/>
              <a:t>Any </a:t>
            </a:r>
            <a:r>
              <a:rPr lang="en-US" sz="2200" b="1" dirty="0" smtClean="0"/>
              <a:t>medical</a:t>
            </a:r>
            <a:r>
              <a:rPr lang="en-US" sz="2200" dirty="0" smtClean="0"/>
              <a:t> device listed in the First Schedule of the Health Products Act (Cap. 122D).</a:t>
            </a:r>
          </a:p>
          <a:p>
            <a:endParaRPr lang="en-US" sz="2200" i="1" dirty="0"/>
          </a:p>
          <a:p>
            <a:r>
              <a:rPr lang="en-US" sz="2200" i="1" dirty="0" smtClean="0">
                <a:solidFill>
                  <a:schemeClr val="bg1">
                    <a:lumMod val="50000"/>
                  </a:schemeClr>
                </a:solidFill>
              </a:rPr>
              <a:t>E.g. Implants to body parts (knee/tooth implant).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163" y="4262315"/>
            <a:ext cx="2373744" cy="158054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8725" y="4262315"/>
            <a:ext cx="2293525" cy="15271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3148" y="4233429"/>
            <a:ext cx="1644131" cy="191756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8423" y="4282194"/>
            <a:ext cx="2373744" cy="1580545"/>
          </a:xfrm>
          <a:prstGeom prst="rect">
            <a:avLst/>
          </a:prstGeom>
        </p:spPr>
      </p:pic>
      <p:sp>
        <p:nvSpPr>
          <p:cNvPr id="15" name="Title 1"/>
          <p:cNvSpPr>
            <a:spLocks noGrp="1"/>
          </p:cNvSpPr>
          <p:nvPr>
            <p:ph type="title"/>
          </p:nvPr>
        </p:nvSpPr>
        <p:spPr>
          <a:xfrm>
            <a:off x="27093" y="2524"/>
            <a:ext cx="6780107" cy="368317"/>
          </a:xfrm>
        </p:spPr>
        <p:txBody>
          <a:bodyPr/>
          <a:lstStyle/>
          <a:p>
            <a:r>
              <a:rPr lang="en-US" sz="2400" b="1" dirty="0" smtClean="0">
                <a:latin typeface="+mn-lt"/>
              </a:rPr>
              <a:t>Scope / Registration</a:t>
            </a:r>
            <a:endParaRPr lang="en-SG" sz="2400" b="1" dirty="0">
              <a:latin typeface="+mn-lt"/>
            </a:endParaRPr>
          </a:p>
        </p:txBody>
      </p:sp>
    </p:spTree>
    <p:extLst>
      <p:ext uri="{BB962C8B-B14F-4D97-AF65-F5344CB8AC3E}">
        <p14:creationId xmlns:p14="http://schemas.microsoft.com/office/powerpoint/2010/main" val="2090086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36" name="Rounded Rectangle 35"/>
          <p:cNvSpPr/>
          <p:nvPr/>
        </p:nvSpPr>
        <p:spPr>
          <a:xfrm>
            <a:off x="3225336" y="1777125"/>
            <a:ext cx="8573788" cy="2542212"/>
          </a:xfrm>
          <a:prstGeom prst="round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SG" sz="2200"/>
          </a:p>
        </p:txBody>
      </p:sp>
      <p:sp>
        <p:nvSpPr>
          <p:cNvPr id="52" name="Rounded Rectangle 51"/>
          <p:cNvSpPr/>
          <p:nvPr/>
        </p:nvSpPr>
        <p:spPr>
          <a:xfrm>
            <a:off x="3225338" y="630742"/>
            <a:ext cx="8573787" cy="983299"/>
          </a:xfrm>
          <a:prstGeom prst="round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Regulated dealers</a:t>
            </a:r>
            <a:r>
              <a:rPr lang="en-US" sz="2400" dirty="0">
                <a:solidFill>
                  <a:schemeClr val="tx1"/>
                </a:solidFill>
              </a:rPr>
              <a:t> </a:t>
            </a:r>
            <a:r>
              <a:rPr lang="en-US" sz="2400" dirty="0" smtClean="0">
                <a:solidFill>
                  <a:schemeClr val="tx1"/>
                </a:solidFill>
              </a:rPr>
              <a:t>(Persons who carry on a business of regulated dealing, or business as an intermediary for regulated dealing.)</a:t>
            </a:r>
            <a:endParaRPr lang="en-SG" sz="2400" dirty="0">
              <a:solidFill>
                <a:schemeClr val="tx1"/>
              </a:solidFill>
            </a:endParaRPr>
          </a:p>
        </p:txBody>
      </p:sp>
      <p:sp>
        <p:nvSpPr>
          <p:cNvPr id="30" name="Rounded Rectangle 29"/>
          <p:cNvSpPr/>
          <p:nvPr/>
        </p:nvSpPr>
        <p:spPr>
          <a:xfrm>
            <a:off x="3609556" y="2028054"/>
            <a:ext cx="2396836" cy="9369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Manufacturing any PSPM</a:t>
            </a:r>
            <a:endParaRPr lang="en-SG" sz="2200" dirty="0"/>
          </a:p>
        </p:txBody>
      </p:sp>
      <p:sp>
        <p:nvSpPr>
          <p:cNvPr id="31" name="Rounded Rectangle 30"/>
          <p:cNvSpPr/>
          <p:nvPr/>
        </p:nvSpPr>
        <p:spPr>
          <a:xfrm>
            <a:off x="6329923" y="1989433"/>
            <a:ext cx="2388946" cy="97552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Importing or possessing for sale any PSPM</a:t>
            </a:r>
            <a:endParaRPr lang="en-SG" sz="2200" dirty="0"/>
          </a:p>
        </p:txBody>
      </p:sp>
      <p:sp>
        <p:nvSpPr>
          <p:cNvPr id="33" name="Rounded Rectangle 32"/>
          <p:cNvSpPr/>
          <p:nvPr/>
        </p:nvSpPr>
        <p:spPr>
          <a:xfrm>
            <a:off x="9042400" y="1986578"/>
            <a:ext cx="2388947" cy="97838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Selling or offering for sale any PSPM</a:t>
            </a:r>
            <a:endParaRPr lang="en-SG" sz="2200" dirty="0"/>
          </a:p>
        </p:txBody>
      </p:sp>
      <p:sp>
        <p:nvSpPr>
          <p:cNvPr id="58" name="Rounded Rectangle 57"/>
          <p:cNvSpPr/>
          <p:nvPr/>
        </p:nvSpPr>
        <p:spPr>
          <a:xfrm>
            <a:off x="3225338" y="4505778"/>
            <a:ext cx="8573787" cy="1628777"/>
          </a:xfrm>
          <a:prstGeom prst="round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Arial" panose="020B0604020202020204" pitchFamily="34" charset="0"/>
              <a:buChar char="•"/>
            </a:pPr>
            <a:r>
              <a:rPr lang="en-US" sz="2400" b="1" dirty="0" smtClean="0">
                <a:solidFill>
                  <a:schemeClr val="tx1"/>
                </a:solidFill>
              </a:rPr>
              <a:t>Pawnbrokers</a:t>
            </a:r>
            <a:r>
              <a:rPr lang="en-US" sz="2400" dirty="0" smtClean="0">
                <a:solidFill>
                  <a:schemeClr val="tx1"/>
                </a:solidFill>
              </a:rPr>
              <a:t> (regulated under Pawnbrokers Act)</a:t>
            </a:r>
          </a:p>
          <a:p>
            <a:pPr marL="342900" indent="-342900">
              <a:buFont typeface="Arial" panose="020B0604020202020204" pitchFamily="34" charset="0"/>
              <a:buChar char="•"/>
            </a:pPr>
            <a:r>
              <a:rPr lang="en-US" sz="2400" b="1" dirty="0" smtClean="0">
                <a:solidFill>
                  <a:schemeClr val="tx1"/>
                </a:solidFill>
              </a:rPr>
              <a:t>Financial institutions </a:t>
            </a:r>
            <a:r>
              <a:rPr lang="en-US" sz="2400" dirty="0" smtClean="0">
                <a:solidFill>
                  <a:schemeClr val="tx1"/>
                </a:solidFill>
              </a:rPr>
              <a:t>(regulated by MAS)</a:t>
            </a:r>
          </a:p>
          <a:p>
            <a:pPr marL="342900" indent="-342900">
              <a:buFont typeface="Arial" panose="020B0604020202020204" pitchFamily="34" charset="0"/>
              <a:buChar char="•"/>
            </a:pPr>
            <a:r>
              <a:rPr lang="en-US" sz="2400" b="1" dirty="0" smtClean="0">
                <a:solidFill>
                  <a:schemeClr val="tx1"/>
                </a:solidFill>
              </a:rPr>
              <a:t>Foreign dealers</a:t>
            </a:r>
            <a:r>
              <a:rPr lang="en-US" sz="2400" baseline="30000" dirty="0" smtClean="0">
                <a:solidFill>
                  <a:schemeClr val="tx1"/>
                </a:solidFill>
              </a:rPr>
              <a:t>2</a:t>
            </a:r>
            <a:r>
              <a:rPr lang="en-US" sz="2400" b="1" dirty="0" smtClean="0">
                <a:solidFill>
                  <a:schemeClr val="tx1"/>
                </a:solidFill>
              </a:rPr>
              <a:t> </a:t>
            </a:r>
            <a:r>
              <a:rPr lang="en-US" sz="2400" dirty="0" smtClean="0">
                <a:solidFill>
                  <a:schemeClr val="tx1"/>
                </a:solidFill>
              </a:rPr>
              <a:t>(who carry on a business for not more than 90 days in a year, e.g. exhibition, fair.)</a:t>
            </a:r>
            <a:endParaRPr lang="en-SG" sz="2400" dirty="0">
              <a:solidFill>
                <a:schemeClr val="tx1"/>
              </a:solidFill>
            </a:endParaRPr>
          </a:p>
        </p:txBody>
      </p:sp>
      <p:sp>
        <p:nvSpPr>
          <p:cNvPr id="59" name="Rounded Rectangle 58"/>
          <p:cNvSpPr/>
          <p:nvPr/>
        </p:nvSpPr>
        <p:spPr>
          <a:xfrm>
            <a:off x="259104" y="4520478"/>
            <a:ext cx="2966233" cy="80949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smtClean="0"/>
              <a:t>Who</a:t>
            </a:r>
            <a:r>
              <a:rPr lang="en-US" sz="2400" dirty="0" smtClean="0"/>
              <a:t> is </a:t>
            </a:r>
            <a:r>
              <a:rPr lang="en-US" sz="2400" u="sng" dirty="0" smtClean="0"/>
              <a:t>not</a:t>
            </a:r>
            <a:r>
              <a:rPr lang="en-US" sz="2400" dirty="0" smtClean="0"/>
              <a:t> required to register?</a:t>
            </a:r>
            <a:endParaRPr lang="en-SG" sz="2400" dirty="0"/>
          </a:p>
        </p:txBody>
      </p:sp>
      <p:sp>
        <p:nvSpPr>
          <p:cNvPr id="60" name="Rounded Rectangle 59"/>
          <p:cNvSpPr/>
          <p:nvPr/>
        </p:nvSpPr>
        <p:spPr>
          <a:xfrm>
            <a:off x="259103" y="647673"/>
            <a:ext cx="2966233" cy="78501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smtClean="0"/>
              <a:t>Who</a:t>
            </a:r>
            <a:r>
              <a:rPr lang="en-US" sz="2400" dirty="0" smtClean="0"/>
              <a:t> is required to register?</a:t>
            </a:r>
            <a:endParaRPr lang="en-SG" sz="2400" dirty="0"/>
          </a:p>
        </p:txBody>
      </p:sp>
      <p:sp>
        <p:nvSpPr>
          <p:cNvPr id="21" name="Rectangle 20"/>
          <p:cNvSpPr/>
          <p:nvPr/>
        </p:nvSpPr>
        <p:spPr>
          <a:xfrm>
            <a:off x="0" y="6292793"/>
            <a:ext cx="12192000" cy="565207"/>
          </a:xfrm>
          <a:prstGeom prst="rect">
            <a:avLst/>
          </a:prstGeom>
          <a:solidFill>
            <a:schemeClr val="accent3">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i="1" baseline="30000" dirty="0" smtClean="0">
                <a:solidFill>
                  <a:schemeClr val="tx1"/>
                </a:solidFill>
              </a:rPr>
              <a:t>2</a:t>
            </a:r>
            <a:r>
              <a:rPr lang="en-US" sz="2000" i="1" dirty="0" smtClean="0">
                <a:solidFill>
                  <a:schemeClr val="tx1"/>
                </a:solidFill>
              </a:rPr>
              <a:t>Foreign dealers are subject to transaction-based requirements, except that they are not required to register and not subject to entity-based requirements.</a:t>
            </a:r>
            <a:endParaRPr lang="en-SG" sz="2000" i="1" dirty="0">
              <a:solidFill>
                <a:schemeClr val="tx1"/>
              </a:solidFill>
            </a:endParaRPr>
          </a:p>
        </p:txBody>
      </p:sp>
      <p:sp>
        <p:nvSpPr>
          <p:cNvPr id="22" name="Rounded Rectangle 21"/>
          <p:cNvSpPr/>
          <p:nvPr/>
        </p:nvSpPr>
        <p:spPr>
          <a:xfrm>
            <a:off x="4563342" y="3166103"/>
            <a:ext cx="2886100" cy="972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Selling or redeeming asset-backed tokens</a:t>
            </a:r>
            <a:endParaRPr lang="en-SG" sz="2200" dirty="0"/>
          </a:p>
        </p:txBody>
      </p:sp>
      <p:sp>
        <p:nvSpPr>
          <p:cNvPr id="23" name="Rounded Rectangle 22"/>
          <p:cNvSpPr/>
          <p:nvPr/>
        </p:nvSpPr>
        <p:spPr>
          <a:xfrm>
            <a:off x="7800964" y="3166103"/>
            <a:ext cx="2886100" cy="972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Purchasing any PSPM for the purposes of resale</a:t>
            </a:r>
            <a:endParaRPr lang="en-SG" sz="2200" dirty="0"/>
          </a:p>
        </p:txBody>
      </p:sp>
      <p:sp>
        <p:nvSpPr>
          <p:cNvPr id="17" name="Title 1"/>
          <p:cNvSpPr>
            <a:spLocks noGrp="1"/>
          </p:cNvSpPr>
          <p:nvPr>
            <p:ph type="title"/>
          </p:nvPr>
        </p:nvSpPr>
        <p:spPr>
          <a:xfrm>
            <a:off x="27093" y="2524"/>
            <a:ext cx="6780107" cy="368317"/>
          </a:xfrm>
        </p:spPr>
        <p:txBody>
          <a:bodyPr/>
          <a:lstStyle/>
          <a:p>
            <a:r>
              <a:rPr lang="en-US" sz="2400" b="1" dirty="0" smtClean="0">
                <a:latin typeface="+mn-lt"/>
              </a:rPr>
              <a:t>Scope / Registration</a:t>
            </a:r>
            <a:endParaRPr lang="en-SG" sz="2400" b="1" dirty="0">
              <a:latin typeface="+mn-lt"/>
            </a:endParaRPr>
          </a:p>
        </p:txBody>
      </p:sp>
    </p:spTree>
    <p:extLst>
      <p:ext uri="{BB962C8B-B14F-4D97-AF65-F5344CB8AC3E}">
        <p14:creationId xmlns:p14="http://schemas.microsoft.com/office/powerpoint/2010/main" val="543927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PSPM Act</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34217358"/>
              </p:ext>
            </p:extLst>
          </p:nvPr>
        </p:nvGraphicFramePr>
        <p:xfrm>
          <a:off x="4766747" y="613461"/>
          <a:ext cx="7187609" cy="6035040"/>
        </p:xfrm>
        <a:graphic>
          <a:graphicData uri="http://schemas.openxmlformats.org/drawingml/2006/table">
            <a:tbl>
              <a:tblPr firstRow="1" bandRow="1">
                <a:tableStyleId>{F5AB1C69-6EDB-4FF4-983F-18BD219EF322}</a:tableStyleId>
              </a:tblPr>
              <a:tblGrid>
                <a:gridCol w="450852">
                  <a:extLst>
                    <a:ext uri="{9D8B030D-6E8A-4147-A177-3AD203B41FA5}">
                      <a16:colId xmlns:a16="http://schemas.microsoft.com/office/drawing/2014/main" val="1200620695"/>
                    </a:ext>
                  </a:extLst>
                </a:gridCol>
                <a:gridCol w="2835419">
                  <a:extLst>
                    <a:ext uri="{9D8B030D-6E8A-4147-A177-3AD203B41FA5}">
                      <a16:colId xmlns:a16="http://schemas.microsoft.com/office/drawing/2014/main" val="3569664083"/>
                    </a:ext>
                  </a:extLst>
                </a:gridCol>
                <a:gridCol w="3901338">
                  <a:extLst>
                    <a:ext uri="{9D8B030D-6E8A-4147-A177-3AD203B41FA5}">
                      <a16:colId xmlns:a16="http://schemas.microsoft.com/office/drawing/2014/main" val="940655728"/>
                    </a:ext>
                  </a:extLst>
                </a:gridCol>
              </a:tblGrid>
              <a:tr h="370840">
                <a:tc gridSpan="2">
                  <a:txBody>
                    <a:bodyPr/>
                    <a:lstStyle/>
                    <a:p>
                      <a:r>
                        <a:rPr lang="en-US" sz="2200" dirty="0" smtClean="0"/>
                        <a:t>Part</a:t>
                      </a:r>
                      <a:endParaRPr lang="en-SG" sz="2200" dirty="0"/>
                    </a:p>
                  </a:txBody>
                  <a:tcPr/>
                </a:tc>
                <a:tc hMerge="1">
                  <a:txBody>
                    <a:bodyPr/>
                    <a:lstStyle/>
                    <a:p>
                      <a:endParaRPr lang="en-SG" dirty="0"/>
                    </a:p>
                  </a:txBody>
                  <a:tcPr/>
                </a:tc>
                <a:tc>
                  <a:txBody>
                    <a:bodyPr/>
                    <a:lstStyle/>
                    <a:p>
                      <a:r>
                        <a:rPr lang="en-US" sz="2200" dirty="0" smtClean="0"/>
                        <a:t>Key areas to note</a:t>
                      </a:r>
                      <a:endParaRPr lang="en-SG" sz="2200" dirty="0"/>
                    </a:p>
                  </a:txBody>
                  <a:tcPr/>
                </a:tc>
                <a:extLst>
                  <a:ext uri="{0D108BD9-81ED-4DB2-BD59-A6C34878D82A}">
                    <a16:rowId xmlns:a16="http://schemas.microsoft.com/office/drawing/2014/main" val="950077116"/>
                  </a:ext>
                </a:extLst>
              </a:tr>
              <a:tr h="370840">
                <a:tc>
                  <a:txBody>
                    <a:bodyPr/>
                    <a:lstStyle/>
                    <a:p>
                      <a:r>
                        <a:rPr lang="en-US" sz="2200" b="1" dirty="0" smtClean="0"/>
                        <a:t>1</a:t>
                      </a:r>
                      <a:endParaRPr lang="en-SG" sz="2200" b="1" dirty="0"/>
                    </a:p>
                  </a:txBody>
                  <a:tcPr/>
                </a:tc>
                <a:tc>
                  <a:txBody>
                    <a:bodyPr/>
                    <a:lstStyle/>
                    <a:p>
                      <a:r>
                        <a:rPr lang="en-US" sz="2200" dirty="0" smtClean="0"/>
                        <a:t>Preliminary</a:t>
                      </a:r>
                      <a:endParaRPr lang="en-SG" sz="2200" dirty="0"/>
                    </a:p>
                  </a:txBody>
                  <a:tcPr/>
                </a:tc>
                <a:tc>
                  <a:txBody>
                    <a:bodyPr/>
                    <a:lstStyle/>
                    <a:p>
                      <a:pPr marL="285750" indent="-285750">
                        <a:buFont typeface="Arial" panose="020B0604020202020204" pitchFamily="34" charset="0"/>
                        <a:buChar char="•"/>
                      </a:pPr>
                      <a:r>
                        <a:rPr lang="en-US" dirty="0" smtClean="0"/>
                        <a:t>Definitions</a:t>
                      </a:r>
                      <a:r>
                        <a:rPr lang="en-US" baseline="0" dirty="0" smtClean="0"/>
                        <a:t> of terms used</a:t>
                      </a:r>
                    </a:p>
                    <a:p>
                      <a:pPr marL="285750" indent="-285750">
                        <a:buFont typeface="Arial" panose="020B0604020202020204" pitchFamily="34" charset="0"/>
                        <a:buChar char="•"/>
                      </a:pPr>
                      <a:r>
                        <a:rPr lang="en-US" baseline="0" dirty="0" smtClean="0"/>
                        <a:t>Appointment of Registrar and officers</a:t>
                      </a:r>
                      <a:endParaRPr lang="en-SG" dirty="0"/>
                    </a:p>
                  </a:txBody>
                  <a:tcPr/>
                </a:tc>
                <a:extLst>
                  <a:ext uri="{0D108BD9-81ED-4DB2-BD59-A6C34878D82A}">
                    <a16:rowId xmlns:a16="http://schemas.microsoft.com/office/drawing/2014/main" val="3760089101"/>
                  </a:ext>
                </a:extLst>
              </a:tr>
              <a:tr h="370840">
                <a:tc>
                  <a:txBody>
                    <a:bodyPr/>
                    <a:lstStyle/>
                    <a:p>
                      <a:r>
                        <a:rPr lang="en-US" sz="2200" b="1" dirty="0" smtClean="0"/>
                        <a:t>2</a:t>
                      </a:r>
                      <a:endParaRPr lang="en-SG" sz="2200" b="1" dirty="0"/>
                    </a:p>
                  </a:txBody>
                  <a:tcPr/>
                </a:tc>
                <a:tc>
                  <a:txBody>
                    <a:bodyPr/>
                    <a:lstStyle/>
                    <a:p>
                      <a:r>
                        <a:rPr lang="en-US" sz="2200" dirty="0" smtClean="0"/>
                        <a:t>Registration of regulated dealers</a:t>
                      </a:r>
                      <a:endParaRPr lang="en-SG" sz="2200" dirty="0"/>
                    </a:p>
                  </a:txBody>
                  <a:tcPr/>
                </a:tc>
                <a:tc>
                  <a:txBody>
                    <a:bodyPr/>
                    <a:lstStyle/>
                    <a:p>
                      <a:pPr marL="285750" indent="-285750">
                        <a:buFont typeface="Arial" panose="020B0604020202020204" pitchFamily="34" charset="0"/>
                        <a:buChar char="•"/>
                      </a:pPr>
                      <a:r>
                        <a:rPr lang="en-US" dirty="0" smtClean="0"/>
                        <a:t>Registration</a:t>
                      </a:r>
                    </a:p>
                    <a:p>
                      <a:pPr marL="285750" indent="-285750">
                        <a:buFont typeface="Arial" panose="020B0604020202020204" pitchFamily="34" charset="0"/>
                        <a:buChar char="•"/>
                      </a:pPr>
                      <a:r>
                        <a:rPr lang="en-US" dirty="0" smtClean="0"/>
                        <a:t>Regulatory</a:t>
                      </a:r>
                      <a:r>
                        <a:rPr lang="en-US" baseline="0" dirty="0" smtClean="0"/>
                        <a:t> action</a:t>
                      </a:r>
                      <a:endParaRPr lang="en-SG" dirty="0"/>
                    </a:p>
                  </a:txBody>
                  <a:tcPr/>
                </a:tc>
                <a:extLst>
                  <a:ext uri="{0D108BD9-81ED-4DB2-BD59-A6C34878D82A}">
                    <a16:rowId xmlns:a16="http://schemas.microsoft.com/office/drawing/2014/main" val="1537528726"/>
                  </a:ext>
                </a:extLst>
              </a:tr>
              <a:tr h="370840">
                <a:tc>
                  <a:txBody>
                    <a:bodyPr/>
                    <a:lstStyle/>
                    <a:p>
                      <a:r>
                        <a:rPr lang="en-US" sz="2200" b="1" dirty="0" smtClean="0"/>
                        <a:t>3</a:t>
                      </a:r>
                      <a:endParaRPr lang="en-SG" sz="2200" b="1" dirty="0"/>
                    </a:p>
                  </a:txBody>
                  <a:tcPr/>
                </a:tc>
                <a:tc>
                  <a:txBody>
                    <a:bodyPr/>
                    <a:lstStyle/>
                    <a:p>
                      <a:r>
                        <a:rPr lang="en-US" sz="2200" dirty="0" smtClean="0"/>
                        <a:t>Prevention</a:t>
                      </a:r>
                      <a:r>
                        <a:rPr lang="en-US" sz="2200" baseline="0" dirty="0" smtClean="0"/>
                        <a:t> of money laundering and terrorism financing</a:t>
                      </a:r>
                      <a:endParaRPr lang="en-SG" sz="2200" dirty="0"/>
                    </a:p>
                  </a:txBody>
                  <a:tcPr/>
                </a:tc>
                <a:tc>
                  <a:txBody>
                    <a:bodyPr/>
                    <a:lstStyle/>
                    <a:p>
                      <a:pPr marL="285750" indent="-285750">
                        <a:buFont typeface="Arial" panose="020B0604020202020204" pitchFamily="34" charset="0"/>
                        <a:buChar char="•"/>
                      </a:pPr>
                      <a:r>
                        <a:rPr lang="en-US" dirty="0" smtClean="0"/>
                        <a:t>Customer due</a:t>
                      </a:r>
                      <a:r>
                        <a:rPr lang="en-US" baseline="0" dirty="0" smtClean="0"/>
                        <a:t> diligence</a:t>
                      </a:r>
                    </a:p>
                    <a:p>
                      <a:pPr marL="285750" indent="-285750">
                        <a:buFont typeface="Arial" panose="020B0604020202020204" pitchFamily="34" charset="0"/>
                        <a:buChar char="•"/>
                      </a:pPr>
                      <a:r>
                        <a:rPr lang="en-US" baseline="0" dirty="0" smtClean="0"/>
                        <a:t>Cash transaction reports</a:t>
                      </a:r>
                    </a:p>
                    <a:p>
                      <a:pPr marL="285750" indent="-285750">
                        <a:buFont typeface="Arial" panose="020B0604020202020204" pitchFamily="34" charset="0"/>
                        <a:buChar char="•"/>
                      </a:pPr>
                      <a:r>
                        <a:rPr lang="en-US" baseline="0" dirty="0" smtClean="0"/>
                        <a:t>Keeping of records</a:t>
                      </a:r>
                    </a:p>
                    <a:p>
                      <a:pPr marL="285750" indent="-285750">
                        <a:buFont typeface="Arial" panose="020B0604020202020204" pitchFamily="34" charset="0"/>
                        <a:buChar char="•"/>
                      </a:pPr>
                      <a:r>
                        <a:rPr lang="en-US" baseline="0" dirty="0" err="1" smtClean="0"/>
                        <a:t>Programmes</a:t>
                      </a:r>
                      <a:r>
                        <a:rPr lang="en-US" baseline="0" dirty="0" smtClean="0"/>
                        <a:t> and measures</a:t>
                      </a:r>
                    </a:p>
                    <a:p>
                      <a:pPr marL="285750" indent="-285750">
                        <a:buFont typeface="Arial" panose="020B0604020202020204" pitchFamily="34" charset="0"/>
                        <a:buChar char="•"/>
                      </a:pPr>
                      <a:r>
                        <a:rPr lang="en-US" dirty="0" smtClean="0"/>
                        <a:t>Disclosure of suspicious</a:t>
                      </a:r>
                      <a:r>
                        <a:rPr lang="en-US" baseline="0" dirty="0" smtClean="0"/>
                        <a:t> transactions</a:t>
                      </a:r>
                      <a:endParaRPr lang="en-SG" dirty="0"/>
                    </a:p>
                  </a:txBody>
                  <a:tcPr/>
                </a:tc>
                <a:extLst>
                  <a:ext uri="{0D108BD9-81ED-4DB2-BD59-A6C34878D82A}">
                    <a16:rowId xmlns:a16="http://schemas.microsoft.com/office/drawing/2014/main" val="32586251"/>
                  </a:ext>
                </a:extLst>
              </a:tr>
              <a:tr h="370840">
                <a:tc>
                  <a:txBody>
                    <a:bodyPr/>
                    <a:lstStyle/>
                    <a:p>
                      <a:r>
                        <a:rPr lang="en-US" sz="2200" b="1" dirty="0" smtClean="0"/>
                        <a:t>4</a:t>
                      </a:r>
                      <a:endParaRPr lang="en-SG" sz="2200" b="1" dirty="0"/>
                    </a:p>
                  </a:txBody>
                  <a:tcPr/>
                </a:tc>
                <a:tc>
                  <a:txBody>
                    <a:bodyPr/>
                    <a:lstStyle/>
                    <a:p>
                      <a:r>
                        <a:rPr lang="en-US" sz="2200" dirty="0" smtClean="0"/>
                        <a:t>Monitoring and enforcement</a:t>
                      </a:r>
                      <a:endParaRPr lang="en-SG" sz="2200" dirty="0"/>
                    </a:p>
                  </a:txBody>
                  <a:tcPr/>
                </a:tc>
                <a:tc>
                  <a:txBody>
                    <a:bodyPr/>
                    <a:lstStyle/>
                    <a:p>
                      <a:pPr marL="285750" indent="-285750">
                        <a:buFont typeface="Arial" panose="020B0604020202020204" pitchFamily="34" charset="0"/>
                        <a:buChar char="•"/>
                      </a:pPr>
                      <a:r>
                        <a:rPr lang="en-US" dirty="0" smtClean="0"/>
                        <a:t>Powers of monitoring and investigation</a:t>
                      </a:r>
                    </a:p>
                    <a:p>
                      <a:pPr marL="285750" indent="-285750">
                        <a:buFont typeface="Arial" panose="020B0604020202020204" pitchFamily="34" charset="0"/>
                        <a:buChar char="•"/>
                      </a:pPr>
                      <a:r>
                        <a:rPr lang="en-US" dirty="0" smtClean="0"/>
                        <a:t>Power</a:t>
                      </a:r>
                      <a:r>
                        <a:rPr lang="en-US" baseline="0" dirty="0" smtClean="0"/>
                        <a:t> to seize </a:t>
                      </a:r>
                      <a:endParaRPr lang="en-SG" dirty="0"/>
                    </a:p>
                  </a:txBody>
                  <a:tcPr/>
                </a:tc>
                <a:extLst>
                  <a:ext uri="{0D108BD9-81ED-4DB2-BD59-A6C34878D82A}">
                    <a16:rowId xmlns:a16="http://schemas.microsoft.com/office/drawing/2014/main" val="1480830469"/>
                  </a:ext>
                </a:extLst>
              </a:tr>
              <a:tr h="370840">
                <a:tc>
                  <a:txBody>
                    <a:bodyPr/>
                    <a:lstStyle/>
                    <a:p>
                      <a:r>
                        <a:rPr lang="en-US" sz="2200" b="1" dirty="0" smtClean="0"/>
                        <a:t>5</a:t>
                      </a:r>
                      <a:endParaRPr lang="en-SG" sz="2200" b="1" dirty="0"/>
                    </a:p>
                  </a:txBody>
                  <a:tcPr/>
                </a:tc>
                <a:tc>
                  <a:txBody>
                    <a:bodyPr/>
                    <a:lstStyle/>
                    <a:p>
                      <a:r>
                        <a:rPr lang="en-US" sz="2200" dirty="0" smtClean="0"/>
                        <a:t>General</a:t>
                      </a:r>
                      <a:r>
                        <a:rPr lang="en-US" sz="2200" baseline="0" dirty="0" smtClean="0"/>
                        <a:t> offences</a:t>
                      </a:r>
                      <a:endParaRPr lang="en-SG" sz="2200" dirty="0"/>
                    </a:p>
                  </a:txBody>
                  <a:tcPr/>
                </a:tc>
                <a:tc>
                  <a:txBody>
                    <a:bodyPr/>
                    <a:lstStyle/>
                    <a:p>
                      <a:pPr marL="285750" indent="-285750">
                        <a:buFont typeface="Arial" panose="020B0604020202020204" pitchFamily="34" charset="0"/>
                        <a:buChar char="•"/>
                      </a:pPr>
                      <a:r>
                        <a:rPr lang="en-US" dirty="0" smtClean="0"/>
                        <a:t>Providing false information</a:t>
                      </a:r>
                    </a:p>
                    <a:p>
                      <a:pPr marL="285750" indent="-285750">
                        <a:buFont typeface="Arial" panose="020B0604020202020204" pitchFamily="34" charset="0"/>
                        <a:buChar char="•"/>
                      </a:pPr>
                      <a:r>
                        <a:rPr lang="en-US" dirty="0" smtClean="0"/>
                        <a:t>Obstruction of investigation</a:t>
                      </a:r>
                      <a:endParaRPr lang="en-SG" dirty="0"/>
                    </a:p>
                  </a:txBody>
                  <a:tcPr/>
                </a:tc>
                <a:extLst>
                  <a:ext uri="{0D108BD9-81ED-4DB2-BD59-A6C34878D82A}">
                    <a16:rowId xmlns:a16="http://schemas.microsoft.com/office/drawing/2014/main" val="3025738202"/>
                  </a:ext>
                </a:extLst>
              </a:tr>
              <a:tr h="370840">
                <a:tc>
                  <a:txBody>
                    <a:bodyPr/>
                    <a:lstStyle/>
                    <a:p>
                      <a:r>
                        <a:rPr lang="en-US" sz="2200" b="1" dirty="0" smtClean="0"/>
                        <a:t>6</a:t>
                      </a:r>
                      <a:endParaRPr lang="en-SG" sz="2200" b="1" dirty="0"/>
                    </a:p>
                  </a:txBody>
                  <a:tcPr/>
                </a:tc>
                <a:tc>
                  <a:txBody>
                    <a:bodyPr/>
                    <a:lstStyle/>
                    <a:p>
                      <a:r>
                        <a:rPr lang="en-US" sz="2200" dirty="0" smtClean="0"/>
                        <a:t>General</a:t>
                      </a:r>
                      <a:endParaRPr lang="en-SG" sz="2200" dirty="0"/>
                    </a:p>
                  </a:txBody>
                  <a:tcPr/>
                </a:tc>
                <a:tc>
                  <a:txBody>
                    <a:bodyPr/>
                    <a:lstStyle/>
                    <a:p>
                      <a:pPr marL="285750" indent="-285750">
                        <a:buFont typeface="Arial" panose="020B0604020202020204" pitchFamily="34" charset="0"/>
                        <a:buChar char="•"/>
                      </a:pPr>
                      <a:r>
                        <a:rPr lang="en-US" dirty="0" smtClean="0"/>
                        <a:t>Disclosure of information</a:t>
                      </a:r>
                    </a:p>
                    <a:p>
                      <a:pPr marL="285750" indent="-285750">
                        <a:buFont typeface="Arial" panose="020B0604020202020204" pitchFamily="34" charset="0"/>
                        <a:buChar char="•"/>
                      </a:pPr>
                      <a:r>
                        <a:rPr lang="en-US" dirty="0" smtClean="0"/>
                        <a:t>Composition</a:t>
                      </a:r>
                      <a:r>
                        <a:rPr lang="en-US" baseline="0" dirty="0" smtClean="0"/>
                        <a:t> of offences</a:t>
                      </a:r>
                    </a:p>
                    <a:p>
                      <a:pPr marL="285750" indent="-285750">
                        <a:buFont typeface="Arial" panose="020B0604020202020204" pitchFamily="34" charset="0"/>
                        <a:buChar char="•"/>
                      </a:pPr>
                      <a:r>
                        <a:rPr lang="en-US" baseline="0" dirty="0" smtClean="0"/>
                        <a:t>Power to publish information</a:t>
                      </a:r>
                      <a:endParaRPr lang="en-SG" dirty="0"/>
                    </a:p>
                  </a:txBody>
                  <a:tcPr/>
                </a:tc>
                <a:extLst>
                  <a:ext uri="{0D108BD9-81ED-4DB2-BD59-A6C34878D82A}">
                    <a16:rowId xmlns:a16="http://schemas.microsoft.com/office/drawing/2014/main" val="2508942451"/>
                  </a:ext>
                </a:extLst>
              </a:tr>
            </a:tbl>
          </a:graphicData>
        </a:graphic>
      </p:graphicFrame>
      <p:sp>
        <p:nvSpPr>
          <p:cNvPr id="6" name="TextBox 5"/>
          <p:cNvSpPr txBox="1"/>
          <p:nvPr/>
        </p:nvSpPr>
        <p:spPr>
          <a:xfrm>
            <a:off x="221231" y="487264"/>
            <a:ext cx="4281758" cy="2523768"/>
          </a:xfrm>
          <a:prstGeom prst="rect">
            <a:avLst/>
          </a:prstGeom>
          <a:noFill/>
        </p:spPr>
        <p:txBody>
          <a:bodyPr wrap="square" rtlCol="0">
            <a:spAutoFit/>
          </a:bodyPr>
          <a:lstStyle/>
          <a:p>
            <a:r>
              <a:rPr lang="en-US" sz="2800" b="1" dirty="0" smtClean="0">
                <a:solidFill>
                  <a:srgbClr val="AD0101"/>
                </a:solidFill>
              </a:rPr>
              <a:t>NEW LAW IMPLEMENTED</a:t>
            </a:r>
          </a:p>
          <a:p>
            <a:pPr algn="ctr"/>
            <a:endParaRPr lang="en-US" sz="2000" i="1" dirty="0" smtClean="0">
              <a:latin typeface="Book Antiqua" panose="02040602050305030304" pitchFamily="18" charset="0"/>
            </a:endParaRPr>
          </a:p>
          <a:p>
            <a:pPr algn="ctr"/>
            <a:r>
              <a:rPr lang="en-US" sz="2200" dirty="0"/>
              <a:t>The Precious Stones and Precious Metals (Prevention of Money Laundering and Terrorism Financing) Act 2019 </a:t>
            </a:r>
            <a:r>
              <a:rPr lang="en-US" sz="2200" dirty="0" smtClean="0"/>
              <a:t>(“</a:t>
            </a:r>
            <a:r>
              <a:rPr lang="en-US" sz="2200" b="1" dirty="0" smtClean="0">
                <a:solidFill>
                  <a:srgbClr val="C00000"/>
                </a:solidFill>
              </a:rPr>
              <a:t>PSPM Act</a:t>
            </a:r>
            <a:r>
              <a:rPr lang="en-US" sz="2200" dirty="0" smtClean="0"/>
              <a:t>”) </a:t>
            </a:r>
            <a:r>
              <a:rPr lang="en-US" sz="2200" dirty="0"/>
              <a:t>came into force on </a:t>
            </a:r>
            <a:r>
              <a:rPr lang="en-US" sz="2200" b="1" dirty="0">
                <a:solidFill>
                  <a:srgbClr val="C00000"/>
                </a:solidFill>
              </a:rPr>
              <a:t>10 April 2019</a:t>
            </a:r>
            <a:r>
              <a:rPr lang="en-US" sz="2200" dirty="0" smtClean="0"/>
              <a:t>.</a:t>
            </a:r>
          </a:p>
        </p:txBody>
      </p:sp>
      <p:sp>
        <p:nvSpPr>
          <p:cNvPr id="7" name="TextBox 6"/>
          <p:cNvSpPr txBox="1"/>
          <p:nvPr/>
        </p:nvSpPr>
        <p:spPr>
          <a:xfrm>
            <a:off x="221231" y="3127455"/>
            <a:ext cx="4281758" cy="1938992"/>
          </a:xfrm>
          <a:prstGeom prst="rect">
            <a:avLst/>
          </a:prstGeom>
          <a:noFill/>
        </p:spPr>
        <p:txBody>
          <a:bodyPr wrap="square" rtlCol="0">
            <a:spAutoFit/>
          </a:bodyPr>
          <a:lstStyle/>
          <a:p>
            <a:pPr algn="ctr"/>
            <a:r>
              <a:rPr lang="en-US" sz="2000" i="1" dirty="0" smtClean="0">
                <a:latin typeface="Book Antiqua" panose="02040602050305030304" pitchFamily="18" charset="0"/>
              </a:rPr>
              <a:t>An </a:t>
            </a:r>
            <a:r>
              <a:rPr lang="en-US" sz="2000" i="1" dirty="0">
                <a:latin typeface="Book Antiqua" panose="02040602050305030304" pitchFamily="18" charset="0"/>
              </a:rPr>
              <a:t>Act to regulate persons who carry on a business of regulated dealing</a:t>
            </a:r>
          </a:p>
          <a:p>
            <a:pPr algn="ctr"/>
            <a:r>
              <a:rPr lang="en-US" sz="2000" i="1" dirty="0">
                <a:latin typeface="Book Antiqua" panose="02040602050305030304" pitchFamily="18" charset="0"/>
              </a:rPr>
              <a:t>or as an intermediary for regulated dealing,</a:t>
            </a:r>
          </a:p>
          <a:p>
            <a:pPr algn="ctr"/>
            <a:r>
              <a:rPr lang="en-US" sz="2000" i="1" dirty="0">
                <a:latin typeface="Book Antiqua" panose="02040602050305030304" pitchFamily="18" charset="0"/>
              </a:rPr>
              <a:t>so as to prevent money laundering and terrorism financing</a:t>
            </a:r>
            <a:r>
              <a:rPr lang="en-US" sz="2000" i="1" dirty="0" smtClean="0">
                <a:latin typeface="Book Antiqua" panose="02040602050305030304" pitchFamily="18" charset="0"/>
              </a:rPr>
              <a:t>.</a:t>
            </a:r>
            <a:endParaRPr lang="en-US" sz="2000" i="1" dirty="0">
              <a:latin typeface="Book Antiqua" panose="02040602050305030304" pitchFamily="18" charset="0"/>
            </a:endParaRPr>
          </a:p>
        </p:txBody>
      </p:sp>
      <p:sp>
        <p:nvSpPr>
          <p:cNvPr id="8" name="TextBox 7"/>
          <p:cNvSpPr txBox="1"/>
          <p:nvPr/>
        </p:nvSpPr>
        <p:spPr>
          <a:xfrm>
            <a:off x="221231" y="5380672"/>
            <a:ext cx="4281758" cy="1477328"/>
          </a:xfrm>
          <a:prstGeom prst="rect">
            <a:avLst/>
          </a:prstGeom>
          <a:noFill/>
        </p:spPr>
        <p:txBody>
          <a:bodyPr wrap="square" rtlCol="0">
            <a:spAutoFit/>
          </a:bodyPr>
          <a:lstStyle/>
          <a:p>
            <a:r>
              <a:rPr lang="en-US" dirty="0" smtClean="0"/>
              <a:t>* Detailed requirements in the </a:t>
            </a:r>
            <a:r>
              <a:rPr lang="en-US" dirty="0"/>
              <a:t>Precious Stones and Precious Metals (Prevention of Money Laundering and Terrorism Financing) Regulations 2019 </a:t>
            </a:r>
            <a:r>
              <a:rPr lang="en-US" dirty="0" smtClean="0"/>
              <a:t>(“</a:t>
            </a:r>
            <a:r>
              <a:rPr lang="en-US" b="1" dirty="0" smtClean="0">
                <a:solidFill>
                  <a:srgbClr val="AD0101"/>
                </a:solidFill>
              </a:rPr>
              <a:t>PMLTF Regulations</a:t>
            </a:r>
            <a:r>
              <a:rPr lang="en-US" dirty="0" smtClean="0"/>
              <a:t>”)</a:t>
            </a:r>
            <a:endParaRPr lang="en-US" i="1" dirty="0" smtClean="0"/>
          </a:p>
        </p:txBody>
      </p:sp>
      <p:sp>
        <p:nvSpPr>
          <p:cNvPr id="5" name="Rectangle 4"/>
          <p:cNvSpPr/>
          <p:nvPr/>
        </p:nvSpPr>
        <p:spPr>
          <a:xfrm>
            <a:off x="4766747" y="2719950"/>
            <a:ext cx="7215809" cy="1454485"/>
          </a:xfrm>
          <a:prstGeom prst="rect">
            <a:avLst/>
          </a:prstGeom>
          <a:noFill/>
          <a:ln w="762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1743981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582866" y="1080944"/>
            <a:ext cx="3536898" cy="4882573"/>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400" dirty="0" smtClean="0"/>
          </a:p>
          <a:p>
            <a:pPr algn="ctr"/>
            <a:endParaRPr lang="en-US" sz="2400" dirty="0"/>
          </a:p>
          <a:p>
            <a:pPr algn="ctr"/>
            <a:endParaRPr lang="en-US" sz="2400" dirty="0" smtClean="0"/>
          </a:p>
          <a:p>
            <a:pPr algn="ctr"/>
            <a:r>
              <a:rPr lang="en-US" sz="2400" dirty="0" smtClean="0">
                <a:solidFill>
                  <a:schemeClr val="tx1"/>
                </a:solidFill>
              </a:rPr>
              <a:t>Identify, assess and understand your ML/TF risks.</a:t>
            </a:r>
            <a:endParaRPr lang="en-SG" sz="2400" dirty="0">
              <a:solidFill>
                <a:schemeClr val="tx1"/>
              </a:solidFill>
            </a:endParaRPr>
          </a:p>
        </p:txBody>
      </p:sp>
      <p:sp>
        <p:nvSpPr>
          <p:cNvPr id="2" name="Title 1"/>
          <p:cNvSpPr>
            <a:spLocks noGrp="1"/>
          </p:cNvSpPr>
          <p:nvPr>
            <p:ph type="title"/>
          </p:nvPr>
        </p:nvSpPr>
        <p:spPr/>
        <p:txBody>
          <a:bodyPr/>
          <a:lstStyle/>
          <a:p>
            <a:r>
              <a:rPr lang="en-US" sz="2400" b="1" dirty="0" smtClean="0">
                <a:latin typeface="+mn-lt"/>
              </a:rPr>
              <a:t>PMLTF Requirements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15" name="TextBox 14"/>
          <p:cNvSpPr txBox="1"/>
          <p:nvPr/>
        </p:nvSpPr>
        <p:spPr>
          <a:xfrm>
            <a:off x="0" y="6134250"/>
            <a:ext cx="12192000" cy="461665"/>
          </a:xfrm>
          <a:prstGeom prst="rect">
            <a:avLst/>
          </a:prstGeom>
          <a:noFill/>
        </p:spPr>
        <p:txBody>
          <a:bodyPr wrap="square" rtlCol="0">
            <a:spAutoFit/>
          </a:bodyPr>
          <a:lstStyle/>
          <a:p>
            <a:pPr algn="ctr"/>
            <a:r>
              <a:rPr lang="en-US" sz="2400" dirty="0" smtClean="0"/>
              <a:t>Remember, it is all about </a:t>
            </a:r>
            <a:r>
              <a:rPr lang="en-US" sz="2400" b="1" dirty="0" smtClean="0"/>
              <a:t>managing ML and TF risks</a:t>
            </a:r>
            <a:r>
              <a:rPr lang="en-US" sz="2400" dirty="0" smtClean="0"/>
              <a:t>!</a:t>
            </a:r>
            <a:endParaRPr lang="en-SG" sz="2400" dirty="0"/>
          </a:p>
        </p:txBody>
      </p:sp>
      <p:sp>
        <p:nvSpPr>
          <p:cNvPr id="20" name="Rounded Rectangle 19"/>
          <p:cNvSpPr/>
          <p:nvPr/>
        </p:nvSpPr>
        <p:spPr>
          <a:xfrm>
            <a:off x="4358764" y="1080945"/>
            <a:ext cx="3536898" cy="4882572"/>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400" dirty="0" smtClean="0"/>
          </a:p>
          <a:p>
            <a:pPr algn="ctr"/>
            <a:endParaRPr lang="en-US" sz="2400" dirty="0" smtClean="0"/>
          </a:p>
          <a:p>
            <a:pPr algn="ctr"/>
            <a:endParaRPr lang="en-US" sz="2400" dirty="0"/>
          </a:p>
          <a:p>
            <a:pPr algn="ctr"/>
            <a:r>
              <a:rPr lang="en-US" sz="2400" dirty="0" smtClean="0">
                <a:solidFill>
                  <a:schemeClr val="tx1"/>
                </a:solidFill>
              </a:rPr>
              <a:t>Develop your </a:t>
            </a:r>
            <a:r>
              <a:rPr lang="en-US" sz="2400" dirty="0" smtClean="0"/>
              <a:t>internal policies, procedures and controls (“</a:t>
            </a:r>
            <a:r>
              <a:rPr lang="en-US" sz="2400" b="1" dirty="0" smtClean="0">
                <a:solidFill>
                  <a:srgbClr val="C00000"/>
                </a:solidFill>
              </a:rPr>
              <a:t>IPPC</a:t>
            </a:r>
            <a:r>
              <a:rPr lang="en-US" sz="2400" dirty="0" smtClean="0">
                <a:solidFill>
                  <a:schemeClr val="tx1"/>
                </a:solidFill>
              </a:rPr>
              <a:t>”</a:t>
            </a:r>
            <a:r>
              <a:rPr lang="en-US" sz="2400" dirty="0" smtClean="0"/>
              <a:t>), a.k.a. SOP, to prevent ML/TF.</a:t>
            </a:r>
            <a:endParaRPr lang="en-SG" sz="2400" dirty="0"/>
          </a:p>
        </p:txBody>
      </p:sp>
      <p:sp>
        <p:nvSpPr>
          <p:cNvPr id="22" name="Rounded Rectangle 21"/>
          <p:cNvSpPr/>
          <p:nvPr/>
        </p:nvSpPr>
        <p:spPr>
          <a:xfrm>
            <a:off x="8115289" y="1080945"/>
            <a:ext cx="3531237" cy="4882572"/>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400" dirty="0" smtClean="0"/>
          </a:p>
          <a:p>
            <a:pPr algn="ctr"/>
            <a:endParaRPr lang="en-US" sz="2400" dirty="0" smtClean="0"/>
          </a:p>
          <a:p>
            <a:pPr algn="ctr"/>
            <a:endParaRPr lang="en-US" sz="2400" dirty="0" smtClean="0"/>
          </a:p>
          <a:p>
            <a:pPr algn="ctr"/>
            <a:r>
              <a:rPr lang="en-US" sz="2400" dirty="0" smtClean="0">
                <a:solidFill>
                  <a:schemeClr val="tx1"/>
                </a:solidFill>
              </a:rPr>
              <a:t>Train your staff in </a:t>
            </a:r>
            <a:r>
              <a:rPr lang="en-US" sz="2400" dirty="0" smtClean="0"/>
              <a:t>IPPC.</a:t>
            </a:r>
            <a:endParaRPr lang="en-SG" sz="2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7345" y="4404081"/>
            <a:ext cx="1286472" cy="128647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9002" y="4397547"/>
            <a:ext cx="1259928" cy="1259928"/>
          </a:xfrm>
          <a:prstGeom prst="rect">
            <a:avLst/>
          </a:prstGeom>
        </p:spPr>
      </p:pic>
      <p:sp>
        <p:nvSpPr>
          <p:cNvPr id="23" name="Oval 22"/>
          <p:cNvSpPr/>
          <p:nvPr/>
        </p:nvSpPr>
        <p:spPr>
          <a:xfrm>
            <a:off x="1964574" y="1716608"/>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1</a:t>
            </a:r>
            <a:endParaRPr lang="en-SG" sz="2800" dirty="0"/>
          </a:p>
        </p:txBody>
      </p:sp>
      <p:sp>
        <p:nvSpPr>
          <p:cNvPr id="24" name="Oval 23"/>
          <p:cNvSpPr/>
          <p:nvPr/>
        </p:nvSpPr>
        <p:spPr>
          <a:xfrm>
            <a:off x="5767514" y="1716608"/>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2</a:t>
            </a:r>
            <a:endParaRPr lang="en-SG" sz="2800" dirty="0"/>
          </a:p>
        </p:txBody>
      </p:sp>
      <p:sp>
        <p:nvSpPr>
          <p:cNvPr id="25" name="Oval 24"/>
          <p:cNvSpPr/>
          <p:nvPr/>
        </p:nvSpPr>
        <p:spPr>
          <a:xfrm>
            <a:off x="9695409" y="1716608"/>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3</a:t>
            </a:r>
            <a:endParaRPr lang="en-SG" sz="2800" dirty="0"/>
          </a:p>
        </p:txBody>
      </p:sp>
      <p:sp>
        <p:nvSpPr>
          <p:cNvPr id="12" name="TextBox 11"/>
          <p:cNvSpPr txBox="1"/>
          <p:nvPr/>
        </p:nvSpPr>
        <p:spPr>
          <a:xfrm>
            <a:off x="554302" y="972218"/>
            <a:ext cx="11083395"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b="1" u="sng" dirty="0" smtClean="0"/>
              <a:t>Entity-based requirements</a:t>
            </a: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8696" y="4508654"/>
            <a:ext cx="1214606" cy="1214606"/>
          </a:xfrm>
          <a:prstGeom prst="rect">
            <a:avLst/>
          </a:prstGeom>
        </p:spPr>
      </p:pic>
      <p:sp>
        <p:nvSpPr>
          <p:cNvPr id="18" name="Oval Callout 17"/>
          <p:cNvSpPr/>
          <p:nvPr/>
        </p:nvSpPr>
        <p:spPr>
          <a:xfrm flipH="1">
            <a:off x="168245" y="678722"/>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ML risk</a:t>
            </a:r>
            <a:endParaRPr lang="en-SG" sz="2200" b="1" dirty="0"/>
          </a:p>
        </p:txBody>
      </p:sp>
      <p:sp>
        <p:nvSpPr>
          <p:cNvPr id="19" name="Oval Callout 18"/>
          <p:cNvSpPr/>
          <p:nvPr/>
        </p:nvSpPr>
        <p:spPr>
          <a:xfrm>
            <a:off x="1174386" y="476415"/>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TF risk</a:t>
            </a:r>
            <a:endParaRPr lang="en-SG" sz="2200" b="1" dirty="0"/>
          </a:p>
        </p:txBody>
      </p:sp>
    </p:spTree>
    <p:extLst>
      <p:ext uri="{BB962C8B-B14F-4D97-AF65-F5344CB8AC3E}">
        <p14:creationId xmlns:p14="http://schemas.microsoft.com/office/powerpoint/2010/main" val="3917160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19" name="Rounded Rectangle 18"/>
          <p:cNvSpPr/>
          <p:nvPr/>
        </p:nvSpPr>
        <p:spPr>
          <a:xfrm>
            <a:off x="372979" y="1013874"/>
            <a:ext cx="3380874" cy="5619681"/>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000" dirty="0" smtClean="0"/>
          </a:p>
          <a:p>
            <a:pPr algn="ctr"/>
            <a:endParaRPr lang="en-US" sz="2000" dirty="0"/>
          </a:p>
          <a:p>
            <a:pPr algn="ctr"/>
            <a:endParaRPr lang="en-US" sz="2000" dirty="0" smtClean="0"/>
          </a:p>
          <a:p>
            <a:pPr algn="ctr"/>
            <a:r>
              <a:rPr lang="en-US" sz="2400" dirty="0" smtClean="0"/>
              <a:t>Conduct customer due diligence (“</a:t>
            </a:r>
            <a:r>
              <a:rPr lang="en-US" sz="2400" b="1" dirty="0" smtClean="0">
                <a:solidFill>
                  <a:srgbClr val="C00000"/>
                </a:solidFill>
              </a:rPr>
              <a:t>CDD</a:t>
            </a:r>
            <a:r>
              <a:rPr lang="en-US" sz="2400" dirty="0" smtClean="0">
                <a:solidFill>
                  <a:schemeClr val="tx1"/>
                </a:solidFill>
              </a:rPr>
              <a:t>”</a:t>
            </a:r>
            <a:r>
              <a:rPr lang="en-US" sz="2400" dirty="0" smtClean="0"/>
              <a:t>) under certain circumstances, file cash transaction reports (“</a:t>
            </a:r>
            <a:r>
              <a:rPr lang="en-US" sz="2400" b="1" dirty="0" smtClean="0">
                <a:solidFill>
                  <a:srgbClr val="C00000"/>
                </a:solidFill>
              </a:rPr>
              <a:t>CTR</a:t>
            </a:r>
            <a:r>
              <a:rPr lang="en-US" sz="2400" dirty="0" smtClean="0">
                <a:solidFill>
                  <a:schemeClr val="tx1"/>
                </a:solidFill>
              </a:rPr>
              <a:t>”</a:t>
            </a:r>
            <a:r>
              <a:rPr lang="en-US" sz="2400" dirty="0" smtClean="0"/>
              <a:t>) for cash transactions above S$20,000.</a:t>
            </a:r>
          </a:p>
          <a:p>
            <a:pPr algn="ctr"/>
            <a:endParaRPr lang="en-US" sz="2000" dirty="0" smtClean="0"/>
          </a:p>
        </p:txBody>
      </p:sp>
      <p:sp>
        <p:nvSpPr>
          <p:cNvPr id="20" name="Rounded Rectangle 19"/>
          <p:cNvSpPr/>
          <p:nvPr/>
        </p:nvSpPr>
        <p:spPr>
          <a:xfrm>
            <a:off x="3902820" y="1013875"/>
            <a:ext cx="4409999" cy="5619680"/>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000" dirty="0" smtClean="0"/>
          </a:p>
          <a:p>
            <a:pPr algn="ctr"/>
            <a:endParaRPr lang="en-US" sz="2000" dirty="0" smtClean="0"/>
          </a:p>
          <a:p>
            <a:pPr algn="ctr"/>
            <a:endParaRPr lang="en-US" sz="2000" dirty="0"/>
          </a:p>
          <a:p>
            <a:pPr algn="ctr"/>
            <a:r>
              <a:rPr lang="en-US" sz="2400" dirty="0" smtClean="0">
                <a:solidFill>
                  <a:schemeClr val="tx1"/>
                </a:solidFill>
              </a:rPr>
              <a:t>Conduct </a:t>
            </a:r>
            <a:r>
              <a:rPr lang="en-US" sz="2400" dirty="0" smtClean="0"/>
              <a:t>enhanced </a:t>
            </a:r>
            <a:r>
              <a:rPr lang="en-US" sz="2400" dirty="0"/>
              <a:t>customer due diligence </a:t>
            </a:r>
            <a:r>
              <a:rPr lang="en-US" sz="2400" dirty="0" smtClean="0"/>
              <a:t>(“</a:t>
            </a:r>
            <a:r>
              <a:rPr lang="en-US" sz="2400" b="1" dirty="0" smtClean="0">
                <a:solidFill>
                  <a:srgbClr val="C00000"/>
                </a:solidFill>
              </a:rPr>
              <a:t>ECDD</a:t>
            </a:r>
            <a:r>
              <a:rPr lang="en-US" sz="2400" dirty="0" smtClean="0">
                <a:solidFill>
                  <a:schemeClr val="tx1"/>
                </a:solidFill>
              </a:rPr>
              <a:t>”</a:t>
            </a:r>
            <a:r>
              <a:rPr lang="en-US" sz="2400" dirty="0" smtClean="0"/>
              <a:t>) to a</a:t>
            </a:r>
            <a:r>
              <a:rPr lang="en-US" sz="2400" dirty="0" smtClean="0">
                <a:solidFill>
                  <a:schemeClr val="tx1"/>
                </a:solidFill>
              </a:rPr>
              <a:t>ssess if the customer is of higher-risk</a:t>
            </a:r>
            <a:r>
              <a:rPr lang="en-US" sz="2400" dirty="0" smtClean="0"/>
              <a:t>.</a:t>
            </a:r>
          </a:p>
          <a:p>
            <a:pPr algn="ctr"/>
            <a:endParaRPr lang="en-US" sz="2400" dirty="0"/>
          </a:p>
          <a:p>
            <a:pPr algn="ctr"/>
            <a:r>
              <a:rPr lang="en-US" sz="2400" dirty="0" smtClean="0"/>
              <a:t>If found to be suspicious, terminate the transaction and file a suspicious </a:t>
            </a:r>
            <a:r>
              <a:rPr lang="en-US" sz="2400" dirty="0"/>
              <a:t>transaction </a:t>
            </a:r>
            <a:r>
              <a:rPr lang="en-US" sz="2400" dirty="0" smtClean="0"/>
              <a:t>report (“</a:t>
            </a:r>
            <a:r>
              <a:rPr lang="en-US" sz="2400" b="1" dirty="0" smtClean="0">
                <a:solidFill>
                  <a:srgbClr val="C00000"/>
                </a:solidFill>
              </a:rPr>
              <a:t>STR</a:t>
            </a:r>
            <a:r>
              <a:rPr lang="en-US" sz="2400" dirty="0" smtClean="0">
                <a:solidFill>
                  <a:schemeClr val="tx1"/>
                </a:solidFill>
              </a:rPr>
              <a:t>”</a:t>
            </a:r>
            <a:r>
              <a:rPr lang="en-US" sz="2400" dirty="0" smtClean="0"/>
              <a:t>). </a:t>
            </a:r>
            <a:endParaRPr lang="en-SG" sz="2400" dirty="0"/>
          </a:p>
          <a:p>
            <a:pPr algn="ctr"/>
            <a:endParaRPr lang="en-SG" sz="2200" dirty="0"/>
          </a:p>
        </p:txBody>
      </p:sp>
      <p:sp>
        <p:nvSpPr>
          <p:cNvPr id="22" name="Rounded Rectangle 21"/>
          <p:cNvSpPr/>
          <p:nvPr/>
        </p:nvSpPr>
        <p:spPr>
          <a:xfrm>
            <a:off x="8461786" y="1013875"/>
            <a:ext cx="3380874" cy="5619680"/>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000" dirty="0" smtClean="0"/>
          </a:p>
          <a:p>
            <a:pPr algn="ctr"/>
            <a:endParaRPr lang="en-US" sz="2000" dirty="0" smtClean="0"/>
          </a:p>
          <a:p>
            <a:pPr algn="ctr"/>
            <a:endParaRPr lang="en-US" sz="2000" dirty="0" smtClean="0"/>
          </a:p>
          <a:p>
            <a:pPr algn="ctr"/>
            <a:r>
              <a:rPr lang="en-US" sz="2400" dirty="0" smtClean="0">
                <a:solidFill>
                  <a:schemeClr val="tx1"/>
                </a:solidFill>
              </a:rPr>
              <a:t>Keep records of designated transactions and related documents for </a:t>
            </a:r>
            <a:r>
              <a:rPr lang="en-US" sz="2400" dirty="0" smtClean="0"/>
              <a:t>5 years.</a:t>
            </a:r>
            <a:endParaRPr lang="en-SG" sz="2400" dirty="0"/>
          </a:p>
        </p:txBody>
      </p:sp>
      <p:sp>
        <p:nvSpPr>
          <p:cNvPr id="23" name="Oval 22"/>
          <p:cNvSpPr/>
          <p:nvPr/>
        </p:nvSpPr>
        <p:spPr>
          <a:xfrm>
            <a:off x="1906116" y="1595039"/>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1</a:t>
            </a:r>
            <a:endParaRPr lang="en-SG" sz="2800" dirty="0"/>
          </a:p>
        </p:txBody>
      </p:sp>
      <p:sp>
        <p:nvSpPr>
          <p:cNvPr id="24" name="Oval 23"/>
          <p:cNvSpPr/>
          <p:nvPr/>
        </p:nvSpPr>
        <p:spPr>
          <a:xfrm>
            <a:off x="5829987" y="1595039"/>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2</a:t>
            </a:r>
            <a:endParaRPr lang="en-SG" sz="2800" dirty="0"/>
          </a:p>
        </p:txBody>
      </p:sp>
      <p:sp>
        <p:nvSpPr>
          <p:cNvPr id="25" name="Oval 24"/>
          <p:cNvSpPr/>
          <p:nvPr/>
        </p:nvSpPr>
        <p:spPr>
          <a:xfrm>
            <a:off x="9695407" y="1595039"/>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3</a:t>
            </a:r>
            <a:endParaRPr lang="en-SG" sz="2800" dirty="0"/>
          </a:p>
        </p:txBody>
      </p:sp>
      <p:sp>
        <p:nvSpPr>
          <p:cNvPr id="12" name="TextBox 11"/>
          <p:cNvSpPr txBox="1"/>
          <p:nvPr/>
        </p:nvSpPr>
        <p:spPr>
          <a:xfrm>
            <a:off x="372979" y="972218"/>
            <a:ext cx="11469681"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b="1" u="sng" dirty="0" smtClean="0"/>
              <a:t>Transaction-based requirements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91" y="5311932"/>
            <a:ext cx="1256264" cy="125626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8735" y="5476427"/>
            <a:ext cx="1091769" cy="1091769"/>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9419" y="5235736"/>
            <a:ext cx="1573153" cy="1573153"/>
          </a:xfrm>
          <a:prstGeom prst="rect">
            <a:avLst/>
          </a:prstGeom>
        </p:spPr>
      </p:pic>
      <p:sp>
        <p:nvSpPr>
          <p:cNvPr id="28" name="Oval Callout 27"/>
          <p:cNvSpPr/>
          <p:nvPr/>
        </p:nvSpPr>
        <p:spPr>
          <a:xfrm flipH="1">
            <a:off x="168245" y="678722"/>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ML risk</a:t>
            </a:r>
            <a:endParaRPr lang="en-SG" sz="2200" b="1" dirty="0"/>
          </a:p>
        </p:txBody>
      </p:sp>
      <p:sp>
        <p:nvSpPr>
          <p:cNvPr id="29" name="Oval Callout 28"/>
          <p:cNvSpPr/>
          <p:nvPr/>
        </p:nvSpPr>
        <p:spPr>
          <a:xfrm>
            <a:off x="1174386" y="476415"/>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TF risk</a:t>
            </a:r>
            <a:endParaRPr lang="en-SG" sz="2200" b="1" dirty="0"/>
          </a:p>
        </p:txBody>
      </p:sp>
      <p:sp>
        <p:nvSpPr>
          <p:cNvPr id="18" name="Title 1"/>
          <p:cNvSpPr>
            <a:spLocks noGrp="1"/>
          </p:cNvSpPr>
          <p:nvPr>
            <p:ph type="title"/>
          </p:nvPr>
        </p:nvSpPr>
        <p:spPr>
          <a:xfrm>
            <a:off x="27093" y="2524"/>
            <a:ext cx="6780107" cy="368317"/>
          </a:xfrm>
        </p:spPr>
        <p:txBody>
          <a:bodyPr/>
          <a:lstStyle/>
          <a:p>
            <a:r>
              <a:rPr lang="en-US" sz="2400" b="1" dirty="0" smtClean="0">
                <a:latin typeface="+mn-lt"/>
              </a:rPr>
              <a:t>PMLTF Requirements</a:t>
            </a:r>
            <a:endParaRPr lang="en-SG" sz="2400" b="1" dirty="0">
              <a:latin typeface="+mn-lt"/>
            </a:endParaRPr>
          </a:p>
        </p:txBody>
      </p:sp>
    </p:spTree>
    <p:extLst>
      <p:ext uri="{BB962C8B-B14F-4D97-AF65-F5344CB8AC3E}">
        <p14:creationId xmlns:p14="http://schemas.microsoft.com/office/powerpoint/2010/main" val="470143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Offences </a:t>
            </a:r>
            <a:r>
              <a:rPr lang="en-US" sz="2400" b="1" dirty="0" smtClean="0">
                <a:solidFill>
                  <a:schemeClr val="accent6">
                    <a:lumMod val="20000"/>
                    <a:lumOff val="80000"/>
                  </a:schemeClr>
                </a:solidFill>
                <a:latin typeface="+mn-lt"/>
              </a:rPr>
              <a:t>- Fines</a:t>
            </a:r>
            <a:endParaRPr lang="en-SG" sz="2400" b="1" dirty="0">
              <a:solidFill>
                <a:schemeClr val="accent6">
                  <a:lumMod val="20000"/>
                  <a:lumOff val="80000"/>
                </a:schemeClr>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48237094"/>
              </p:ext>
            </p:extLst>
          </p:nvPr>
        </p:nvGraphicFramePr>
        <p:xfrm>
          <a:off x="321275" y="581246"/>
          <a:ext cx="11479427" cy="6004560"/>
        </p:xfrm>
        <a:graphic>
          <a:graphicData uri="http://schemas.openxmlformats.org/drawingml/2006/table">
            <a:tbl>
              <a:tblPr firstRow="1" bandRow="1">
                <a:effectLst>
                  <a:outerShdw blurRad="50800" dist="38100" dir="2700000" algn="tl" rotWithShape="0">
                    <a:prstClr val="black">
                      <a:alpha val="40000"/>
                    </a:prstClr>
                  </a:outerShdw>
                </a:effectLst>
                <a:tableStyleId>{69CF1AB2-1976-4502-BF36-3FF5EA218861}</a:tableStyleId>
              </a:tblPr>
              <a:tblGrid>
                <a:gridCol w="5635025">
                  <a:extLst>
                    <a:ext uri="{9D8B030D-6E8A-4147-A177-3AD203B41FA5}">
                      <a16:colId xmlns:a16="http://schemas.microsoft.com/office/drawing/2014/main" val="2680451089"/>
                    </a:ext>
                  </a:extLst>
                </a:gridCol>
                <a:gridCol w="5844402">
                  <a:extLst>
                    <a:ext uri="{9D8B030D-6E8A-4147-A177-3AD203B41FA5}">
                      <a16:colId xmlns:a16="http://schemas.microsoft.com/office/drawing/2014/main" val="1177117648"/>
                    </a:ext>
                  </a:extLst>
                </a:gridCol>
              </a:tblGrid>
              <a:tr h="370840">
                <a:tc>
                  <a:txBody>
                    <a:bodyPr/>
                    <a:lstStyle/>
                    <a:p>
                      <a:pPr lvl="0" algn="l"/>
                      <a:r>
                        <a:rPr lang="en-US" sz="2200" b="1" dirty="0" smtClean="0">
                          <a:solidFill>
                            <a:srgbClr val="C00000"/>
                          </a:solidFill>
                        </a:rPr>
                        <a:t>Section 10(2) </a:t>
                      </a:r>
                    </a:p>
                    <a:p>
                      <a:pPr lvl="0" algn="l"/>
                      <a:r>
                        <a:rPr lang="en-US" sz="2200" b="1" dirty="0" smtClean="0">
                          <a:solidFill>
                            <a:schemeClr val="tx1"/>
                          </a:solidFill>
                        </a:rPr>
                        <a:t>Regulatory action</a:t>
                      </a:r>
                      <a:endParaRPr lang="en-SG" sz="22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smtClean="0"/>
                        <a:t>Fine not exceeding </a:t>
                      </a:r>
                      <a:r>
                        <a:rPr lang="en-US" sz="2200" b="1" dirty="0" smtClean="0"/>
                        <a:t>$100,000</a:t>
                      </a:r>
                      <a:r>
                        <a:rPr lang="en-US" sz="2200" dirty="0" smtClean="0"/>
                        <a:t>.</a:t>
                      </a:r>
                    </a:p>
                  </a:txBody>
                  <a:tcPr/>
                </a:tc>
                <a:extLst>
                  <a:ext uri="{0D108BD9-81ED-4DB2-BD59-A6C34878D82A}">
                    <a16:rowId xmlns:a16="http://schemas.microsoft.com/office/drawing/2014/main" val="10230364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16(6)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Customer due diligence</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28336085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18(5)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Keeping of records</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endParaRPr lang="en-SG" sz="2200" b="0" dirty="0">
                        <a:solidFill>
                          <a:schemeClr val="tx1"/>
                        </a:solidFill>
                      </a:endParaRPr>
                    </a:p>
                  </a:txBody>
                  <a:tcPr/>
                </a:tc>
                <a:extLst>
                  <a:ext uri="{0D108BD9-81ED-4DB2-BD59-A6C34878D82A}">
                    <a16:rowId xmlns:a16="http://schemas.microsoft.com/office/drawing/2014/main" val="11976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19(3)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err="1" smtClean="0"/>
                        <a:t>Programmes</a:t>
                      </a:r>
                      <a:r>
                        <a:rPr lang="en-US" sz="2200" b="1" dirty="0" smtClean="0"/>
                        <a:t> and measures to prevent money laundering and terrorism financing</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3788939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20(2)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Additional measures relating to targeted financial sanctions, etc.</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14605187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Disclosure of suspicious transactions, etc.</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$20,000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2799799480"/>
                  </a:ext>
                </a:extLst>
              </a:tr>
              <a:tr h="214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Power to give directions</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$20,000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2343112313"/>
                  </a:ext>
                </a:extLst>
              </a:tr>
            </a:tbl>
          </a:graphicData>
        </a:graphic>
      </p:graphicFrame>
    </p:spTree>
    <p:extLst>
      <p:ext uri="{BB962C8B-B14F-4D97-AF65-F5344CB8AC3E}">
        <p14:creationId xmlns:p14="http://schemas.microsoft.com/office/powerpoint/2010/main" val="1976448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Offences </a:t>
            </a:r>
            <a:r>
              <a:rPr lang="en-US" sz="2400" b="1" dirty="0">
                <a:solidFill>
                  <a:schemeClr val="accent6">
                    <a:lumMod val="20000"/>
                    <a:lumOff val="80000"/>
                  </a:schemeClr>
                </a:solidFill>
              </a:rPr>
              <a:t>- Fines and Imprisonment Terms</a:t>
            </a:r>
            <a:endParaRPr lang="en-SG" sz="2400" b="1" dirty="0">
              <a:solidFill>
                <a:schemeClr val="accent6">
                  <a:lumMod val="20000"/>
                  <a:lumOff val="80000"/>
                </a:schemeClr>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00471766"/>
              </p:ext>
            </p:extLst>
          </p:nvPr>
        </p:nvGraphicFramePr>
        <p:xfrm>
          <a:off x="367270" y="494499"/>
          <a:ext cx="11480800" cy="6156960"/>
        </p:xfrm>
        <a:graphic>
          <a:graphicData uri="http://schemas.openxmlformats.org/drawingml/2006/table">
            <a:tbl>
              <a:tblPr firstRow="1" bandRow="1">
                <a:effectLst>
                  <a:outerShdw blurRad="50800" dist="38100" dir="2700000" algn="tl" rotWithShape="0">
                    <a:prstClr val="black">
                      <a:alpha val="40000"/>
                    </a:prstClr>
                  </a:outerShdw>
                </a:effectLst>
                <a:tableStyleId>{69CF1AB2-1976-4502-BF36-3FF5EA218861}</a:tableStyleId>
              </a:tblPr>
              <a:tblGrid>
                <a:gridCol w="3895811">
                  <a:extLst>
                    <a:ext uri="{9D8B030D-6E8A-4147-A177-3AD203B41FA5}">
                      <a16:colId xmlns:a16="http://schemas.microsoft.com/office/drawing/2014/main" val="2680451089"/>
                    </a:ext>
                  </a:extLst>
                </a:gridCol>
                <a:gridCol w="7584989">
                  <a:extLst>
                    <a:ext uri="{9D8B030D-6E8A-4147-A177-3AD203B41FA5}">
                      <a16:colId xmlns:a16="http://schemas.microsoft.com/office/drawing/2014/main" val="1177117648"/>
                    </a:ext>
                  </a:extLst>
                </a:gridCol>
              </a:tblGrid>
              <a:tr h="370840">
                <a:tc>
                  <a:txBody>
                    <a:bodyPr/>
                    <a:lstStyle/>
                    <a:p>
                      <a:r>
                        <a:rPr lang="en-US" sz="2200" b="1" dirty="0" smtClean="0">
                          <a:solidFill>
                            <a:srgbClr val="C00000"/>
                          </a:solidFill>
                        </a:rPr>
                        <a:t>Section 6(2)</a:t>
                      </a:r>
                    </a:p>
                    <a:p>
                      <a:r>
                        <a:rPr lang="en-US" sz="2200" b="1" dirty="0" smtClean="0"/>
                        <a:t>No regulated</a:t>
                      </a:r>
                      <a:r>
                        <a:rPr lang="en-US" sz="2200" b="1" baseline="0" dirty="0" smtClean="0"/>
                        <a:t> dealing without registration</a:t>
                      </a:r>
                      <a:endParaRPr lang="en-SG" sz="2200" b="1" dirty="0"/>
                    </a:p>
                  </a:txBody>
                  <a:tcPr/>
                </a:tc>
                <a:tc>
                  <a:txBody>
                    <a:bodyPr/>
                    <a:lstStyle/>
                    <a:p>
                      <a:pPr lvl="0" algn="l"/>
                      <a:r>
                        <a:rPr lang="en-US" sz="2200" b="0" dirty="0" smtClean="0"/>
                        <a:t>Fine not exceeding </a:t>
                      </a:r>
                      <a:r>
                        <a:rPr lang="en-US" sz="2200" b="1" dirty="0" smtClean="0"/>
                        <a:t>$75,000 </a:t>
                      </a:r>
                      <a:r>
                        <a:rPr lang="en-US" sz="2200" b="0" dirty="0" smtClean="0"/>
                        <a:t>or imprisonment for a term not exceeding </a:t>
                      </a:r>
                      <a:r>
                        <a:rPr lang="en-US" sz="2200" b="1" dirty="0" smtClean="0"/>
                        <a:t>3 years</a:t>
                      </a:r>
                      <a:r>
                        <a:rPr lang="en-US" sz="2200" b="0" dirty="0" smtClean="0"/>
                        <a:t> or </a:t>
                      </a:r>
                      <a:r>
                        <a:rPr lang="en-US" sz="2200" b="1" dirty="0" smtClean="0"/>
                        <a:t>both</a:t>
                      </a:r>
                      <a:r>
                        <a:rPr lang="en-US" sz="2200" b="0" dirty="0" smtClean="0"/>
                        <a:t>.</a:t>
                      </a:r>
                      <a:endParaRPr lang="en-US" sz="2200" b="1" dirty="0" smtClean="0"/>
                    </a:p>
                    <a:p>
                      <a:pPr lvl="0" algn="l"/>
                      <a:r>
                        <a:rPr lang="en-US" sz="2200" b="0" dirty="0" smtClean="0"/>
                        <a:t>In the case of continuing offence, to a further fine not exceeding </a:t>
                      </a:r>
                      <a:r>
                        <a:rPr lang="en-US" sz="2200" b="1" dirty="0" smtClean="0"/>
                        <a:t>$7,500 </a:t>
                      </a:r>
                      <a:r>
                        <a:rPr lang="en-US" sz="2200" b="0" dirty="0" smtClean="0"/>
                        <a:t>for every day of part of a day during which the offence continues after conviction.</a:t>
                      </a:r>
                    </a:p>
                    <a:p>
                      <a:pPr lvl="0" algn="l"/>
                      <a:endParaRPr lang="en-SG" sz="2200" b="0" dirty="0"/>
                    </a:p>
                  </a:txBody>
                  <a:tcPr/>
                </a:tc>
                <a:extLst>
                  <a:ext uri="{0D108BD9-81ED-4DB2-BD59-A6C34878D82A}">
                    <a16:rowId xmlns:a16="http://schemas.microsoft.com/office/drawing/2014/main" val="3326938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17(4)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Cash transaction reports</a:t>
                      </a:r>
                      <a:endParaRPr lang="en-SG" sz="2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$20,000</a:t>
                      </a:r>
                      <a:r>
                        <a:rPr lang="en-US" sz="2200" dirty="0" smtClean="0"/>
                        <a:t> or to imprisonment for a term not exceeding </a:t>
                      </a:r>
                      <a:r>
                        <a:rPr lang="en-US" sz="2200" b="1" dirty="0" smtClean="0"/>
                        <a:t>2 years</a:t>
                      </a:r>
                      <a:r>
                        <a:rPr lang="en-US" sz="2200" dirty="0" smtClean="0"/>
                        <a:t> or to </a:t>
                      </a:r>
                      <a:r>
                        <a:rPr lang="en-US" sz="2200" b="1" dirty="0" smtClean="0"/>
                        <a:t>both</a:t>
                      </a:r>
                      <a:r>
                        <a:rPr lang="en-US" sz="2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2200" b="0" dirty="0"/>
                    </a:p>
                  </a:txBody>
                  <a:tcPr/>
                </a:tc>
                <a:extLst>
                  <a:ext uri="{0D108BD9-81ED-4DB2-BD59-A6C34878D82A}">
                    <a16:rowId xmlns:a16="http://schemas.microsoft.com/office/drawing/2014/main" val="28336085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27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Providing false information to Registrar or </a:t>
                      </a:r>
                      <a:r>
                        <a:rPr lang="en-US" sz="2200" b="1" dirty="0" err="1" smtClean="0"/>
                        <a:t>authorised</a:t>
                      </a:r>
                      <a:r>
                        <a:rPr lang="en-US" sz="2200" b="1" dirty="0" smtClean="0"/>
                        <a:t> officer</a:t>
                      </a:r>
                      <a:endParaRPr lang="en-SG" sz="2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$50,000</a:t>
                      </a:r>
                      <a:r>
                        <a:rPr lang="en-US" sz="2200" dirty="0" smtClean="0"/>
                        <a:t> or to imprisonment for a term not exceeding </a:t>
                      </a:r>
                      <a:r>
                        <a:rPr lang="en-US" sz="2200" b="1" dirty="0" smtClean="0"/>
                        <a:t>2 years</a:t>
                      </a:r>
                      <a:r>
                        <a:rPr lang="en-US" sz="2200" dirty="0" smtClean="0"/>
                        <a:t> or to </a:t>
                      </a:r>
                      <a:r>
                        <a:rPr lang="en-US" sz="2200" b="1" dirty="0" smtClean="0"/>
                        <a:t>both</a:t>
                      </a:r>
                      <a:r>
                        <a:rPr lang="en-US" sz="2200" dirty="0" smtClean="0"/>
                        <a:t>.</a:t>
                      </a:r>
                      <a:endParaRPr lang="en-SG" sz="2200" b="0" dirty="0"/>
                    </a:p>
                  </a:txBody>
                  <a:tcPr/>
                </a:tc>
                <a:extLst>
                  <a:ext uri="{0D108BD9-81ED-4DB2-BD59-A6C34878D82A}">
                    <a16:rowId xmlns:a16="http://schemas.microsoft.com/office/drawing/2014/main" val="11976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Obstruction of investigation, etc.</a:t>
                      </a:r>
                      <a:endParaRPr lang="en-SG" sz="2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$50,000</a:t>
                      </a:r>
                      <a:r>
                        <a:rPr lang="en-US" sz="2200" dirty="0" smtClean="0"/>
                        <a:t> or to imprisonment for a term not exceeding </a:t>
                      </a:r>
                      <a:r>
                        <a:rPr lang="en-US" sz="2200" b="1" dirty="0" smtClean="0"/>
                        <a:t>2 years</a:t>
                      </a:r>
                      <a:r>
                        <a:rPr lang="en-US" sz="2200" dirty="0" smtClean="0"/>
                        <a:t> or to </a:t>
                      </a:r>
                      <a:r>
                        <a:rPr lang="en-US" sz="2200" b="1" dirty="0" smtClean="0"/>
                        <a:t>both</a:t>
                      </a:r>
                      <a:r>
                        <a:rPr lang="en-US" sz="2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2200" b="0" dirty="0"/>
                    </a:p>
                  </a:txBody>
                  <a:tcPr/>
                </a:tc>
                <a:extLst>
                  <a:ext uri="{0D108BD9-81ED-4DB2-BD59-A6C34878D82A}">
                    <a16:rowId xmlns:a16="http://schemas.microsoft.com/office/drawing/2014/main" val="27699500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39(3)(a)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Regulations</a:t>
                      </a:r>
                      <a:endParaRPr lang="en-SG" sz="2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 or with imprisonment for a term not exceeding </a:t>
                      </a:r>
                      <a:r>
                        <a:rPr lang="en-US" sz="2200" b="1" dirty="0" smtClean="0"/>
                        <a:t>3 years</a:t>
                      </a:r>
                      <a:r>
                        <a:rPr lang="en-US" sz="2200" dirty="0" smtClean="0"/>
                        <a:t> or to </a:t>
                      </a:r>
                      <a:r>
                        <a:rPr lang="en-US" sz="2200" b="1" dirty="0" smtClean="0"/>
                        <a:t>both</a:t>
                      </a:r>
                      <a:r>
                        <a:rPr lang="en-US" sz="2200" dirty="0" smtClean="0"/>
                        <a:t>.</a:t>
                      </a:r>
                      <a:endParaRPr lang="en-SG" sz="2200" b="0" dirty="0"/>
                    </a:p>
                  </a:txBody>
                  <a:tcPr/>
                </a:tc>
                <a:extLst>
                  <a:ext uri="{0D108BD9-81ED-4DB2-BD59-A6C34878D82A}">
                    <a16:rowId xmlns:a16="http://schemas.microsoft.com/office/drawing/2014/main" val="2059648921"/>
                  </a:ext>
                </a:extLst>
              </a:tr>
            </a:tbl>
          </a:graphicData>
        </a:graphic>
      </p:graphicFrame>
    </p:spTree>
    <p:extLst>
      <p:ext uri="{BB962C8B-B14F-4D97-AF65-F5344CB8AC3E}">
        <p14:creationId xmlns:p14="http://schemas.microsoft.com/office/powerpoint/2010/main" val="740787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Rounded Rectangle 4"/>
          <p:cNvSpPr/>
          <p:nvPr/>
        </p:nvSpPr>
        <p:spPr>
          <a:xfrm>
            <a:off x="249378" y="595745"/>
            <a:ext cx="3782291" cy="5867685"/>
          </a:xfrm>
          <a:prstGeom prst="roundRect">
            <a:avLst/>
          </a:prstGeom>
          <a:gradFill flip="none" rotWithShape="1">
            <a:gsLst>
              <a:gs pos="0">
                <a:schemeClr val="tx2">
                  <a:lumMod val="10000"/>
                  <a:lumOff val="90000"/>
                  <a:shade val="30000"/>
                  <a:satMod val="115000"/>
                </a:schemeClr>
              </a:gs>
              <a:gs pos="50000">
                <a:schemeClr val="tx2">
                  <a:lumMod val="10000"/>
                  <a:lumOff val="90000"/>
                  <a:shade val="67500"/>
                  <a:satMod val="115000"/>
                </a:schemeClr>
              </a:gs>
              <a:gs pos="100000">
                <a:schemeClr val="tx2">
                  <a:lumMod val="10000"/>
                  <a:lumOff val="90000"/>
                  <a:shade val="100000"/>
                  <a:satMod val="115000"/>
                </a:scheme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Calibri" panose="020F0502020204030204" pitchFamily="34" charset="0"/>
              <a:cs typeface="Calibri" panose="020F0502020204030204" pitchFamily="34" charset="0"/>
            </a:endParaRPr>
          </a:p>
        </p:txBody>
      </p:sp>
      <p:sp>
        <p:nvSpPr>
          <p:cNvPr id="6" name="Rounded Rectangle 5"/>
          <p:cNvSpPr/>
          <p:nvPr/>
        </p:nvSpPr>
        <p:spPr>
          <a:xfrm>
            <a:off x="8174178" y="595745"/>
            <a:ext cx="3782291" cy="5867685"/>
          </a:xfrm>
          <a:prstGeom prst="roundRect">
            <a:avLst/>
          </a:prstGeom>
          <a:gradFill flip="none" rotWithShape="1">
            <a:gsLst>
              <a:gs pos="0">
                <a:schemeClr val="tx2">
                  <a:lumMod val="10000"/>
                  <a:lumOff val="90000"/>
                  <a:shade val="30000"/>
                  <a:satMod val="115000"/>
                </a:schemeClr>
              </a:gs>
              <a:gs pos="50000">
                <a:schemeClr val="tx2">
                  <a:lumMod val="10000"/>
                  <a:lumOff val="90000"/>
                  <a:shade val="67500"/>
                  <a:satMod val="115000"/>
                </a:schemeClr>
              </a:gs>
              <a:gs pos="100000">
                <a:schemeClr val="tx2">
                  <a:lumMod val="10000"/>
                  <a:lumOff val="90000"/>
                  <a:shade val="100000"/>
                  <a:satMod val="115000"/>
                </a:scheme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Calibri" panose="020F0502020204030204" pitchFamily="34" charset="0"/>
              <a:cs typeface="Calibri" panose="020F0502020204030204" pitchFamily="34" charset="0"/>
            </a:endParaRPr>
          </a:p>
        </p:txBody>
      </p:sp>
      <p:sp>
        <p:nvSpPr>
          <p:cNvPr id="7" name="Rounded Rectangle 6"/>
          <p:cNvSpPr/>
          <p:nvPr/>
        </p:nvSpPr>
        <p:spPr>
          <a:xfrm>
            <a:off x="4211778" y="595745"/>
            <a:ext cx="3782291" cy="5867685"/>
          </a:xfrm>
          <a:prstGeom prst="roundRect">
            <a:avLst/>
          </a:prstGeom>
          <a:gradFill flip="none" rotWithShape="1">
            <a:gsLst>
              <a:gs pos="0">
                <a:schemeClr val="tx2">
                  <a:lumMod val="10000"/>
                  <a:lumOff val="90000"/>
                  <a:shade val="30000"/>
                  <a:satMod val="115000"/>
                </a:schemeClr>
              </a:gs>
              <a:gs pos="50000">
                <a:schemeClr val="tx2">
                  <a:lumMod val="10000"/>
                  <a:lumOff val="90000"/>
                  <a:shade val="67500"/>
                  <a:satMod val="115000"/>
                </a:schemeClr>
              </a:gs>
              <a:gs pos="100000">
                <a:schemeClr val="tx2">
                  <a:lumMod val="10000"/>
                  <a:lumOff val="90000"/>
                  <a:shade val="100000"/>
                  <a:satMod val="115000"/>
                </a:scheme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Calibri" panose="020F0502020204030204" pitchFamily="34" charset="0"/>
              <a:cs typeface="Calibri" panose="020F0502020204030204" pitchFamily="34" charset="0"/>
            </a:endParaRPr>
          </a:p>
        </p:txBody>
      </p:sp>
      <p:sp>
        <p:nvSpPr>
          <p:cNvPr id="8" name="TextBox 7"/>
          <p:cNvSpPr txBox="1"/>
          <p:nvPr/>
        </p:nvSpPr>
        <p:spPr>
          <a:xfrm>
            <a:off x="500555" y="540519"/>
            <a:ext cx="3279937" cy="830997"/>
          </a:xfrm>
          <a:prstGeom prst="rect">
            <a:avLst/>
          </a:prstGeom>
          <a:noFill/>
        </p:spPr>
        <p:txBody>
          <a:bodyPr wrap="none" rtlCol="0">
            <a:spAutoFit/>
          </a:bodyPr>
          <a:lstStyle/>
          <a:p>
            <a:pPr algn="ctr"/>
            <a:r>
              <a:rPr lang="en-US" sz="24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Phase 1</a:t>
            </a:r>
          </a:p>
          <a:p>
            <a:pPr algn="ctr"/>
            <a:r>
              <a:rPr lang="en-US" sz="2400" b="1" dirty="0" smtClean="0">
                <a:latin typeface="Calibri" panose="020F0502020204030204" pitchFamily="34" charset="0"/>
                <a:cs typeface="Calibri" panose="020F0502020204030204" pitchFamily="34" charset="0"/>
              </a:rPr>
              <a:t>Awareness &amp; Transition</a:t>
            </a:r>
            <a:endParaRPr lang="en-SG" sz="2400" b="1" dirty="0">
              <a:latin typeface="Calibri" panose="020F0502020204030204" pitchFamily="34" charset="0"/>
              <a:cs typeface="Calibri" panose="020F0502020204030204" pitchFamily="34" charset="0"/>
            </a:endParaRPr>
          </a:p>
        </p:txBody>
      </p:sp>
      <p:sp>
        <p:nvSpPr>
          <p:cNvPr id="9" name="Rounded Rectangle 8"/>
          <p:cNvSpPr/>
          <p:nvPr/>
        </p:nvSpPr>
        <p:spPr>
          <a:xfrm>
            <a:off x="526470" y="1350191"/>
            <a:ext cx="3200400" cy="914400"/>
          </a:xfrm>
          <a:prstGeom prst="roundRect">
            <a:avLst/>
          </a:prstGeom>
          <a:solidFill>
            <a:srgbClr val="FFCC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solidFill>
                  <a:schemeClr val="tx1"/>
                </a:solidFill>
                <a:latin typeface="Calibri" panose="020F0502020204030204" pitchFamily="34" charset="0"/>
                <a:cs typeface="Calibri" panose="020F0502020204030204" pitchFamily="34" charset="0"/>
              </a:rPr>
              <a:t>Mar 2019 to Sep 2019 </a:t>
            </a:r>
          </a:p>
          <a:p>
            <a:pPr algn="ctr"/>
            <a:r>
              <a:rPr lang="en-US" sz="2200" dirty="0" smtClean="0">
                <a:solidFill>
                  <a:schemeClr val="tx1"/>
                </a:solidFill>
                <a:latin typeface="Calibri" panose="020F0502020204030204" pitchFamily="34" charset="0"/>
                <a:cs typeface="Calibri" panose="020F0502020204030204" pitchFamily="34" charset="0"/>
              </a:rPr>
              <a:t>(6 months)</a:t>
            </a:r>
            <a:endParaRPr lang="en-SG" sz="2200" dirty="0">
              <a:solidFill>
                <a:schemeClr val="tx1"/>
              </a:solidFill>
              <a:latin typeface="Calibri" panose="020F0502020204030204" pitchFamily="34" charset="0"/>
              <a:cs typeface="Calibri" panose="020F0502020204030204" pitchFamily="34" charset="0"/>
            </a:endParaRPr>
          </a:p>
        </p:txBody>
      </p:sp>
      <p:sp>
        <p:nvSpPr>
          <p:cNvPr id="10" name="Rounded Rectangle 9"/>
          <p:cNvSpPr/>
          <p:nvPr/>
        </p:nvSpPr>
        <p:spPr>
          <a:xfrm>
            <a:off x="526470" y="2371334"/>
            <a:ext cx="3200400" cy="1566253"/>
          </a:xfrm>
          <a:prstGeom prst="roundRect">
            <a:avLst/>
          </a:prstGeom>
          <a:solidFill>
            <a:srgbClr val="FF99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Create awareness of regime</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Drive registration</a:t>
            </a:r>
          </a:p>
        </p:txBody>
      </p:sp>
      <p:sp>
        <p:nvSpPr>
          <p:cNvPr id="11" name="Rounded Rectangle 10"/>
          <p:cNvSpPr/>
          <p:nvPr/>
        </p:nvSpPr>
        <p:spPr>
          <a:xfrm>
            <a:off x="526470" y="4044331"/>
            <a:ext cx="3200400" cy="2287381"/>
          </a:xfrm>
          <a:prstGeom prst="roundRect">
            <a:avLst/>
          </a:prstGeom>
          <a:solidFill>
            <a:schemeClr val="accent1">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Channels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Website, collaterals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Conference</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Workshops </a:t>
            </a:r>
            <a:endParaRPr lang="en-SG" sz="2200" dirty="0">
              <a:solidFill>
                <a:schemeClr val="tx1"/>
              </a:solidFill>
              <a:latin typeface="Calibri" panose="020F0502020204030204" pitchFamily="34" charset="0"/>
              <a:cs typeface="Calibri" panose="020F0502020204030204" pitchFamily="34" charset="0"/>
            </a:endParaRPr>
          </a:p>
        </p:txBody>
      </p:sp>
      <p:sp>
        <p:nvSpPr>
          <p:cNvPr id="12" name="TextBox 11"/>
          <p:cNvSpPr txBox="1"/>
          <p:nvPr/>
        </p:nvSpPr>
        <p:spPr>
          <a:xfrm>
            <a:off x="4622850" y="540519"/>
            <a:ext cx="3015569" cy="830997"/>
          </a:xfrm>
          <a:prstGeom prst="rect">
            <a:avLst/>
          </a:prstGeom>
          <a:noFill/>
        </p:spPr>
        <p:txBody>
          <a:bodyPr wrap="none" rtlCol="0">
            <a:spAutoFit/>
          </a:bodyPr>
          <a:lstStyle/>
          <a:p>
            <a:pPr algn="ctr"/>
            <a:r>
              <a:rPr lang="en-US" sz="24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Phase 2</a:t>
            </a:r>
          </a:p>
          <a:p>
            <a:pPr algn="ctr"/>
            <a:r>
              <a:rPr lang="en-US" sz="2400" b="1" dirty="0" smtClean="0">
                <a:latin typeface="Calibri" panose="020F0502020204030204" pitchFamily="34" charset="0"/>
                <a:cs typeface="Calibri" panose="020F0502020204030204" pitchFamily="34" charset="0"/>
              </a:rPr>
              <a:t>Phased-In Compliance</a:t>
            </a:r>
            <a:endParaRPr lang="en-SG" sz="2400" b="1" dirty="0">
              <a:latin typeface="Calibri" panose="020F0502020204030204" pitchFamily="34" charset="0"/>
              <a:cs typeface="Calibri" panose="020F0502020204030204" pitchFamily="34" charset="0"/>
            </a:endParaRPr>
          </a:p>
        </p:txBody>
      </p:sp>
      <p:sp>
        <p:nvSpPr>
          <p:cNvPr id="13" name="Rounded Rectangle 12"/>
          <p:cNvSpPr/>
          <p:nvPr/>
        </p:nvSpPr>
        <p:spPr>
          <a:xfrm>
            <a:off x="4516579" y="1350191"/>
            <a:ext cx="3200400" cy="914400"/>
          </a:xfrm>
          <a:prstGeom prst="roundRect">
            <a:avLst/>
          </a:prstGeom>
          <a:solidFill>
            <a:srgbClr val="FFCC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solidFill>
                  <a:schemeClr val="tx1"/>
                </a:solidFill>
                <a:latin typeface="Calibri" panose="020F0502020204030204" pitchFamily="34" charset="0"/>
                <a:cs typeface="Calibri" panose="020F0502020204030204" pitchFamily="34" charset="0"/>
              </a:rPr>
              <a:t>Oct 2019 to Sep 2020 </a:t>
            </a:r>
          </a:p>
          <a:p>
            <a:pPr algn="ctr"/>
            <a:r>
              <a:rPr lang="en-US" sz="2200" dirty="0" smtClean="0">
                <a:solidFill>
                  <a:schemeClr val="tx1"/>
                </a:solidFill>
                <a:latin typeface="Calibri" panose="020F0502020204030204" pitchFamily="34" charset="0"/>
                <a:cs typeface="Calibri" panose="020F0502020204030204" pitchFamily="34" charset="0"/>
              </a:rPr>
              <a:t>(12 months)</a:t>
            </a:r>
            <a:endParaRPr lang="en-SG" sz="2200" dirty="0">
              <a:solidFill>
                <a:schemeClr val="tx1"/>
              </a:solidFill>
              <a:latin typeface="Calibri" panose="020F0502020204030204" pitchFamily="34" charset="0"/>
              <a:cs typeface="Calibri" panose="020F0502020204030204" pitchFamily="34" charset="0"/>
            </a:endParaRPr>
          </a:p>
        </p:txBody>
      </p:sp>
      <p:sp>
        <p:nvSpPr>
          <p:cNvPr id="14" name="Rounded Rectangle 13"/>
          <p:cNvSpPr/>
          <p:nvPr/>
        </p:nvSpPr>
        <p:spPr>
          <a:xfrm>
            <a:off x="4502723" y="2371333"/>
            <a:ext cx="3200400" cy="1566253"/>
          </a:xfrm>
          <a:prstGeom prst="roundRect">
            <a:avLst/>
          </a:prstGeom>
          <a:solidFill>
            <a:srgbClr val="FF996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Raise AML/CFT awareness </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Facilitate compliance</a:t>
            </a:r>
          </a:p>
        </p:txBody>
      </p:sp>
      <p:sp>
        <p:nvSpPr>
          <p:cNvPr id="15" name="Rounded Rectangle 14"/>
          <p:cNvSpPr/>
          <p:nvPr/>
        </p:nvSpPr>
        <p:spPr>
          <a:xfrm>
            <a:off x="4516579" y="4044331"/>
            <a:ext cx="3200400" cy="2287382"/>
          </a:xfrm>
          <a:prstGeom prst="roundRect">
            <a:avLst/>
          </a:prstGeom>
          <a:solidFill>
            <a:schemeClr val="accent6">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Channels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Workshops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Compliance Review Program</a:t>
            </a:r>
            <a:endParaRPr lang="en-US" sz="22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SG" sz="2200" dirty="0">
              <a:solidFill>
                <a:schemeClr val="tx1"/>
              </a:solidFill>
              <a:latin typeface="Calibri" panose="020F0502020204030204" pitchFamily="34" charset="0"/>
              <a:cs typeface="Calibri" panose="020F0502020204030204" pitchFamily="34" charset="0"/>
            </a:endParaRPr>
          </a:p>
        </p:txBody>
      </p:sp>
      <p:sp>
        <p:nvSpPr>
          <p:cNvPr id="16" name="TextBox 15"/>
          <p:cNvSpPr txBox="1"/>
          <p:nvPr/>
        </p:nvSpPr>
        <p:spPr>
          <a:xfrm>
            <a:off x="8943880" y="540519"/>
            <a:ext cx="2206053" cy="830997"/>
          </a:xfrm>
          <a:prstGeom prst="rect">
            <a:avLst/>
          </a:prstGeom>
          <a:noFill/>
        </p:spPr>
        <p:txBody>
          <a:bodyPr wrap="none" rtlCol="0">
            <a:spAutoFit/>
          </a:bodyPr>
          <a:lstStyle/>
          <a:p>
            <a:pPr algn="ctr"/>
            <a:r>
              <a:rPr lang="en-US" sz="24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Phase 3</a:t>
            </a:r>
          </a:p>
          <a:p>
            <a:pPr algn="ctr"/>
            <a:r>
              <a:rPr lang="en-US" sz="2400" b="1" dirty="0" smtClean="0">
                <a:latin typeface="Calibri" panose="020F0502020204030204" pitchFamily="34" charset="0"/>
                <a:cs typeface="Calibri" panose="020F0502020204030204" pitchFamily="34" charset="0"/>
              </a:rPr>
              <a:t>Full Compliance</a:t>
            </a:r>
            <a:endParaRPr lang="en-SG" sz="2400" b="1" dirty="0">
              <a:latin typeface="Calibri" panose="020F0502020204030204" pitchFamily="34" charset="0"/>
              <a:cs typeface="Calibri" panose="020F0502020204030204" pitchFamily="34" charset="0"/>
            </a:endParaRPr>
          </a:p>
        </p:txBody>
      </p:sp>
      <p:sp>
        <p:nvSpPr>
          <p:cNvPr id="17" name="Rounded Rectangle 16"/>
          <p:cNvSpPr/>
          <p:nvPr/>
        </p:nvSpPr>
        <p:spPr>
          <a:xfrm>
            <a:off x="8432851" y="1350191"/>
            <a:ext cx="3200400" cy="914400"/>
          </a:xfrm>
          <a:prstGeom prst="roundRect">
            <a:avLst/>
          </a:prstGeom>
          <a:solidFill>
            <a:srgbClr val="00FF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solidFill>
                  <a:schemeClr val="tx1"/>
                </a:solidFill>
                <a:latin typeface="Calibri" panose="020F0502020204030204" pitchFamily="34" charset="0"/>
                <a:cs typeface="Calibri" panose="020F0502020204030204" pitchFamily="34" charset="0"/>
              </a:rPr>
              <a:t>Oct 2020 onwards</a:t>
            </a:r>
          </a:p>
          <a:p>
            <a:pPr algn="ctr"/>
            <a:endParaRPr lang="en-SG" sz="2200" b="1" dirty="0">
              <a:solidFill>
                <a:schemeClr val="tx1"/>
              </a:solidFill>
              <a:latin typeface="Calibri" panose="020F0502020204030204" pitchFamily="34" charset="0"/>
              <a:cs typeface="Calibri" panose="020F0502020204030204" pitchFamily="34" charset="0"/>
            </a:endParaRPr>
          </a:p>
        </p:txBody>
      </p:sp>
      <p:sp>
        <p:nvSpPr>
          <p:cNvPr id="18" name="Rounded Rectangle 17"/>
          <p:cNvSpPr/>
          <p:nvPr/>
        </p:nvSpPr>
        <p:spPr>
          <a:xfrm>
            <a:off x="8432851" y="2371332"/>
            <a:ext cx="3200400" cy="1566253"/>
          </a:xfrm>
          <a:prstGeom prst="roundRect">
            <a:avLst/>
          </a:prstGeom>
          <a:solidFill>
            <a:srgbClr val="00CC6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Level up and sustain AML/CFT standards</a:t>
            </a:r>
            <a:endParaRPr lang="en-SG" sz="2200" dirty="0">
              <a:solidFill>
                <a:schemeClr val="tx1"/>
              </a:solidFill>
              <a:latin typeface="Calibri" panose="020F0502020204030204" pitchFamily="34" charset="0"/>
              <a:cs typeface="Calibri" panose="020F0502020204030204" pitchFamily="34" charset="0"/>
            </a:endParaRPr>
          </a:p>
        </p:txBody>
      </p:sp>
      <p:sp>
        <p:nvSpPr>
          <p:cNvPr id="19" name="Rounded Rectangle 18"/>
          <p:cNvSpPr/>
          <p:nvPr/>
        </p:nvSpPr>
        <p:spPr>
          <a:xfrm>
            <a:off x="8432851" y="4044331"/>
            <a:ext cx="3200400" cy="2287382"/>
          </a:xfrm>
          <a:prstGeom prst="roundRect">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Channels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AML/CFT Training and Certification Program</a:t>
            </a:r>
          </a:p>
          <a:p>
            <a:pPr marL="285750" indent="-285750">
              <a:buFont typeface="Arial" panose="020B0604020202020204" pitchFamily="34" charset="0"/>
              <a:buChar char="•"/>
            </a:pPr>
            <a:endParaRPr lang="en-US" sz="22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SG" sz="2200" dirty="0">
              <a:solidFill>
                <a:schemeClr val="tx1"/>
              </a:solidFill>
              <a:latin typeface="Calibri" panose="020F0502020204030204" pitchFamily="34" charset="0"/>
              <a:cs typeface="Calibri" panose="020F0502020204030204" pitchFamily="34" charset="0"/>
            </a:endParaRPr>
          </a:p>
        </p:txBody>
      </p:sp>
      <p:sp>
        <p:nvSpPr>
          <p:cNvPr id="35" name="Title 1"/>
          <p:cNvSpPr>
            <a:spLocks noGrp="1"/>
          </p:cNvSpPr>
          <p:nvPr>
            <p:ph type="title"/>
          </p:nvPr>
        </p:nvSpPr>
        <p:spPr>
          <a:xfrm>
            <a:off x="27093" y="2524"/>
            <a:ext cx="10074850" cy="368317"/>
          </a:xfrm>
        </p:spPr>
        <p:txBody>
          <a:bodyPr/>
          <a:lstStyle/>
          <a:p>
            <a:r>
              <a:rPr lang="en-SG" sz="2400" b="1" dirty="0" smtClean="0"/>
              <a:t>Outreach &amp; Capability Development Plans </a:t>
            </a:r>
            <a:r>
              <a:rPr lang="en-SG" sz="2400" b="1" dirty="0" smtClean="0">
                <a:solidFill>
                  <a:schemeClr val="accent6">
                    <a:lumMod val="20000"/>
                    <a:lumOff val="80000"/>
                  </a:schemeClr>
                </a:solidFill>
              </a:rPr>
              <a:t>- Tiered and Phased Approach</a:t>
            </a:r>
            <a:endParaRPr lang="en-SG" sz="2400" b="1" dirty="0">
              <a:solidFill>
                <a:schemeClr val="accent6">
                  <a:lumMod val="20000"/>
                  <a:lumOff val="80000"/>
                </a:schemeClr>
              </a:solidFill>
            </a:endParaRPr>
          </a:p>
        </p:txBody>
      </p:sp>
    </p:spTree>
    <p:extLst>
      <p:ext uri="{BB962C8B-B14F-4D97-AF65-F5344CB8AC3E}">
        <p14:creationId xmlns:p14="http://schemas.microsoft.com/office/powerpoint/2010/main" val="2823003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5" name="Title 10"/>
          <p:cNvSpPr txBox="1">
            <a:spLocks/>
          </p:cNvSpPr>
          <p:nvPr/>
        </p:nvSpPr>
        <p:spPr>
          <a:xfrm>
            <a:off x="1612301" y="452549"/>
            <a:ext cx="10291928" cy="16881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opening address</a:t>
            </a:r>
          </a:p>
        </p:txBody>
      </p:sp>
      <p:sp>
        <p:nvSpPr>
          <p:cNvPr id="7" name="TextBox 6"/>
          <p:cNvSpPr txBox="1"/>
          <p:nvPr/>
        </p:nvSpPr>
        <p:spPr>
          <a:xfrm>
            <a:off x="5405334" y="2280395"/>
            <a:ext cx="6498895"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200" dirty="0" smtClean="0">
                <a:solidFill>
                  <a:srgbClr val="AD0101"/>
                </a:solidFill>
              </a:rPr>
              <a:t>By the Registrar of Regulated Dealers</a:t>
            </a:r>
            <a:endParaRPr lang="en-SG" sz="3200" dirty="0">
              <a:solidFill>
                <a:srgbClr val="AD0101"/>
              </a:solidFill>
            </a:endParaRPr>
          </a:p>
        </p:txBody>
      </p:sp>
    </p:spTree>
    <p:extLst>
      <p:ext uri="{BB962C8B-B14F-4D97-AF65-F5344CB8AC3E}">
        <p14:creationId xmlns:p14="http://schemas.microsoft.com/office/powerpoint/2010/main" val="157768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220145" y="553454"/>
            <a:ext cx="7534707" cy="6100008"/>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I must also refer to:</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20" name="Rectangle 19"/>
          <p:cNvSpPr/>
          <p:nvPr/>
        </p:nvSpPr>
        <p:spPr>
          <a:xfrm>
            <a:off x="249131" y="553453"/>
            <a:ext cx="3847944" cy="6100009"/>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I should read:</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p:txBody>
          <a:bodyPr/>
          <a:lstStyle/>
          <a:p>
            <a:r>
              <a:rPr lang="en-US" sz="2400" b="1" dirty="0" smtClean="0">
                <a:latin typeface="+mn-lt"/>
              </a:rPr>
              <a:t>Resources for Regulated Dealers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25" name="TextBox 24"/>
          <p:cNvSpPr txBox="1"/>
          <p:nvPr/>
        </p:nvSpPr>
        <p:spPr>
          <a:xfrm>
            <a:off x="4369187" y="1342924"/>
            <a:ext cx="7236621" cy="470898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2200" dirty="0" smtClean="0"/>
              <a:t>Inter-Ministry </a:t>
            </a:r>
            <a:r>
              <a:rPr lang="en-US" sz="2200" dirty="0"/>
              <a:t>Committee-Terrorist Designation </a:t>
            </a:r>
            <a:r>
              <a:rPr lang="en-US" sz="2200" dirty="0" smtClean="0"/>
              <a:t>(“</a:t>
            </a:r>
            <a:r>
              <a:rPr lang="en-US" sz="2200" b="1" dirty="0" smtClean="0"/>
              <a:t>IMC-TD</a:t>
            </a:r>
            <a:r>
              <a:rPr lang="en-US" sz="2200" dirty="0" smtClean="0"/>
              <a:t>”)</a:t>
            </a:r>
            <a:endParaRPr lang="en-US" sz="2200" dirty="0"/>
          </a:p>
          <a:p>
            <a:pPr marL="276225"/>
            <a:r>
              <a:rPr lang="en-US" sz="2000" i="1" dirty="0" smtClean="0">
                <a:solidFill>
                  <a:schemeClr val="bg1">
                    <a:lumMod val="50000"/>
                  </a:schemeClr>
                </a:solidFill>
              </a:rPr>
              <a:t>On terrorist designation and legislation for countering the financing of terrorism</a:t>
            </a:r>
            <a:endParaRPr lang="en-US" sz="2000" i="1" dirty="0">
              <a:solidFill>
                <a:schemeClr val="bg1">
                  <a:lumMod val="50000"/>
                </a:schemeClr>
              </a:solidFill>
            </a:endParaRPr>
          </a:p>
          <a:p>
            <a:pPr marL="276225"/>
            <a:r>
              <a:rPr lang="en-US" i="1" dirty="0" smtClean="0">
                <a:solidFill>
                  <a:schemeClr val="bg1">
                    <a:lumMod val="50000"/>
                  </a:schemeClr>
                </a:solidFill>
              </a:rPr>
              <a:t>(</a:t>
            </a:r>
            <a:r>
              <a:rPr lang="en-US" i="1" dirty="0" smtClean="0">
                <a:solidFill>
                  <a:schemeClr val="bg1">
                    <a:lumMod val="50000"/>
                  </a:schemeClr>
                </a:solidFill>
                <a:hlinkClick r:id="rId3"/>
              </a:rPr>
              <a:t>https://www.mha.gov.sg/inter-ministry-committee-terrorist-designation-(imc-td)</a:t>
            </a:r>
            <a:r>
              <a:rPr lang="en-US" i="1" dirty="0" smtClean="0">
                <a:solidFill>
                  <a:schemeClr val="bg1">
                    <a:lumMod val="50000"/>
                  </a:schemeClr>
                </a:solidFill>
              </a:rPr>
              <a:t>)</a:t>
            </a:r>
            <a:endParaRPr lang="en-US" i="1" dirty="0">
              <a:solidFill>
                <a:schemeClr val="bg1">
                  <a:lumMod val="50000"/>
                </a:schemeClr>
              </a:solidFill>
            </a:endParaRPr>
          </a:p>
          <a:p>
            <a:endParaRPr lang="en-US" sz="2400" dirty="0" smtClean="0"/>
          </a:p>
          <a:p>
            <a:pPr marL="285750" indent="-285750">
              <a:buFont typeface="Arial" panose="020B0604020202020204" pitchFamily="34" charset="0"/>
              <a:buChar char="•"/>
            </a:pPr>
            <a:r>
              <a:rPr lang="en-US" sz="2200" dirty="0" smtClean="0"/>
              <a:t>Information on targeted financial sanctions and lists </a:t>
            </a:r>
            <a:r>
              <a:rPr lang="en-US" sz="2200" dirty="0"/>
              <a:t>of designated </a:t>
            </a:r>
            <a:r>
              <a:rPr lang="en-US" sz="2200" dirty="0" smtClean="0"/>
              <a:t>individuals and entities</a:t>
            </a:r>
          </a:p>
          <a:p>
            <a:pPr marL="276225"/>
            <a:r>
              <a:rPr lang="en-US" sz="2000" i="1" dirty="0" smtClean="0">
                <a:solidFill>
                  <a:schemeClr val="bg1">
                    <a:lumMod val="50000"/>
                  </a:schemeClr>
                </a:solidFill>
              </a:rPr>
              <a:t>On targeted financial sanctions under the United Nations Regulations</a:t>
            </a:r>
          </a:p>
          <a:p>
            <a:pPr marL="276225"/>
            <a:r>
              <a:rPr lang="en-US" i="1" dirty="0" smtClean="0">
                <a:solidFill>
                  <a:schemeClr val="bg1">
                    <a:lumMod val="50000"/>
                  </a:schemeClr>
                </a:solidFill>
              </a:rPr>
              <a:t>(</a:t>
            </a:r>
            <a:r>
              <a:rPr lang="en-US" i="1" dirty="0">
                <a:solidFill>
                  <a:schemeClr val="bg1">
                    <a:lumMod val="50000"/>
                  </a:schemeClr>
                </a:solidFill>
                <a:hlinkClick r:id="rId4"/>
              </a:rPr>
              <a:t>http://</a:t>
            </a:r>
            <a:r>
              <a:rPr lang="en-US" i="1" dirty="0" smtClean="0">
                <a:solidFill>
                  <a:schemeClr val="bg1">
                    <a:lumMod val="50000"/>
                  </a:schemeClr>
                </a:solidFill>
                <a:hlinkClick r:id="rId4"/>
              </a:rPr>
              <a:t>www.mas.gov.sg/regulations-and-financial-stability/anti-money-laundering-countering-the-financing-of-terrorism-and-targeted-financial-sanctions/targeted-financial-sanctions/lists-of-designated-individuals-and-entities.aspx</a:t>
            </a:r>
            <a:r>
              <a:rPr lang="en-US" i="1" dirty="0" smtClean="0">
                <a:solidFill>
                  <a:schemeClr val="bg1">
                    <a:lumMod val="50000"/>
                  </a:schemeClr>
                </a:solidFill>
              </a:rPr>
              <a:t>)</a:t>
            </a:r>
            <a:endParaRPr lang="en-SG" i="1" dirty="0">
              <a:solidFill>
                <a:schemeClr val="bg1">
                  <a:lumMod val="50000"/>
                </a:schemeClr>
              </a:solidFill>
            </a:endParaRPr>
          </a:p>
        </p:txBody>
      </p:sp>
      <p:sp>
        <p:nvSpPr>
          <p:cNvPr id="27" name="TextBox 26"/>
          <p:cNvSpPr txBox="1"/>
          <p:nvPr/>
        </p:nvSpPr>
        <p:spPr>
          <a:xfrm>
            <a:off x="436812" y="1142870"/>
            <a:ext cx="3517509" cy="510909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2200" dirty="0" smtClean="0"/>
              <a:t>Guidelines for regulated dealers (“</a:t>
            </a:r>
            <a:r>
              <a:rPr lang="en-US" sz="2200" b="1" dirty="0" smtClean="0"/>
              <a:t>Guidelines</a:t>
            </a:r>
            <a:r>
              <a:rPr lang="en-US" sz="2200" dirty="0" smtClean="0"/>
              <a:t>”) </a:t>
            </a:r>
          </a:p>
          <a:p>
            <a:pPr marL="288000"/>
            <a:r>
              <a:rPr lang="en-US" sz="2000" i="1" dirty="0" smtClean="0">
                <a:solidFill>
                  <a:schemeClr val="bg1">
                    <a:lumMod val="50000"/>
                  </a:schemeClr>
                </a:solidFill>
              </a:rPr>
              <a:t>On how to comply with regulatory requirements</a:t>
            </a:r>
          </a:p>
          <a:p>
            <a:endParaRPr lang="en-US" sz="2200" b="1" dirty="0" smtClean="0"/>
          </a:p>
          <a:p>
            <a:r>
              <a:rPr lang="en-US" sz="2200" b="1" dirty="0" smtClean="0"/>
              <a:t>These include:</a:t>
            </a:r>
            <a:endParaRPr lang="en-US" sz="2200" b="1" dirty="0"/>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Sample risk </a:t>
            </a:r>
            <a:r>
              <a:rPr lang="en-US" sz="2200" dirty="0"/>
              <a:t>assessment </a:t>
            </a:r>
            <a:r>
              <a:rPr lang="en-US" sz="2200" dirty="0" smtClean="0"/>
              <a:t>form</a:t>
            </a: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Sample CDD form</a:t>
            </a: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Sample ECDD form</a:t>
            </a:r>
            <a:endParaRPr lang="en-US" sz="2200" dirty="0"/>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Red </a:t>
            </a:r>
            <a:r>
              <a:rPr lang="en-US" sz="2200" dirty="0"/>
              <a:t>flag </a:t>
            </a:r>
            <a:r>
              <a:rPr lang="en-US" sz="2200" dirty="0" smtClean="0"/>
              <a:t>indicators</a:t>
            </a: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75217" y="486178"/>
            <a:ext cx="559269" cy="559269"/>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396" y="480064"/>
            <a:ext cx="571499" cy="571499"/>
          </a:xfrm>
          <a:prstGeom prst="rect">
            <a:avLst/>
          </a:prstGeom>
        </p:spPr>
      </p:pic>
    </p:spTree>
    <p:extLst>
      <p:ext uri="{BB962C8B-B14F-4D97-AF65-F5344CB8AC3E}">
        <p14:creationId xmlns:p14="http://schemas.microsoft.com/office/powerpoint/2010/main" val="2853714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Resources for Regulated Dealers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14" name="Rectangle 13"/>
          <p:cNvSpPr/>
          <p:nvPr/>
        </p:nvSpPr>
        <p:spPr>
          <a:xfrm>
            <a:off x="178905" y="493374"/>
            <a:ext cx="11816580" cy="6196183"/>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I would find it useful to read:</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411951" y="998048"/>
            <a:ext cx="11350487" cy="55707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smtClean="0"/>
              <a:t>Financial </a:t>
            </a:r>
            <a:r>
              <a:rPr lang="en-US" sz="2400" dirty="0"/>
              <a:t>Action Task Force </a:t>
            </a:r>
            <a:r>
              <a:rPr lang="en-US" sz="2400" dirty="0" smtClean="0"/>
              <a:t>(“</a:t>
            </a:r>
            <a:r>
              <a:rPr lang="en-US" sz="2400" b="1" dirty="0" smtClean="0"/>
              <a:t>FATF</a:t>
            </a:r>
            <a:r>
              <a:rPr lang="en-US" sz="2400" dirty="0" smtClean="0"/>
              <a:t>”)</a:t>
            </a:r>
          </a:p>
          <a:p>
            <a:pPr marL="277200"/>
            <a:r>
              <a:rPr lang="en-US" sz="2400" i="1" dirty="0" smtClean="0">
                <a:solidFill>
                  <a:schemeClr val="bg1">
                    <a:lumMod val="50000"/>
                  </a:schemeClr>
                </a:solidFill>
              </a:rPr>
              <a:t>FATF Recommendations and sector specific risk typologies</a:t>
            </a:r>
          </a:p>
          <a:p>
            <a:pPr marL="277200"/>
            <a:r>
              <a:rPr lang="en-US" sz="2000" i="1" dirty="0" smtClean="0">
                <a:solidFill>
                  <a:schemeClr val="bg1">
                    <a:lumMod val="50000"/>
                  </a:schemeClr>
                </a:solidFill>
              </a:rPr>
              <a:t>(</a:t>
            </a:r>
            <a:r>
              <a:rPr lang="en-US" sz="2000" i="1" dirty="0" smtClean="0">
                <a:solidFill>
                  <a:schemeClr val="bg1">
                    <a:lumMod val="50000"/>
                  </a:schemeClr>
                </a:solidFill>
                <a:hlinkClick r:id="rId3"/>
              </a:rPr>
              <a:t>http://www.fatf-gafi.org/publications/fatfrecommendations/documents/fatf-recommendations.html</a:t>
            </a:r>
            <a:r>
              <a:rPr lang="en-US" sz="2000" i="1" dirty="0" smtClean="0">
                <a:solidFill>
                  <a:schemeClr val="bg1">
                    <a:lumMod val="50000"/>
                  </a:schemeClr>
                </a:solidFill>
              </a:rPr>
              <a:t>)</a:t>
            </a:r>
          </a:p>
          <a:p>
            <a:pPr marL="285750" indent="-285750">
              <a:buFont typeface="Arial" panose="020B0604020202020204" pitchFamily="34" charset="0"/>
              <a:buChar char="•"/>
            </a:pPr>
            <a:endParaRPr lang="en-SG" sz="2400" dirty="0"/>
          </a:p>
          <a:p>
            <a:pPr marL="285750" indent="-285750">
              <a:buFont typeface="Arial" panose="020B0604020202020204" pitchFamily="34" charset="0"/>
              <a:buChar char="•"/>
            </a:pPr>
            <a:r>
              <a:rPr lang="en-US" sz="2400" dirty="0" smtClean="0"/>
              <a:t>FATF reports relevant to PSMD sector</a:t>
            </a:r>
          </a:p>
          <a:p>
            <a:pPr marL="468000" lvl="1">
              <a:buFont typeface="Courier New" panose="02070309020205020404" pitchFamily="49" charset="0"/>
              <a:buChar char="o"/>
            </a:pPr>
            <a:r>
              <a:rPr lang="en-US" sz="2400" dirty="0" smtClean="0"/>
              <a:t> ML/TF risks associated with gold</a:t>
            </a:r>
          </a:p>
          <a:p>
            <a:pPr marL="265113"/>
            <a:r>
              <a:rPr lang="en-US" sz="2000" i="1" dirty="0">
                <a:solidFill>
                  <a:schemeClr val="bg1">
                    <a:lumMod val="50000"/>
                  </a:schemeClr>
                </a:solidFill>
              </a:rPr>
              <a:t>(</a:t>
            </a:r>
            <a:r>
              <a:rPr lang="en-US" sz="2000" i="1" dirty="0">
                <a:solidFill>
                  <a:schemeClr val="bg1">
                    <a:lumMod val="50000"/>
                  </a:schemeClr>
                </a:solidFill>
                <a:hlinkClick r:id="rId4"/>
              </a:rPr>
              <a:t>http://</a:t>
            </a:r>
            <a:r>
              <a:rPr lang="en-US" sz="2000" i="1" dirty="0" smtClean="0">
                <a:solidFill>
                  <a:schemeClr val="bg1">
                    <a:lumMod val="50000"/>
                  </a:schemeClr>
                </a:solidFill>
                <a:hlinkClick r:id="rId4"/>
              </a:rPr>
              <a:t>www.fatf-gafi.org/media/fatf/documents/reports/ML-TF-risks-vulnerabilities-associated-with-gold.pdf</a:t>
            </a:r>
            <a:r>
              <a:rPr lang="en-US" sz="2000" i="1" dirty="0" smtClean="0">
                <a:solidFill>
                  <a:schemeClr val="bg1">
                    <a:lumMod val="50000"/>
                  </a:schemeClr>
                </a:solidFill>
              </a:rPr>
              <a:t>)</a:t>
            </a:r>
            <a:endParaRPr lang="en-US" sz="2000" dirty="0" smtClean="0"/>
          </a:p>
          <a:p>
            <a:pPr marL="468000">
              <a:buFont typeface="Courier New" panose="02070309020205020404" pitchFamily="49" charset="0"/>
              <a:buChar char="o"/>
            </a:pPr>
            <a:r>
              <a:rPr lang="en-US" sz="2400" i="1" dirty="0" smtClean="0"/>
              <a:t> </a:t>
            </a:r>
            <a:r>
              <a:rPr lang="en-US" sz="2400" dirty="0" smtClean="0"/>
              <a:t>ML/TF </a:t>
            </a:r>
            <a:r>
              <a:rPr lang="en-US" sz="2400" dirty="0"/>
              <a:t>through trade in diamonds</a:t>
            </a:r>
          </a:p>
          <a:p>
            <a:pPr marL="265113"/>
            <a:r>
              <a:rPr lang="en-US" sz="2000" i="1" dirty="0">
                <a:solidFill>
                  <a:schemeClr val="bg1">
                    <a:lumMod val="50000"/>
                  </a:schemeClr>
                </a:solidFill>
              </a:rPr>
              <a:t>(</a:t>
            </a:r>
            <a:r>
              <a:rPr lang="en-US" sz="2000" i="1" dirty="0">
                <a:solidFill>
                  <a:schemeClr val="bg1">
                    <a:lumMod val="50000"/>
                  </a:schemeClr>
                </a:solidFill>
                <a:hlinkClick r:id="rId5"/>
              </a:rPr>
              <a:t>http://</a:t>
            </a:r>
            <a:r>
              <a:rPr lang="en-US" sz="2000" i="1" dirty="0" smtClean="0">
                <a:solidFill>
                  <a:schemeClr val="bg1">
                    <a:lumMod val="50000"/>
                  </a:schemeClr>
                </a:solidFill>
                <a:hlinkClick r:id="rId5"/>
              </a:rPr>
              <a:t>www.fatf-gafi.org/media/fatf/documents/reports/ML-TF-through-trade-in-diamonds.pdf</a:t>
            </a:r>
            <a:r>
              <a:rPr lang="en-US" sz="2000" i="1" dirty="0" smtClean="0">
                <a:solidFill>
                  <a:schemeClr val="bg1">
                    <a:lumMod val="50000"/>
                  </a:schemeClr>
                </a:solidFill>
              </a:rPr>
              <a:t>)</a:t>
            </a:r>
            <a:endParaRPr lang="en-US" sz="2000" i="1" dirty="0">
              <a:solidFill>
                <a:schemeClr val="bg1">
                  <a:lumMod val="50000"/>
                </a:schemeClr>
              </a:solidFill>
            </a:endParaRPr>
          </a:p>
          <a:p>
            <a:pPr marL="742950" lvl="1"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Singapore </a:t>
            </a:r>
            <a:r>
              <a:rPr lang="en-US" sz="2400" dirty="0"/>
              <a:t>National Risk Assessment </a:t>
            </a:r>
            <a:r>
              <a:rPr lang="en-US" sz="2400" dirty="0" smtClean="0"/>
              <a:t>Report</a:t>
            </a:r>
          </a:p>
          <a:p>
            <a:pPr marL="277200"/>
            <a:r>
              <a:rPr lang="en-US" sz="2400" i="1" dirty="0" smtClean="0">
                <a:solidFill>
                  <a:schemeClr val="bg1">
                    <a:lumMod val="50000"/>
                  </a:schemeClr>
                </a:solidFill>
              </a:rPr>
              <a:t>ML/TF risk assessment for </a:t>
            </a:r>
            <a:r>
              <a:rPr lang="en-US" sz="2400" i="1" dirty="0">
                <a:solidFill>
                  <a:schemeClr val="bg1">
                    <a:lumMod val="50000"/>
                  </a:schemeClr>
                </a:solidFill>
              </a:rPr>
              <a:t>Singapore</a:t>
            </a:r>
          </a:p>
          <a:p>
            <a:pPr marL="277200"/>
            <a:r>
              <a:rPr lang="en-US" sz="2000" i="1" dirty="0">
                <a:solidFill>
                  <a:schemeClr val="bg1">
                    <a:lumMod val="50000"/>
                  </a:schemeClr>
                </a:solidFill>
              </a:rPr>
              <a:t>(</a:t>
            </a:r>
            <a:r>
              <a:rPr lang="en-US" sz="2000" i="1" dirty="0">
                <a:solidFill>
                  <a:schemeClr val="bg1">
                    <a:lumMod val="50000"/>
                  </a:schemeClr>
                </a:solidFill>
                <a:hlinkClick r:id="rId6"/>
              </a:rPr>
              <a:t>http://</a:t>
            </a:r>
            <a:r>
              <a:rPr lang="en-US" sz="2000" i="1" dirty="0" smtClean="0">
                <a:solidFill>
                  <a:schemeClr val="bg1">
                    <a:lumMod val="50000"/>
                  </a:schemeClr>
                </a:solidFill>
                <a:hlinkClick r:id="rId6"/>
              </a:rPr>
              <a:t>www.mas.gov.sg/regulations-and-financial-stability/anti-money-laundering-countering-the-financing-of-terrorism-and-target-financial-sanctions/anti-money-laundering-and-countering-the-financing-of-terrorism/national-risk-assessment.aspx</a:t>
            </a:r>
            <a:r>
              <a:rPr lang="en-US" sz="2000" i="1" dirty="0" smtClean="0">
                <a:solidFill>
                  <a:schemeClr val="bg1">
                    <a:lumMod val="50000"/>
                  </a:schemeClr>
                </a:solidFill>
              </a:rPr>
              <a:t>)</a:t>
            </a:r>
            <a:endParaRPr lang="en-US" sz="2400" i="1" dirty="0">
              <a:solidFill>
                <a:schemeClr val="bg1">
                  <a:lumMod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91725" y="370841"/>
            <a:ext cx="571499" cy="571499"/>
          </a:xfrm>
          <a:prstGeom prst="rect">
            <a:avLst/>
          </a:prstGeom>
        </p:spPr>
      </p:pic>
    </p:spTree>
    <p:extLst>
      <p:ext uri="{BB962C8B-B14F-4D97-AF65-F5344CB8AC3E}">
        <p14:creationId xmlns:p14="http://schemas.microsoft.com/office/powerpoint/2010/main" val="4019442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05327" y="468927"/>
            <a:ext cx="11344166" cy="633331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For enquiries, I may contact:</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p:txBody>
          <a:bodyPr/>
          <a:lstStyle/>
          <a:p>
            <a:r>
              <a:rPr lang="en-US" sz="2400" b="1" smtClean="0">
                <a:latin typeface="+mn-lt"/>
              </a:rPr>
              <a:t>Resources for Regulated Dealers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14" name="TextBox 13"/>
          <p:cNvSpPr txBox="1"/>
          <p:nvPr/>
        </p:nvSpPr>
        <p:spPr>
          <a:xfrm>
            <a:off x="714934" y="913175"/>
            <a:ext cx="3518688" cy="218521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CorpPass</a:t>
            </a:r>
          </a:p>
          <a:p>
            <a:r>
              <a:rPr lang="en-US" i="1" dirty="0" smtClean="0">
                <a:solidFill>
                  <a:schemeClr val="bg1">
                    <a:lumMod val="50000"/>
                  </a:schemeClr>
                </a:solidFill>
              </a:rPr>
              <a:t>On CorpPass related matters</a:t>
            </a:r>
          </a:p>
          <a:p>
            <a:endParaRPr lang="en-US" sz="1600" dirty="0"/>
          </a:p>
          <a:p>
            <a:r>
              <a:rPr lang="en-US" sz="1600" dirty="0" smtClean="0">
                <a:solidFill>
                  <a:schemeClr val="tx1"/>
                </a:solidFill>
              </a:rPr>
              <a:t>Tel: 6643 0577</a:t>
            </a:r>
          </a:p>
          <a:p>
            <a:r>
              <a:rPr lang="en-US" sz="1600" dirty="0" smtClean="0">
                <a:solidFill>
                  <a:schemeClr val="tx1"/>
                </a:solidFill>
              </a:rPr>
              <a:t>Mon – Fri: 8am – 8pm</a:t>
            </a:r>
          </a:p>
          <a:p>
            <a:r>
              <a:rPr lang="en-US" sz="1600" dirty="0" smtClean="0">
                <a:solidFill>
                  <a:schemeClr val="tx1"/>
                </a:solidFill>
              </a:rPr>
              <a:t>Sat: 8am – 2pm</a:t>
            </a:r>
          </a:p>
          <a:p>
            <a:r>
              <a:rPr lang="en-US" sz="1600" dirty="0" smtClean="0">
                <a:solidFill>
                  <a:schemeClr val="tx1"/>
                </a:solidFill>
              </a:rPr>
              <a:t>Email:</a:t>
            </a:r>
            <a:r>
              <a:rPr lang="en-US" sz="1600" dirty="0" smtClean="0">
                <a:solidFill>
                  <a:schemeClr val="bg1">
                    <a:lumMod val="50000"/>
                  </a:schemeClr>
                </a:solidFill>
              </a:rPr>
              <a:t> </a:t>
            </a:r>
            <a:r>
              <a:rPr lang="en-US" sz="1600" dirty="0" smtClean="0">
                <a:hlinkClick r:id="rId3"/>
              </a:rPr>
              <a:t>support@corppass.gov.sg</a:t>
            </a:r>
            <a:endParaRPr lang="en-US" sz="1600" dirty="0" smtClean="0"/>
          </a:p>
          <a:p>
            <a:r>
              <a:rPr lang="en-US" sz="1600" dirty="0" smtClean="0">
                <a:solidFill>
                  <a:schemeClr val="tx1"/>
                </a:solidFill>
              </a:rPr>
              <a:t>Website: </a:t>
            </a:r>
            <a:r>
              <a:rPr lang="en-US" sz="1600" dirty="0" smtClean="0">
                <a:hlinkClick r:id="rId4"/>
              </a:rPr>
              <a:t>https://www.corppass.gov.sg</a:t>
            </a:r>
            <a:endParaRPr lang="en-US" sz="1600" dirty="0" smtClean="0"/>
          </a:p>
        </p:txBody>
      </p:sp>
      <p:sp>
        <p:nvSpPr>
          <p:cNvPr id="15" name="TextBox 14"/>
          <p:cNvSpPr txBox="1"/>
          <p:nvPr/>
        </p:nvSpPr>
        <p:spPr>
          <a:xfrm>
            <a:off x="710121" y="3238132"/>
            <a:ext cx="3518688" cy="270843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err="1"/>
              <a:t>LicenceOne</a:t>
            </a:r>
            <a:endParaRPr lang="en-US" sz="2200" b="1" dirty="0"/>
          </a:p>
          <a:p>
            <a:r>
              <a:rPr lang="en-US" i="1" dirty="0" smtClean="0">
                <a:solidFill>
                  <a:schemeClr val="bg1">
                    <a:lumMod val="50000"/>
                  </a:schemeClr>
                </a:solidFill>
              </a:rPr>
              <a:t>On </a:t>
            </a:r>
            <a:r>
              <a:rPr lang="en-US" i="1" dirty="0" err="1" smtClean="0">
                <a:solidFill>
                  <a:schemeClr val="bg1">
                    <a:lumMod val="50000"/>
                  </a:schemeClr>
                </a:solidFill>
              </a:rPr>
              <a:t>LicenceOne</a:t>
            </a:r>
            <a:r>
              <a:rPr lang="en-US" i="1" dirty="0" smtClean="0">
                <a:solidFill>
                  <a:schemeClr val="bg1">
                    <a:lumMod val="50000"/>
                  </a:schemeClr>
                </a:solidFill>
              </a:rPr>
              <a:t> related matters</a:t>
            </a:r>
          </a:p>
          <a:p>
            <a:endParaRPr lang="en-US" dirty="0" smtClean="0"/>
          </a:p>
          <a:p>
            <a:r>
              <a:rPr lang="en-US" sz="1600" dirty="0" smtClean="0">
                <a:solidFill>
                  <a:schemeClr val="tx1"/>
                </a:solidFill>
              </a:rPr>
              <a:t>Tel: 6774 1430</a:t>
            </a:r>
          </a:p>
          <a:p>
            <a:r>
              <a:rPr lang="en-US" sz="1600" dirty="0" smtClean="0">
                <a:solidFill>
                  <a:schemeClr val="tx1"/>
                </a:solidFill>
              </a:rPr>
              <a:t>Mon – Fri: 8am – 8pm</a:t>
            </a:r>
          </a:p>
          <a:p>
            <a:r>
              <a:rPr lang="en-US" sz="1600" dirty="0" smtClean="0">
                <a:solidFill>
                  <a:schemeClr val="tx1"/>
                </a:solidFill>
              </a:rPr>
              <a:t>Sat: 8am – 2pm</a:t>
            </a:r>
          </a:p>
          <a:p>
            <a:r>
              <a:rPr lang="en-US" sz="1600" dirty="0" smtClean="0">
                <a:solidFill>
                  <a:schemeClr val="tx1"/>
                </a:solidFill>
              </a:rPr>
              <a:t>Email: </a:t>
            </a:r>
            <a:r>
              <a:rPr lang="en-US" sz="1600" dirty="0" smtClean="0">
                <a:hlinkClick r:id="rId5"/>
              </a:rPr>
              <a:t>licences-helpdesk@crimsonlogic.com</a:t>
            </a:r>
            <a:endParaRPr lang="en-US" sz="1600" dirty="0" smtClean="0"/>
          </a:p>
          <a:p>
            <a:r>
              <a:rPr lang="en-US" sz="1600" dirty="0" smtClean="0">
                <a:solidFill>
                  <a:schemeClr val="tx1"/>
                </a:solidFill>
              </a:rPr>
              <a:t>Website:</a:t>
            </a:r>
            <a:r>
              <a:rPr lang="en-US" sz="1600" dirty="0" smtClean="0">
                <a:solidFill>
                  <a:schemeClr val="bg1">
                    <a:lumMod val="50000"/>
                  </a:schemeClr>
                </a:solidFill>
              </a:rPr>
              <a:t> </a:t>
            </a:r>
            <a:r>
              <a:rPr lang="en-US" sz="1600" dirty="0" smtClean="0">
                <a:hlinkClick r:id="rId6"/>
              </a:rPr>
              <a:t>https://licence1.business.gov.sg</a:t>
            </a:r>
            <a:endParaRPr lang="en-US" sz="1600" dirty="0" smtClean="0"/>
          </a:p>
        </p:txBody>
      </p:sp>
      <p:sp>
        <p:nvSpPr>
          <p:cNvPr id="16" name="TextBox 15"/>
          <p:cNvSpPr txBox="1"/>
          <p:nvPr/>
        </p:nvSpPr>
        <p:spPr>
          <a:xfrm>
            <a:off x="8159079" y="913174"/>
            <a:ext cx="3518688" cy="424731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Ministry of </a:t>
            </a:r>
            <a:r>
              <a:rPr lang="en-US" sz="2200" b="1" dirty="0" smtClean="0"/>
              <a:t>Law </a:t>
            </a:r>
          </a:p>
          <a:p>
            <a:r>
              <a:rPr lang="en-US" sz="2200" b="1" dirty="0" smtClean="0"/>
              <a:t>Services Centre</a:t>
            </a:r>
            <a:endParaRPr lang="en-US" sz="2200" b="1" dirty="0"/>
          </a:p>
          <a:p>
            <a:r>
              <a:rPr lang="en-US" i="1" dirty="0" smtClean="0">
                <a:solidFill>
                  <a:schemeClr val="bg1">
                    <a:lumMod val="50000"/>
                  </a:schemeClr>
                </a:solidFill>
              </a:rPr>
              <a:t>On PSPM Act related matters</a:t>
            </a:r>
            <a:endParaRPr lang="en-US" b="1" dirty="0" smtClean="0">
              <a:solidFill>
                <a:schemeClr val="bg1">
                  <a:lumMod val="50000"/>
                </a:schemeClr>
              </a:solidFill>
            </a:endParaRPr>
          </a:p>
          <a:p>
            <a:endParaRPr lang="en-US" sz="1600" b="1" dirty="0">
              <a:solidFill>
                <a:srgbClr val="C00000"/>
              </a:solidFill>
            </a:endParaRPr>
          </a:p>
          <a:p>
            <a:r>
              <a:rPr lang="en-US" sz="1600" b="1" dirty="0">
                <a:solidFill>
                  <a:srgbClr val="C00000"/>
                </a:solidFill>
              </a:rPr>
              <a:t>Counter Operating Hours:</a:t>
            </a:r>
          </a:p>
          <a:p>
            <a:r>
              <a:rPr lang="en-US" sz="1600" dirty="0">
                <a:solidFill>
                  <a:schemeClr val="tx1"/>
                </a:solidFill>
              </a:rPr>
              <a:t>Mon – Fri: 8.30am – 5.00pm</a:t>
            </a:r>
          </a:p>
          <a:p>
            <a:r>
              <a:rPr lang="en-US" sz="1600" dirty="0">
                <a:solidFill>
                  <a:schemeClr val="tx1"/>
                </a:solidFill>
              </a:rPr>
              <a:t>(Closed on Weekends &amp; Public Holidays)</a:t>
            </a:r>
          </a:p>
          <a:p>
            <a:r>
              <a:rPr lang="en-US" sz="1600" b="1" dirty="0">
                <a:solidFill>
                  <a:srgbClr val="C00000"/>
                </a:solidFill>
              </a:rPr>
              <a:t>Enquiry Line Operating Hours:</a:t>
            </a:r>
          </a:p>
          <a:p>
            <a:r>
              <a:rPr lang="en-US" sz="1600" dirty="0">
                <a:solidFill>
                  <a:schemeClr val="tx1"/>
                </a:solidFill>
              </a:rPr>
              <a:t>Tel: 1800–CALL–LAW </a:t>
            </a:r>
          </a:p>
          <a:p>
            <a:r>
              <a:rPr lang="en-US" sz="1600" dirty="0">
                <a:solidFill>
                  <a:schemeClr val="tx1"/>
                </a:solidFill>
              </a:rPr>
              <a:t>(1800 2255 529)</a:t>
            </a:r>
          </a:p>
          <a:p>
            <a:r>
              <a:rPr lang="en-US" sz="1600" dirty="0">
                <a:solidFill>
                  <a:schemeClr val="tx1"/>
                </a:solidFill>
              </a:rPr>
              <a:t>Mon – Fri: 8.30am – 5.30pm</a:t>
            </a:r>
          </a:p>
          <a:p>
            <a:r>
              <a:rPr lang="en-US" sz="1600" dirty="0">
                <a:solidFill>
                  <a:schemeClr val="tx1"/>
                </a:solidFill>
              </a:rPr>
              <a:t>(Closed on Weekends &amp; Public Holidays)</a:t>
            </a:r>
          </a:p>
          <a:p>
            <a:r>
              <a:rPr lang="en-US" sz="1600" b="1" dirty="0">
                <a:solidFill>
                  <a:srgbClr val="C00000"/>
                </a:solidFill>
              </a:rPr>
              <a:t>Online Enquiry Form:</a:t>
            </a:r>
          </a:p>
          <a:p>
            <a:r>
              <a:rPr lang="en-US" sz="1600" dirty="0">
                <a:hlinkClick r:id="rId7"/>
              </a:rPr>
              <a:t>www.mlaw.gov.sg/eservices/enquiry</a:t>
            </a:r>
            <a:endParaRPr lang="en-US" sz="1600" dirty="0"/>
          </a:p>
        </p:txBody>
      </p:sp>
      <p:sp>
        <p:nvSpPr>
          <p:cNvPr id="29" name="TextBox 28"/>
          <p:cNvSpPr txBox="1"/>
          <p:nvPr/>
        </p:nvSpPr>
        <p:spPr>
          <a:xfrm>
            <a:off x="4396994" y="3734595"/>
            <a:ext cx="3590360" cy="276998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Personal Data Protection Commission </a:t>
            </a:r>
            <a:r>
              <a:rPr lang="en-US" sz="2200" b="1" dirty="0" smtClean="0"/>
              <a:t>(“PDPC”)</a:t>
            </a:r>
            <a:endParaRPr lang="en-US" sz="2200" b="1" dirty="0"/>
          </a:p>
          <a:p>
            <a:r>
              <a:rPr lang="en-US" i="1" dirty="0" smtClean="0">
                <a:solidFill>
                  <a:schemeClr val="bg1">
                    <a:lumMod val="50000"/>
                  </a:schemeClr>
                </a:solidFill>
              </a:rPr>
              <a:t>On personal data related matters</a:t>
            </a:r>
          </a:p>
          <a:p>
            <a:endParaRPr lang="en-US" sz="1600" dirty="0"/>
          </a:p>
          <a:p>
            <a:r>
              <a:rPr lang="en-US" sz="1600" dirty="0" smtClean="0">
                <a:solidFill>
                  <a:schemeClr val="tx1"/>
                </a:solidFill>
              </a:rPr>
              <a:t>Tel: 6377 3131</a:t>
            </a:r>
          </a:p>
          <a:p>
            <a:r>
              <a:rPr lang="en-US" sz="1600" dirty="0" smtClean="0">
                <a:solidFill>
                  <a:schemeClr val="tx1"/>
                </a:solidFill>
              </a:rPr>
              <a:t>Mon – Thu: 8.30am – 6.00pm</a:t>
            </a:r>
          </a:p>
          <a:p>
            <a:r>
              <a:rPr lang="en-US" sz="1600" dirty="0" smtClean="0">
                <a:solidFill>
                  <a:schemeClr val="tx1"/>
                </a:solidFill>
              </a:rPr>
              <a:t>Fri: 8.30am – 5.30pm</a:t>
            </a:r>
          </a:p>
          <a:p>
            <a:r>
              <a:rPr lang="en-US" sz="1600" dirty="0" smtClean="0">
                <a:solidFill>
                  <a:schemeClr val="tx1"/>
                </a:solidFill>
              </a:rPr>
              <a:t>Online feedback form: </a:t>
            </a:r>
            <a:r>
              <a:rPr lang="en-US" sz="1600" dirty="0" smtClean="0">
                <a:hlinkClick r:id="rId8"/>
              </a:rPr>
              <a:t>https://apps.pdpc.gov.sg/feedback/feedback-form</a:t>
            </a:r>
            <a:endParaRPr lang="en-US" sz="1600" dirty="0" smtClean="0"/>
          </a:p>
        </p:txBody>
      </p: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3926" y="353409"/>
            <a:ext cx="525689" cy="525689"/>
          </a:xfrm>
          <a:prstGeom prst="rect">
            <a:avLst/>
          </a:prstGeom>
        </p:spPr>
      </p:pic>
      <p:sp>
        <p:nvSpPr>
          <p:cNvPr id="17" name="TextBox 16"/>
          <p:cNvSpPr txBox="1"/>
          <p:nvPr/>
        </p:nvSpPr>
        <p:spPr>
          <a:xfrm>
            <a:off x="4396994" y="913174"/>
            <a:ext cx="3590360" cy="276998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Suspicious Transaction Reporting </a:t>
            </a:r>
            <a:r>
              <a:rPr lang="en-US" sz="2200" b="1" dirty="0" smtClean="0"/>
              <a:t>Office (“STRO”)</a:t>
            </a:r>
            <a:endParaRPr lang="en-US" sz="2200" b="1" dirty="0"/>
          </a:p>
          <a:p>
            <a:r>
              <a:rPr lang="en-US" i="1" dirty="0" smtClean="0">
                <a:solidFill>
                  <a:schemeClr val="bg1">
                    <a:lumMod val="50000"/>
                  </a:schemeClr>
                </a:solidFill>
              </a:rPr>
              <a:t>On SONAR related matters</a:t>
            </a:r>
          </a:p>
          <a:p>
            <a:endParaRPr lang="en-US" sz="1600" dirty="0" smtClean="0">
              <a:solidFill>
                <a:schemeClr val="bg1">
                  <a:lumMod val="50000"/>
                </a:schemeClr>
              </a:solidFill>
            </a:endParaRPr>
          </a:p>
          <a:p>
            <a:r>
              <a:rPr lang="en-US" sz="1600" b="1" dirty="0" smtClean="0">
                <a:solidFill>
                  <a:srgbClr val="C00000"/>
                </a:solidFill>
              </a:rPr>
              <a:t>Queries relating to CTR/STR report filing/reporting regime:</a:t>
            </a:r>
          </a:p>
          <a:p>
            <a:r>
              <a:rPr lang="en-US" sz="1600" dirty="0" smtClean="0">
                <a:solidFill>
                  <a:schemeClr val="tx1"/>
                </a:solidFill>
              </a:rPr>
              <a:t>Email:</a:t>
            </a:r>
            <a:r>
              <a:rPr lang="en-US" sz="1600" dirty="0" smtClean="0">
                <a:solidFill>
                  <a:schemeClr val="bg1">
                    <a:lumMod val="50000"/>
                  </a:schemeClr>
                </a:solidFill>
              </a:rPr>
              <a:t> </a:t>
            </a:r>
            <a:r>
              <a:rPr lang="en-US" sz="1600" dirty="0" smtClean="0">
                <a:hlinkClick r:id="rId10"/>
              </a:rPr>
              <a:t>STRO@spf.gov.sg</a:t>
            </a:r>
            <a:endParaRPr lang="en-US" sz="1600" dirty="0" smtClean="0"/>
          </a:p>
          <a:p>
            <a:r>
              <a:rPr lang="en-US" sz="1600" b="1" dirty="0">
                <a:solidFill>
                  <a:srgbClr val="C00000"/>
                </a:solidFill>
              </a:rPr>
              <a:t>Queries relating to </a:t>
            </a:r>
            <a:r>
              <a:rPr lang="en-US" sz="1600" b="1" dirty="0" smtClean="0">
                <a:solidFill>
                  <a:srgbClr val="C00000"/>
                </a:solidFill>
              </a:rPr>
              <a:t>SONAR accounts/IT issues:</a:t>
            </a:r>
            <a:endParaRPr lang="en-US" sz="1600" b="1" dirty="0" smtClean="0"/>
          </a:p>
          <a:p>
            <a:r>
              <a:rPr lang="en-US" sz="1600" dirty="0" smtClean="0">
                <a:solidFill>
                  <a:schemeClr val="tx1"/>
                </a:solidFill>
              </a:rPr>
              <a:t>Email:</a:t>
            </a:r>
            <a:r>
              <a:rPr lang="en-US" sz="1600" dirty="0" smtClean="0">
                <a:solidFill>
                  <a:schemeClr val="bg1">
                    <a:lumMod val="50000"/>
                  </a:schemeClr>
                </a:solidFill>
              </a:rPr>
              <a:t> </a:t>
            </a:r>
            <a:r>
              <a:rPr lang="en-US" sz="1600" dirty="0" smtClean="0">
                <a:hlinkClick r:id="rId11"/>
              </a:rPr>
              <a:t>SPF_STRO_IT_Team@spf.gov.sg</a:t>
            </a:r>
            <a:endParaRPr lang="en-US" sz="1600" dirty="0" smtClean="0"/>
          </a:p>
        </p:txBody>
      </p:sp>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251958" y="330757"/>
            <a:ext cx="533374" cy="533374"/>
          </a:xfrm>
          <a:prstGeom prst="rect">
            <a:avLst/>
          </a:prstGeom>
        </p:spPr>
      </p:pic>
    </p:spTree>
    <p:extLst>
      <p:ext uri="{BB962C8B-B14F-4D97-AF65-F5344CB8AC3E}">
        <p14:creationId xmlns:p14="http://schemas.microsoft.com/office/powerpoint/2010/main" val="406503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latin typeface="+mn-lt"/>
            </a:endParaRPr>
          </a:p>
        </p:txBody>
      </p:sp>
      <p:sp>
        <p:nvSpPr>
          <p:cNvPr id="6" name="Title 1"/>
          <p:cNvSpPr txBox="1">
            <a:spLocks/>
          </p:cNvSpPr>
          <p:nvPr/>
        </p:nvSpPr>
        <p:spPr>
          <a:xfrm>
            <a:off x="746119" y="307241"/>
            <a:ext cx="5641987" cy="735045"/>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r>
              <a:rPr lang="en-US" sz="2800" b="1" dirty="0" smtClean="0">
                <a:solidFill>
                  <a:schemeClr val="tx1">
                    <a:lumMod val="75000"/>
                    <a:lumOff val="25000"/>
                  </a:schemeClr>
                </a:solidFill>
                <a:latin typeface="+mn-lt"/>
                <a:ea typeface="+mn-ea"/>
                <a:cs typeface="Arial"/>
              </a:rPr>
              <a:t>Productivity Solutions Grant (“PSG”)</a:t>
            </a:r>
            <a:endParaRPr lang="en-US" sz="2800" b="1" dirty="0">
              <a:solidFill>
                <a:schemeClr val="tx1">
                  <a:lumMod val="75000"/>
                  <a:lumOff val="25000"/>
                </a:schemeClr>
              </a:solidFill>
              <a:latin typeface="+mn-lt"/>
              <a:ea typeface="+mn-ea"/>
              <a:cs typeface="Arial"/>
            </a:endParaRPr>
          </a:p>
        </p:txBody>
      </p:sp>
      <p:sp>
        <p:nvSpPr>
          <p:cNvPr id="7" name="Content Placeholder 2"/>
          <p:cNvSpPr>
            <a:spLocks noGrp="1"/>
          </p:cNvSpPr>
          <p:nvPr>
            <p:ph idx="1"/>
          </p:nvPr>
        </p:nvSpPr>
        <p:spPr>
          <a:xfrm>
            <a:off x="857604" y="1770838"/>
            <a:ext cx="5791604" cy="1603566"/>
          </a:xfrm>
        </p:spPr>
        <p:txBody>
          <a:bodyPr>
            <a:noAutofit/>
          </a:bodyPr>
          <a:lstStyle/>
          <a:p>
            <a:pPr>
              <a:buClrTx/>
              <a:buSzPct val="100000"/>
            </a:pPr>
            <a:r>
              <a:rPr lang="en-US" sz="1600" dirty="0" smtClean="0">
                <a:solidFill>
                  <a:schemeClr val="tx1"/>
                </a:solidFill>
                <a:latin typeface="+mn-lt"/>
              </a:rPr>
              <a:t>Registered &amp; operating in Singapore</a:t>
            </a:r>
          </a:p>
          <a:p>
            <a:pPr>
              <a:buClrTx/>
              <a:buSzPct val="100000"/>
            </a:pPr>
            <a:r>
              <a:rPr lang="en-US" sz="1600" dirty="0" smtClean="0">
                <a:solidFill>
                  <a:schemeClr val="tx1"/>
                </a:solidFill>
                <a:latin typeface="+mn-lt"/>
              </a:rPr>
              <a:t>Have a minimum of 30% local shareholding</a:t>
            </a:r>
          </a:p>
          <a:p>
            <a:pPr>
              <a:buClrTx/>
              <a:buSzPct val="100000"/>
            </a:pPr>
            <a:r>
              <a:rPr lang="en-US" sz="1600" dirty="0" smtClean="0">
                <a:solidFill>
                  <a:schemeClr val="tx1"/>
                </a:solidFill>
                <a:latin typeface="+mn-lt"/>
              </a:rPr>
              <a:t>SME only: Group annual sales turnover of S$100 million or less, or group employment of up to 200 employees</a:t>
            </a:r>
          </a:p>
          <a:p>
            <a:pPr>
              <a:buClrTx/>
              <a:buSzPct val="100000"/>
            </a:pPr>
            <a:r>
              <a:rPr lang="en-US" sz="1600" dirty="0" smtClean="0">
                <a:solidFill>
                  <a:schemeClr val="tx1"/>
                </a:solidFill>
                <a:latin typeface="+mn-lt"/>
              </a:rPr>
              <a:t>Applicant’s purchase / lease / subscription of IT solutions or equipment must be used in Singapore</a:t>
            </a:r>
          </a:p>
          <a:p>
            <a:pPr>
              <a:buClrTx/>
            </a:pPr>
            <a:endParaRPr lang="en-US" sz="1600" dirty="0">
              <a:solidFill>
                <a:schemeClr val="tx1"/>
              </a:solidFill>
              <a:latin typeface="+mn-lt"/>
            </a:endParaRPr>
          </a:p>
        </p:txBody>
      </p:sp>
      <p:sp>
        <p:nvSpPr>
          <p:cNvPr id="10" name="Rectangle 9"/>
          <p:cNvSpPr/>
          <p:nvPr/>
        </p:nvSpPr>
        <p:spPr>
          <a:xfrm>
            <a:off x="746119" y="888383"/>
            <a:ext cx="9955147" cy="430887"/>
          </a:xfrm>
          <a:prstGeom prst="rect">
            <a:avLst/>
          </a:prstGeom>
        </p:spPr>
        <p:txBody>
          <a:bodyPr wrap="square">
            <a:spAutoFit/>
          </a:bodyPr>
          <a:lstStyle/>
          <a:p>
            <a:r>
              <a:rPr lang="en-US" sz="2200" b="1" i="1" dirty="0" smtClean="0"/>
              <a:t>To </a:t>
            </a:r>
            <a:r>
              <a:rPr lang="en-US" sz="2200" b="1" i="1" dirty="0"/>
              <a:t>help SMEs adopt IT solutions and equipment to enhance business processes.</a:t>
            </a:r>
          </a:p>
        </p:txBody>
      </p:sp>
      <p:sp>
        <p:nvSpPr>
          <p:cNvPr id="11" name="Rectangle 10"/>
          <p:cNvSpPr/>
          <p:nvPr/>
        </p:nvSpPr>
        <p:spPr>
          <a:xfrm>
            <a:off x="1290340" y="3823608"/>
            <a:ext cx="4243185" cy="362231"/>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2200" b="1" dirty="0" smtClean="0">
                <a:solidFill>
                  <a:schemeClr val="bg1"/>
                </a:solidFill>
                <a:cs typeface="Calibri" panose="020F0502020204030204" pitchFamily="34" charset="0"/>
              </a:rPr>
              <a:t>IT solutions</a:t>
            </a:r>
            <a:endParaRPr lang="en-SG" sz="2200" b="1" dirty="0">
              <a:solidFill>
                <a:schemeClr val="bg1"/>
              </a:solidFill>
              <a:cs typeface="Calibri" panose="020F0502020204030204" pitchFamily="34" charset="0"/>
            </a:endParaRPr>
          </a:p>
        </p:txBody>
      </p:sp>
      <p:sp>
        <p:nvSpPr>
          <p:cNvPr id="12" name="Rectangle 11"/>
          <p:cNvSpPr/>
          <p:nvPr/>
        </p:nvSpPr>
        <p:spPr>
          <a:xfrm>
            <a:off x="6834889" y="3806424"/>
            <a:ext cx="3911691" cy="37941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2200" b="1" dirty="0" smtClean="0">
                <a:solidFill>
                  <a:schemeClr val="bg1"/>
                </a:solidFill>
                <a:cs typeface="Calibri" panose="020F0502020204030204" pitchFamily="34" charset="0"/>
              </a:rPr>
              <a:t>Equipment</a:t>
            </a:r>
            <a:endParaRPr lang="en-SG" sz="2200" b="1" dirty="0">
              <a:solidFill>
                <a:schemeClr val="bg1"/>
              </a:solidFill>
              <a:cs typeface="Calibri" panose="020F0502020204030204" pitchFamily="34" charset="0"/>
            </a:endParaRPr>
          </a:p>
        </p:txBody>
      </p:sp>
      <p:sp>
        <p:nvSpPr>
          <p:cNvPr id="14" name="TextBox 13"/>
          <p:cNvSpPr txBox="1">
            <a:spLocks noChangeArrowheads="1"/>
          </p:cNvSpPr>
          <p:nvPr/>
        </p:nvSpPr>
        <p:spPr bwMode="auto">
          <a:xfrm>
            <a:off x="4705819" y="3317207"/>
            <a:ext cx="2847790" cy="425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defTabSz="457189">
              <a:spcBef>
                <a:spcPct val="0"/>
              </a:spcBef>
              <a:defRPr/>
            </a:pPr>
            <a:r>
              <a:rPr lang="en-US" altLang="en-US" sz="2200" dirty="0">
                <a:solidFill>
                  <a:srgbClr val="C00000"/>
                </a:solidFill>
                <a:latin typeface="+mn-lt"/>
                <a:ea typeface="MS PGothic" panose="020B0600070205080204" pitchFamily="34" charset="-128"/>
                <a:cs typeface="Calibri" panose="020F0502020204030204" pitchFamily="34" charset="0"/>
              </a:rPr>
              <a:t>Supportable </a:t>
            </a:r>
            <a:r>
              <a:rPr lang="en-US" altLang="en-US" sz="2200" dirty="0" smtClean="0">
                <a:solidFill>
                  <a:srgbClr val="C00000"/>
                </a:solidFill>
                <a:latin typeface="+mn-lt"/>
                <a:ea typeface="MS PGothic" panose="020B0600070205080204" pitchFamily="34" charset="-128"/>
                <a:cs typeface="Calibri" panose="020F0502020204030204" pitchFamily="34" charset="0"/>
              </a:rPr>
              <a:t>Activities</a:t>
            </a:r>
            <a:endParaRPr lang="en-US" altLang="en-US" sz="2200" dirty="0">
              <a:solidFill>
                <a:srgbClr val="C00000"/>
              </a:solidFill>
              <a:latin typeface="+mn-lt"/>
              <a:ea typeface="MS PGothic" panose="020B0600070205080204" pitchFamily="34" charset="-128"/>
              <a:cs typeface="Calibri" panose="020F0502020204030204" pitchFamily="34" charset="0"/>
            </a:endParaRPr>
          </a:p>
        </p:txBody>
      </p:sp>
      <p:sp>
        <p:nvSpPr>
          <p:cNvPr id="15" name="Rectangle 10"/>
          <p:cNvSpPr>
            <a:spLocks noChangeArrowheads="1"/>
          </p:cNvSpPr>
          <p:nvPr/>
        </p:nvSpPr>
        <p:spPr bwMode="auto">
          <a:xfrm>
            <a:off x="895977" y="4257025"/>
            <a:ext cx="5233737" cy="1307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R="0" lvl="0" algn="l" defTabSz="457200" rtl="0" eaLnBrk="1" fontAlgn="auto" latinLnBrk="0" hangingPunct="1">
              <a:lnSpc>
                <a:spcPct val="90000"/>
              </a:lnSpc>
              <a:spcBef>
                <a:spcPct val="0"/>
              </a:spcBef>
              <a:spcAft>
                <a:spcPts val="0"/>
              </a:spcAft>
              <a:buClrTx/>
              <a:buSzTx/>
              <a:tabLst/>
              <a:defRPr/>
            </a:pPr>
            <a:r>
              <a:rPr kumimoji="0" lang="en-US" altLang="en-US" sz="1600" b="0" i="0" u="none" strike="noStrike" kern="1200" cap="none" spc="0" normalizeH="0" baseline="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Pre-scoped IT solutions with </a:t>
            </a:r>
            <a:r>
              <a:rPr kumimoji="0" lang="en-US" altLang="en-US" sz="1600" b="0" i="0" strike="noStrike" kern="1200" cap="none" spc="0" normalizeH="0" baseline="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pre-qualified</a:t>
            </a:r>
            <a:r>
              <a:rPr kumimoji="0" lang="en-US" altLang="en-US" sz="1600" b="0" i="0" strike="noStrike" kern="1200" cap="none" spc="0" normalizeH="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 vendors</a:t>
            </a:r>
            <a:r>
              <a:rPr kumimoji="0" lang="en-US" altLang="en-US" sz="1600" b="0" i="0" u="none" strike="noStrike" kern="1200" cap="none" spc="0" normalizeH="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 Examples:</a:t>
            </a:r>
          </a:p>
          <a:p>
            <a:pPr marL="285750" indent="-285750">
              <a:buFont typeface="Arial" panose="020B0604020202020204" pitchFamily="34" charset="0"/>
              <a:buChar char="•"/>
            </a:pPr>
            <a:r>
              <a:rPr lang="en-US" sz="1600" b="0" dirty="0" smtClean="0">
                <a:solidFill>
                  <a:schemeClr val="tx2"/>
                </a:solidFill>
                <a:latin typeface="+mn-lt"/>
              </a:rPr>
              <a:t>Enterprise Resource Planning System (ERP)</a:t>
            </a:r>
          </a:p>
          <a:p>
            <a:pPr marL="285750" indent="-285750">
              <a:buFont typeface="Arial" panose="020B0604020202020204" pitchFamily="34" charset="0"/>
              <a:buChar char="•"/>
            </a:pPr>
            <a:r>
              <a:rPr lang="en-US" sz="1600" b="0" dirty="0" smtClean="0">
                <a:solidFill>
                  <a:schemeClr val="tx2"/>
                </a:solidFill>
                <a:latin typeface="+mn-lt"/>
              </a:rPr>
              <a:t>Accounting </a:t>
            </a:r>
            <a:r>
              <a:rPr lang="en-US" sz="1600" b="0" dirty="0">
                <a:solidFill>
                  <a:schemeClr val="tx2"/>
                </a:solidFill>
                <a:latin typeface="+mn-lt"/>
              </a:rPr>
              <a:t>Management and Sales Management </a:t>
            </a:r>
            <a:r>
              <a:rPr lang="en-US" sz="1600" b="0" dirty="0" smtClean="0">
                <a:solidFill>
                  <a:schemeClr val="tx2"/>
                </a:solidFill>
                <a:latin typeface="+mn-lt"/>
              </a:rPr>
              <a:t>System</a:t>
            </a:r>
          </a:p>
          <a:p>
            <a:pPr marL="285750" indent="-285750">
              <a:buFont typeface="Arial" panose="020B0604020202020204" pitchFamily="34" charset="0"/>
              <a:buChar char="•"/>
            </a:pPr>
            <a:r>
              <a:rPr lang="en-US" sz="1600" b="0" dirty="0">
                <a:solidFill>
                  <a:schemeClr val="tx2"/>
                </a:solidFill>
                <a:latin typeface="+mn-lt"/>
              </a:rPr>
              <a:t>Customer Relationship Management (CRM</a:t>
            </a:r>
            <a:r>
              <a:rPr lang="en-US" sz="1600" b="0" dirty="0" smtClean="0">
                <a:solidFill>
                  <a:schemeClr val="tx2"/>
                </a:solidFill>
                <a:latin typeface="+mn-lt"/>
              </a:rPr>
              <a:t>)</a:t>
            </a:r>
            <a:endParaRPr lang="en-US" altLang="en-US" sz="1600" b="0" dirty="0">
              <a:solidFill>
                <a:srgbClr val="000000"/>
              </a:solidFill>
              <a:latin typeface="+mn-lt"/>
              <a:ea typeface="MS PGothic" panose="020B0600070205080204" pitchFamily="34" charset="-128"/>
              <a:cs typeface="Calibri" panose="020F0502020204030204" pitchFamily="34" charset="0"/>
            </a:endParaRPr>
          </a:p>
        </p:txBody>
      </p:sp>
      <p:sp>
        <p:nvSpPr>
          <p:cNvPr id="16" name="Rectangle 10"/>
          <p:cNvSpPr>
            <a:spLocks noChangeArrowheads="1"/>
          </p:cNvSpPr>
          <p:nvPr/>
        </p:nvSpPr>
        <p:spPr bwMode="auto">
          <a:xfrm>
            <a:off x="7024510" y="4249241"/>
            <a:ext cx="3661221" cy="1362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R="0" lvl="0" defTabSz="457200" rtl="0" eaLnBrk="1" fontAlgn="auto" latinLnBrk="0" hangingPunct="1">
              <a:lnSpc>
                <a:spcPct val="100000"/>
              </a:lnSpc>
              <a:spcBef>
                <a:spcPct val="0"/>
              </a:spcBef>
              <a:spcAft>
                <a:spcPts val="0"/>
              </a:spcAft>
              <a:buClrTx/>
              <a:buSzTx/>
              <a:tabLst/>
              <a:defRPr/>
            </a:pPr>
            <a:r>
              <a:rPr kumimoji="0" lang="en-US" altLang="en-US" sz="1600" b="0" i="0" u="none" strike="noStrike" kern="1200" cap="none" spc="0" normalizeH="0" baseline="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Pre-scoped equipment. Examples:</a:t>
            </a:r>
          </a:p>
          <a:p>
            <a:pPr marL="285750" indent="-285750" algn="just">
              <a:buFont typeface="Arial" panose="020B0604020202020204" pitchFamily="34" charset="0"/>
              <a:buChar char="•"/>
            </a:pPr>
            <a:r>
              <a:rPr lang="en-US" sz="1600" b="0" dirty="0" smtClean="0">
                <a:solidFill>
                  <a:schemeClr val="tx1"/>
                </a:solidFill>
                <a:latin typeface="+mn-lt"/>
              </a:rPr>
              <a:t>RFID scanners/systems</a:t>
            </a:r>
          </a:p>
          <a:p>
            <a:pPr marL="285750" indent="-285750" algn="just">
              <a:buFont typeface="Arial" panose="020B0604020202020204" pitchFamily="34" charset="0"/>
              <a:buChar char="•"/>
            </a:pPr>
            <a:r>
              <a:rPr lang="en-US" sz="1600" b="0" dirty="0" smtClean="0">
                <a:solidFill>
                  <a:schemeClr val="tx1"/>
                </a:solidFill>
                <a:latin typeface="+mn-lt"/>
              </a:rPr>
              <a:t>Vertical Carousel</a:t>
            </a:r>
            <a:endParaRPr lang="en-US" sz="1600" b="0" dirty="0">
              <a:solidFill>
                <a:schemeClr val="tx1"/>
              </a:solidFill>
              <a:latin typeface="+mn-lt"/>
            </a:endParaRPr>
          </a:p>
        </p:txBody>
      </p:sp>
      <p:sp>
        <p:nvSpPr>
          <p:cNvPr id="17" name="TextBox 11"/>
          <p:cNvSpPr txBox="1">
            <a:spLocks noChangeArrowheads="1"/>
          </p:cNvSpPr>
          <p:nvPr/>
        </p:nvSpPr>
        <p:spPr bwMode="auto">
          <a:xfrm>
            <a:off x="2504310" y="1335007"/>
            <a:ext cx="3143339" cy="273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Eligible Criteria</a:t>
            </a:r>
            <a:endParaRPr lang="en-US" altLang="en-US" sz="2200" dirty="0">
              <a:solidFill>
                <a:srgbClr val="C00000"/>
              </a:solidFill>
              <a:latin typeface="+mn-lt"/>
              <a:ea typeface="MS PGothic" panose="020B0600070205080204" pitchFamily="34" charset="-128"/>
            </a:endParaRPr>
          </a:p>
          <a:p>
            <a:pPr defTabSz="609585">
              <a:spcBef>
                <a:spcPct val="0"/>
              </a:spcBef>
              <a:defRPr/>
            </a:pPr>
            <a:endParaRPr lang="en-US" altLang="en-US" sz="2200" b="0" dirty="0">
              <a:solidFill>
                <a:srgbClr val="C00000"/>
              </a:solidFill>
              <a:latin typeface="+mn-lt"/>
              <a:ea typeface="MS PGothic" panose="020B0600070205080204" pitchFamily="34" charset="-128"/>
            </a:endParaRPr>
          </a:p>
        </p:txBody>
      </p:sp>
      <p:sp>
        <p:nvSpPr>
          <p:cNvPr id="19" name="Content Placeholder 2"/>
          <p:cNvSpPr txBox="1">
            <a:spLocks/>
          </p:cNvSpPr>
          <p:nvPr/>
        </p:nvSpPr>
        <p:spPr>
          <a:xfrm>
            <a:off x="7750629" y="1804932"/>
            <a:ext cx="3094475" cy="518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olidFill>
                  <a:schemeClr val="tx1"/>
                </a:solidFill>
                <a:latin typeface="+mn-lt"/>
              </a:rPr>
              <a:t>Up to 70% of eligible expenses</a:t>
            </a:r>
          </a:p>
          <a:p>
            <a:endParaRPr lang="en-US" sz="1600" dirty="0">
              <a:solidFill>
                <a:schemeClr val="tx1"/>
              </a:solidFill>
              <a:latin typeface="+mn-lt"/>
            </a:endParaRPr>
          </a:p>
        </p:txBody>
      </p:sp>
      <p:sp>
        <p:nvSpPr>
          <p:cNvPr id="20" name="TextBox 11"/>
          <p:cNvSpPr txBox="1">
            <a:spLocks noChangeArrowheads="1"/>
          </p:cNvSpPr>
          <p:nvPr/>
        </p:nvSpPr>
        <p:spPr bwMode="auto">
          <a:xfrm>
            <a:off x="8437226" y="1359609"/>
            <a:ext cx="2078197" cy="296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Support Level</a:t>
            </a:r>
            <a:endParaRPr lang="en-US" altLang="en-US" sz="2200" dirty="0">
              <a:solidFill>
                <a:srgbClr val="C00000"/>
              </a:solidFill>
              <a:latin typeface="+mn-lt"/>
              <a:ea typeface="MS PGothic" panose="020B0600070205080204" pitchFamily="34" charset="-128"/>
            </a:endParaRPr>
          </a:p>
        </p:txBody>
      </p:sp>
      <p:sp>
        <p:nvSpPr>
          <p:cNvPr id="23" name="Title 1"/>
          <p:cNvSpPr>
            <a:spLocks noGrp="1"/>
          </p:cNvSpPr>
          <p:nvPr>
            <p:ph type="title"/>
          </p:nvPr>
        </p:nvSpPr>
        <p:spPr>
          <a:xfrm>
            <a:off x="27093" y="2524"/>
            <a:ext cx="6780107" cy="368317"/>
          </a:xfrm>
        </p:spPr>
        <p:txBody>
          <a:bodyPr/>
          <a:lstStyle/>
          <a:p>
            <a:r>
              <a:rPr lang="en-US" sz="2400" b="1" dirty="0" smtClean="0">
                <a:latin typeface="+mn-lt"/>
              </a:rPr>
              <a:t>Resources for Regulated Dealers</a:t>
            </a:r>
            <a:endParaRPr lang="en-SG" sz="2400" b="1" dirty="0">
              <a:latin typeface="+mn-lt"/>
            </a:endParaRPr>
          </a:p>
        </p:txBody>
      </p:sp>
      <p:sp>
        <p:nvSpPr>
          <p:cNvPr id="24" name="TextBox 11"/>
          <p:cNvSpPr txBox="1">
            <a:spLocks noChangeArrowheads="1"/>
          </p:cNvSpPr>
          <p:nvPr/>
        </p:nvSpPr>
        <p:spPr bwMode="auto">
          <a:xfrm>
            <a:off x="591742" y="5656063"/>
            <a:ext cx="6575783" cy="1047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To find out more, visit Enterprise Singapore (“ESG”) website at:</a:t>
            </a:r>
          </a:p>
          <a:p>
            <a:pPr defTabSz="609585">
              <a:spcBef>
                <a:spcPct val="0"/>
              </a:spcBef>
              <a:defRPr/>
            </a:pPr>
            <a:r>
              <a:rPr lang="en-US" altLang="en-US" sz="2000" b="0" dirty="0" smtClean="0">
                <a:solidFill>
                  <a:schemeClr val="tx1"/>
                </a:solidFill>
                <a:latin typeface="+mn-lt"/>
                <a:ea typeface="MS PGothic" panose="020B0600070205080204" pitchFamily="34" charset="-128"/>
                <a:hlinkClick r:id="rId3"/>
              </a:rPr>
              <a:t>https://www.smeportal.sg/content/tech-depot/en/psg.html</a:t>
            </a:r>
            <a:endParaRPr lang="en-US" altLang="en-US" sz="2000" b="0" dirty="0" smtClean="0">
              <a:solidFill>
                <a:schemeClr val="tx1"/>
              </a:solidFill>
              <a:latin typeface="+mn-lt"/>
              <a:ea typeface="MS PGothic" panose="020B0600070205080204" pitchFamily="34" charset="-128"/>
            </a:endParaRPr>
          </a:p>
          <a:p>
            <a:pPr defTabSz="609585">
              <a:spcBef>
                <a:spcPct val="0"/>
              </a:spcBef>
              <a:defRPr/>
            </a:pPr>
            <a:endParaRPr lang="en-US" altLang="en-US" sz="2200" b="0" dirty="0">
              <a:solidFill>
                <a:srgbClr val="C00000"/>
              </a:solidFill>
              <a:latin typeface="+mn-lt"/>
              <a:ea typeface="MS PGothic" panose="020B0600070205080204" pitchFamily="34" charset="-128"/>
            </a:endParaRPr>
          </a:p>
        </p:txBody>
      </p:sp>
      <p:cxnSp>
        <p:nvCxnSpPr>
          <p:cNvPr id="3" name="Straight Connector 2"/>
          <p:cNvCxnSpPr/>
          <p:nvPr/>
        </p:nvCxnSpPr>
        <p:spPr>
          <a:xfrm>
            <a:off x="857604" y="1679341"/>
            <a:ext cx="569788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50629" y="1692426"/>
            <a:ext cx="299595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11"/>
          <p:cNvSpPr txBox="1">
            <a:spLocks noChangeArrowheads="1"/>
          </p:cNvSpPr>
          <p:nvPr/>
        </p:nvSpPr>
        <p:spPr bwMode="auto">
          <a:xfrm>
            <a:off x="7222886" y="5661190"/>
            <a:ext cx="4506876" cy="1048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For assistance, contact:</a:t>
            </a:r>
          </a:p>
          <a:p>
            <a:pPr defTabSz="609585">
              <a:spcBef>
                <a:spcPct val="0"/>
              </a:spcBef>
              <a:defRPr/>
            </a:pPr>
            <a:r>
              <a:rPr lang="en-US" altLang="en-US" sz="2000" b="0" dirty="0" smtClean="0">
                <a:solidFill>
                  <a:schemeClr val="tx1"/>
                </a:solidFill>
                <a:latin typeface="+mn-lt"/>
                <a:ea typeface="MS PGothic" panose="020B0600070205080204" pitchFamily="34" charset="-128"/>
              </a:rPr>
              <a:t>Email: </a:t>
            </a:r>
            <a:r>
              <a:rPr lang="en-US" altLang="en-US" sz="2000" b="0" dirty="0" smtClean="0">
                <a:solidFill>
                  <a:schemeClr val="tx1"/>
                </a:solidFill>
                <a:latin typeface="+mn-lt"/>
                <a:ea typeface="MS PGothic" panose="020B0600070205080204" pitchFamily="34" charset="-128"/>
                <a:hlinkClick r:id="rId4"/>
              </a:rPr>
              <a:t>a-star_sme@hq.a-star.edu.sg</a:t>
            </a:r>
            <a:endParaRPr lang="en-US" altLang="en-US" sz="2000" b="0" dirty="0" smtClean="0">
              <a:solidFill>
                <a:schemeClr val="tx1"/>
              </a:solidFill>
              <a:latin typeface="+mn-lt"/>
              <a:ea typeface="MS PGothic" panose="020B0600070205080204" pitchFamily="34" charset="-128"/>
            </a:endParaRPr>
          </a:p>
          <a:p>
            <a:pPr defTabSz="609585">
              <a:spcBef>
                <a:spcPct val="0"/>
              </a:spcBef>
              <a:defRPr/>
            </a:pPr>
            <a:r>
              <a:rPr lang="en-US" altLang="en-US" sz="2000" b="0" dirty="0" smtClean="0">
                <a:solidFill>
                  <a:schemeClr val="tx1"/>
                </a:solidFill>
                <a:latin typeface="+mn-lt"/>
                <a:ea typeface="MS PGothic" panose="020B0600070205080204" pitchFamily="34" charset="-128"/>
              </a:rPr>
              <a:t>Tel: +65 6826 6108</a:t>
            </a:r>
            <a:endParaRPr lang="en-US" altLang="en-US" sz="2000" b="0" dirty="0">
              <a:solidFill>
                <a:schemeClr val="tx1"/>
              </a:solidFill>
              <a:latin typeface="+mn-lt"/>
              <a:ea typeface="MS PGothic" panose="020B0600070205080204" pitchFamily="34" charset="-128"/>
            </a:endParaRPr>
          </a:p>
          <a:p>
            <a:pPr defTabSz="609585">
              <a:spcBef>
                <a:spcPct val="0"/>
              </a:spcBef>
              <a:defRPr/>
            </a:pPr>
            <a:endParaRPr lang="en-US" altLang="en-US" sz="2200" b="0" dirty="0">
              <a:solidFill>
                <a:srgbClr val="C00000"/>
              </a:solidFill>
              <a:latin typeface="+mn-lt"/>
              <a:ea typeface="MS PGothic" panose="020B0600070205080204" pitchFamily="34" charset="-128"/>
            </a:endParaRPr>
          </a:p>
        </p:txBody>
      </p:sp>
      <p:cxnSp>
        <p:nvCxnSpPr>
          <p:cNvPr id="30" name="Straight Connector 29"/>
          <p:cNvCxnSpPr/>
          <p:nvPr/>
        </p:nvCxnSpPr>
        <p:spPr>
          <a:xfrm>
            <a:off x="857604" y="3667125"/>
            <a:ext cx="98878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57604" y="5555071"/>
            <a:ext cx="988782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99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itle 1"/>
          <p:cNvSpPr>
            <a:spLocks noGrp="1"/>
          </p:cNvSpPr>
          <p:nvPr>
            <p:ph type="title"/>
          </p:nvPr>
        </p:nvSpPr>
        <p:spPr>
          <a:xfrm>
            <a:off x="27093" y="2524"/>
            <a:ext cx="8445698" cy="368317"/>
          </a:xfrm>
        </p:spPr>
        <p:txBody>
          <a:bodyPr/>
          <a:lstStyle/>
          <a:p>
            <a:r>
              <a:rPr lang="en-US" sz="2400" b="1" dirty="0" smtClean="0">
                <a:latin typeface="+mn-lt"/>
              </a:rPr>
              <a:t>Resources for Regulated Dealers </a:t>
            </a:r>
            <a:endParaRPr lang="en-SG" sz="2400" b="1" dirty="0">
              <a:latin typeface="+mn-lt"/>
            </a:endParaRPr>
          </a:p>
        </p:txBody>
      </p:sp>
      <p:sp>
        <p:nvSpPr>
          <p:cNvPr id="7" name="Rounded Rectangle 6"/>
          <p:cNvSpPr/>
          <p:nvPr/>
        </p:nvSpPr>
        <p:spPr>
          <a:xfrm>
            <a:off x="697832" y="1143001"/>
            <a:ext cx="7366668" cy="5233736"/>
          </a:xfrm>
          <a:prstGeom prst="roundRect">
            <a:avLst/>
          </a:prstGeom>
          <a:noFill/>
          <a:ln>
            <a:solidFill>
              <a:schemeClr val="accent3">
                <a:lumMod val="75000"/>
              </a:schemeClr>
            </a:solidFill>
          </a:ln>
        </p:spPr>
        <p:style>
          <a:lnRef idx="3">
            <a:schemeClr val="lt1"/>
          </a:lnRef>
          <a:fillRef idx="1">
            <a:schemeClr val="accent3"/>
          </a:fillRef>
          <a:effectRef idx="1">
            <a:schemeClr val="accent3"/>
          </a:effectRef>
          <a:fontRef idx="minor">
            <a:schemeClr val="lt1"/>
          </a:fontRef>
        </p:style>
        <p:txBody>
          <a:bodyPr rtlCol="0" anchor="t"/>
          <a:lstStyle/>
          <a:p>
            <a:pPr algn="ctr"/>
            <a:r>
              <a:rPr lang="en-US" sz="2400" b="1" u="sng" dirty="0" smtClean="0">
                <a:solidFill>
                  <a:srgbClr val="C00000"/>
                </a:solidFill>
              </a:rPr>
              <a:t>Commercial Database Screening Services</a:t>
            </a:r>
          </a:p>
          <a:p>
            <a:pPr algn="ctr"/>
            <a:endParaRPr lang="en-US" sz="2400" dirty="0">
              <a:solidFill>
                <a:sysClr val="windowText" lastClr="000000"/>
              </a:solidFill>
            </a:endParaRPr>
          </a:p>
          <a:p>
            <a:r>
              <a:rPr lang="en-US" sz="2400" dirty="0">
                <a:solidFill>
                  <a:sysClr val="windowText" lastClr="000000"/>
                </a:solidFill>
              </a:rPr>
              <a:t>As part of </a:t>
            </a:r>
            <a:r>
              <a:rPr lang="en-US" sz="2400" dirty="0" smtClean="0">
                <a:solidFill>
                  <a:sysClr val="windowText" lastClr="000000"/>
                </a:solidFill>
              </a:rPr>
              <a:t>CDD, </a:t>
            </a:r>
            <a:r>
              <a:rPr lang="en-US" sz="2400" dirty="0">
                <a:solidFill>
                  <a:sysClr val="windowText" lastClr="000000"/>
                </a:solidFill>
              </a:rPr>
              <a:t>regulated dealers must take reasonable measures to assess whether the customer is a </a:t>
            </a:r>
            <a:r>
              <a:rPr lang="en-US" sz="2400" dirty="0" smtClean="0">
                <a:solidFill>
                  <a:sysClr val="windowText" lastClr="000000"/>
                </a:solidFill>
              </a:rPr>
              <a:t>terrorist/terrorist </a:t>
            </a:r>
            <a:r>
              <a:rPr lang="en-US" sz="2400" dirty="0">
                <a:solidFill>
                  <a:sysClr val="windowText" lastClr="000000"/>
                </a:solidFill>
              </a:rPr>
              <a:t>entity or a designated individual/ entity.</a:t>
            </a:r>
          </a:p>
          <a:p>
            <a:endParaRPr lang="en-US" sz="2400" dirty="0">
              <a:solidFill>
                <a:sysClr val="windowText" lastClr="000000"/>
              </a:solidFill>
            </a:endParaRPr>
          </a:p>
          <a:p>
            <a:r>
              <a:rPr lang="en-US" sz="2400" dirty="0">
                <a:solidFill>
                  <a:sysClr val="windowText" lastClr="000000"/>
                </a:solidFill>
              </a:rPr>
              <a:t>To aid your employees in performing customer screening, you may </a:t>
            </a:r>
            <a:r>
              <a:rPr lang="en-US" sz="2400" dirty="0" smtClean="0">
                <a:solidFill>
                  <a:sysClr val="windowText" lastClr="000000"/>
                </a:solidFill>
              </a:rPr>
              <a:t>consider AML customer screening search engines provided by commercial database screening providers.</a:t>
            </a:r>
          </a:p>
          <a:p>
            <a:endParaRPr lang="en-US" sz="2400" dirty="0">
              <a:solidFill>
                <a:sysClr val="windowText" lastClr="000000"/>
              </a:solidFill>
            </a:endParaRPr>
          </a:p>
          <a:p>
            <a:pPr algn="ctr"/>
            <a:endParaRPr lang="en-SG" sz="2400" dirty="0">
              <a:solidFill>
                <a:sysClr val="windowText" lastClr="000000"/>
              </a:solidFill>
            </a:endParaRPr>
          </a:p>
        </p:txBody>
      </p:sp>
      <p:sp>
        <p:nvSpPr>
          <p:cNvPr id="2" name="Oval Callout 1"/>
          <p:cNvSpPr/>
          <p:nvPr/>
        </p:nvSpPr>
        <p:spPr>
          <a:xfrm>
            <a:off x="8779127" y="998869"/>
            <a:ext cx="2975726" cy="1816520"/>
          </a:xfrm>
          <a:prstGeom prst="wedgeEllipseCallout">
            <a:avLst>
              <a:gd name="adj1" fmla="val -62037"/>
              <a:gd name="adj2" fmla="val 44349"/>
            </a:avLst>
          </a:prstGeom>
          <a:solidFill>
            <a:srgbClr val="FFCC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accent1"/>
                </a:solidFill>
                <a:effectLst>
                  <a:outerShdw blurRad="38100" dist="25400" dir="5400000" algn="ctr" rotWithShape="0">
                    <a:srgbClr val="6E747A">
                      <a:alpha val="43000"/>
                    </a:srgbClr>
                  </a:outerShdw>
                </a:effectLst>
              </a:rPr>
              <a:t>Find out more at the booths during tea break!</a:t>
            </a:r>
            <a:endParaRPr lang="en-SG" sz="24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4875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Content Placeholder 2"/>
          <p:cNvSpPr txBox="1">
            <a:spLocks/>
          </p:cNvSpPr>
          <p:nvPr/>
        </p:nvSpPr>
        <p:spPr>
          <a:xfrm>
            <a:off x="275731" y="111373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10" name="Rectangle 9"/>
          <p:cNvSpPr/>
          <p:nvPr/>
        </p:nvSpPr>
        <p:spPr>
          <a:xfrm>
            <a:off x="390032" y="2734351"/>
            <a:ext cx="7438479" cy="914400"/>
          </a:xfrm>
          <a:prstGeom prst="rect">
            <a:avLst/>
          </a:prstGeom>
          <a:effectLst>
            <a:glow rad="101600">
              <a:schemeClr val="accent3">
                <a:satMod val="175000"/>
                <a:alpha val="40000"/>
              </a:schemeClr>
            </a:glow>
            <a:outerShdw blurRad="38100" dist="25400" dir="2700000" algn="br" rotWithShape="0">
              <a:srgbClr val="000000">
                <a:alpha val="60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dirty="0" smtClean="0"/>
              <a:t>Tea Break</a:t>
            </a:r>
            <a:endParaRPr lang="en-SG" sz="4000" dirty="0"/>
          </a:p>
        </p:txBody>
      </p:sp>
      <p:sp>
        <p:nvSpPr>
          <p:cNvPr id="6" name="Rectangle 5"/>
          <p:cNvSpPr/>
          <p:nvPr/>
        </p:nvSpPr>
        <p:spPr>
          <a:xfrm>
            <a:off x="4249908" y="4117321"/>
            <a:ext cx="7438479" cy="914400"/>
          </a:xfrm>
          <a:prstGeom prst="rect">
            <a:avLst/>
          </a:prstGeom>
          <a:solidFill>
            <a:schemeClr val="accent3">
              <a:lumMod val="60000"/>
              <a:lumOff val="40000"/>
            </a:schemeClr>
          </a:solidFill>
          <a:effectLst>
            <a:glow rad="101600">
              <a:schemeClr val="accent3">
                <a:satMod val="175000"/>
                <a:alpha val="40000"/>
              </a:schemeClr>
            </a:glow>
            <a:outerShdw blurRad="38100" dist="25400" dir="2700000" algn="br" rotWithShape="0">
              <a:srgbClr val="000000">
                <a:alpha val="60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dirty="0" smtClean="0"/>
              <a:t>Find out more at the booths!</a:t>
            </a:r>
            <a:endParaRPr lang="en-SG"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141" y="854848"/>
            <a:ext cx="2778760" cy="2778760"/>
          </a:xfrm>
          <a:prstGeom prst="rect">
            <a:avLst/>
          </a:prstGeom>
        </p:spPr>
      </p:pic>
    </p:spTree>
    <p:extLst>
      <p:ext uri="{BB962C8B-B14F-4D97-AF65-F5344CB8AC3E}">
        <p14:creationId xmlns:p14="http://schemas.microsoft.com/office/powerpoint/2010/main" val="4024700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9" name="Title 10"/>
          <p:cNvSpPr txBox="1">
            <a:spLocks/>
          </p:cNvSpPr>
          <p:nvPr/>
        </p:nvSpPr>
        <p:spPr>
          <a:xfrm>
            <a:off x="1534809" y="452549"/>
            <a:ext cx="10291928" cy="16881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registration requirements</a:t>
            </a:r>
          </a:p>
        </p:txBody>
      </p:sp>
      <p:sp>
        <p:nvSpPr>
          <p:cNvPr id="10" name="TextBox 9"/>
          <p:cNvSpPr txBox="1"/>
          <p:nvPr/>
        </p:nvSpPr>
        <p:spPr>
          <a:xfrm>
            <a:off x="1918040" y="2379797"/>
            <a:ext cx="9908697"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sz="3200" dirty="0" smtClean="0">
                <a:solidFill>
                  <a:srgbClr val="AD0101"/>
                </a:solidFill>
              </a:rPr>
              <a:t>It is an offence to act as or hold out to be a regulated dealer unless registered. </a:t>
            </a:r>
            <a:r>
              <a:rPr lang="en-US" sz="2400" b="1" dirty="0" smtClean="0">
                <a:solidFill>
                  <a:srgbClr val="AD0101"/>
                </a:solidFill>
              </a:rPr>
              <a:t>(Section 6 PSPM Act)</a:t>
            </a:r>
            <a:endParaRPr lang="en-SG" sz="2400" b="1" dirty="0">
              <a:solidFill>
                <a:srgbClr val="AD0101"/>
              </a:solidFill>
            </a:endParaRPr>
          </a:p>
        </p:txBody>
      </p:sp>
      <p:sp>
        <p:nvSpPr>
          <p:cNvPr id="7" name="TextBox 6"/>
          <p:cNvSpPr txBox="1"/>
          <p:nvPr/>
        </p:nvSpPr>
        <p:spPr>
          <a:xfrm>
            <a:off x="5836507" y="3501959"/>
            <a:ext cx="6084423"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smtClean="0">
                <a:solidFill>
                  <a:schemeClr val="tx1"/>
                </a:solidFill>
              </a:rPr>
              <a:t>By </a:t>
            </a:r>
            <a:r>
              <a:rPr lang="en-US" sz="2800" b="1" dirty="0" smtClean="0">
                <a:solidFill>
                  <a:schemeClr val="tx1"/>
                </a:solidFill>
              </a:rPr>
              <a:t>Chua Jia Leng</a:t>
            </a:r>
            <a:r>
              <a:rPr lang="en-US" sz="2800" dirty="0" smtClean="0">
                <a:solidFill>
                  <a:schemeClr val="tx1"/>
                </a:solidFill>
              </a:rPr>
              <a:t>, Deputy Director/ACD</a:t>
            </a:r>
            <a:endParaRPr lang="en-SG" sz="2800" dirty="0">
              <a:solidFill>
                <a:schemeClr val="tx1"/>
              </a:solidFill>
            </a:endParaRPr>
          </a:p>
        </p:txBody>
      </p:sp>
    </p:spTree>
    <p:extLst>
      <p:ext uri="{BB962C8B-B14F-4D97-AF65-F5344CB8AC3E}">
        <p14:creationId xmlns:p14="http://schemas.microsoft.com/office/powerpoint/2010/main" val="2320347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8860" y="1588294"/>
            <a:ext cx="11047659" cy="1832751"/>
          </a:xfrm>
          <a:prstGeom prst="rect">
            <a:avLst/>
          </a:prstGeom>
          <a:solidFill>
            <a:schemeClr val="accent3">
              <a:lumMod val="20000"/>
              <a:lumOff val="80000"/>
            </a:schemeClr>
          </a:solid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SG" sz="2200" dirty="0"/>
          </a:p>
        </p:txBody>
      </p:sp>
      <p:sp>
        <p:nvSpPr>
          <p:cNvPr id="2" name="Title 1"/>
          <p:cNvSpPr>
            <a:spLocks noGrp="1"/>
          </p:cNvSpPr>
          <p:nvPr>
            <p:ph type="title"/>
          </p:nvPr>
        </p:nvSpPr>
        <p:spPr/>
        <p:txBody>
          <a:bodyPr/>
          <a:lstStyle/>
          <a:p>
            <a:r>
              <a:rPr lang="en-US" sz="2400" b="1" dirty="0" smtClean="0">
                <a:latin typeface="+mn-lt"/>
              </a:rPr>
              <a:t>Timeline of Registration Requirements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5" name="TextBox 4"/>
          <p:cNvSpPr txBox="1"/>
          <p:nvPr/>
        </p:nvSpPr>
        <p:spPr>
          <a:xfrm>
            <a:off x="999745" y="542502"/>
            <a:ext cx="10416774"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2200" dirty="0" smtClean="0"/>
              <a:t>Application processing may take up to 3 months, depending on volume received.</a:t>
            </a:r>
          </a:p>
          <a:p>
            <a:pPr marL="285750" indent="-285750">
              <a:buFont typeface="Arial" panose="020B0604020202020204" pitchFamily="34" charset="0"/>
              <a:buChar char="•"/>
            </a:pPr>
            <a:r>
              <a:rPr lang="en-US" sz="2200" dirty="0" smtClean="0"/>
              <a:t>Apply by </a:t>
            </a:r>
            <a:r>
              <a:rPr lang="en-US" sz="2200" b="1" dirty="0" smtClean="0"/>
              <a:t>30 Jun 2019</a:t>
            </a:r>
            <a:r>
              <a:rPr lang="en-US" sz="2200" dirty="0" smtClean="0"/>
              <a:t> to allow sufficient processing time.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105" y="560794"/>
            <a:ext cx="612365" cy="612365"/>
          </a:xfrm>
          <a:prstGeom prst="rect">
            <a:avLst/>
          </a:prstGeom>
        </p:spPr>
      </p:pic>
      <p:sp>
        <p:nvSpPr>
          <p:cNvPr id="10" name="Rectangle 9"/>
          <p:cNvSpPr/>
          <p:nvPr/>
        </p:nvSpPr>
        <p:spPr>
          <a:xfrm>
            <a:off x="529215" y="1709339"/>
            <a:ext cx="9569651" cy="461665"/>
          </a:xfrm>
          <a:prstGeom prst="rect">
            <a:avLst/>
          </a:prstGeom>
        </p:spPr>
        <p:txBody>
          <a:bodyPr wrap="square">
            <a:spAutoFit/>
          </a:bodyPr>
          <a:lstStyle/>
          <a:p>
            <a:r>
              <a:rPr lang="en-US" sz="2400" b="1" dirty="0" smtClean="0">
                <a:solidFill>
                  <a:schemeClr val="accent3">
                    <a:lumMod val="75000"/>
                  </a:schemeClr>
                </a:solidFill>
              </a:rPr>
              <a:t>If you are an </a:t>
            </a:r>
            <a:r>
              <a:rPr lang="en-US" sz="2400" b="1" u="sng" dirty="0" smtClean="0">
                <a:solidFill>
                  <a:schemeClr val="accent3">
                    <a:lumMod val="75000"/>
                  </a:schemeClr>
                </a:solidFill>
              </a:rPr>
              <a:t>existing</a:t>
            </a:r>
            <a:r>
              <a:rPr lang="en-US" sz="2400" b="1" dirty="0" smtClean="0">
                <a:solidFill>
                  <a:schemeClr val="accent3">
                    <a:lumMod val="75000"/>
                  </a:schemeClr>
                </a:solidFill>
              </a:rPr>
              <a:t> regulated dealer </a:t>
            </a:r>
            <a:r>
              <a:rPr lang="en-US" sz="2400" b="1" u="sng" dirty="0" smtClean="0">
                <a:solidFill>
                  <a:schemeClr val="accent3">
                    <a:lumMod val="75000"/>
                  </a:schemeClr>
                </a:solidFill>
              </a:rPr>
              <a:t>on or before</a:t>
            </a:r>
            <a:r>
              <a:rPr lang="en-US" sz="2400" b="1" dirty="0" smtClean="0">
                <a:solidFill>
                  <a:schemeClr val="accent3">
                    <a:lumMod val="75000"/>
                  </a:schemeClr>
                </a:solidFill>
              </a:rPr>
              <a:t> 9 April 2019:</a:t>
            </a:r>
            <a:endParaRPr lang="en-US" sz="2400" b="1" dirty="0">
              <a:solidFill>
                <a:schemeClr val="accent3">
                  <a:lumMod val="75000"/>
                </a:schemeClr>
              </a:solidFill>
            </a:endParaRPr>
          </a:p>
        </p:txBody>
      </p:sp>
      <p:sp>
        <p:nvSpPr>
          <p:cNvPr id="26" name="Rectangle 25"/>
          <p:cNvSpPr/>
          <p:nvPr/>
        </p:nvSpPr>
        <p:spPr>
          <a:xfrm>
            <a:off x="529215" y="5373390"/>
            <a:ext cx="956159" cy="769441"/>
          </a:xfrm>
          <a:prstGeom prst="rect">
            <a:avLst/>
          </a:prstGeom>
        </p:spPr>
        <p:txBody>
          <a:bodyPr wrap="none">
            <a:spAutoFit/>
          </a:bodyPr>
          <a:lstStyle/>
          <a:p>
            <a:pPr lvl="0" algn="ctr">
              <a:spcBef>
                <a:spcPct val="0"/>
              </a:spcBef>
              <a:defRPr/>
            </a:pPr>
            <a:r>
              <a:rPr lang="en-US" sz="2200" b="1" dirty="0">
                <a:solidFill>
                  <a:srgbClr val="AD0101"/>
                </a:solidFill>
              </a:rPr>
              <a:t>10 </a:t>
            </a:r>
            <a:r>
              <a:rPr lang="en-US" sz="2200" b="1" dirty="0" smtClean="0">
                <a:solidFill>
                  <a:srgbClr val="AD0101"/>
                </a:solidFill>
              </a:rPr>
              <a:t>Apr</a:t>
            </a:r>
          </a:p>
          <a:p>
            <a:pPr lvl="0" algn="ctr">
              <a:spcBef>
                <a:spcPct val="0"/>
              </a:spcBef>
              <a:defRPr/>
            </a:pPr>
            <a:r>
              <a:rPr lang="en-US" sz="2200" b="1" dirty="0" smtClean="0">
                <a:solidFill>
                  <a:srgbClr val="AD0101"/>
                </a:solidFill>
              </a:rPr>
              <a:t>2019</a:t>
            </a:r>
            <a:endParaRPr lang="en-US" sz="2200" b="1" dirty="0">
              <a:solidFill>
                <a:srgbClr val="AD0101"/>
              </a:solidFill>
            </a:endParaRPr>
          </a:p>
        </p:txBody>
      </p:sp>
      <p:sp>
        <p:nvSpPr>
          <p:cNvPr id="28" name="Rectangle 27"/>
          <p:cNvSpPr/>
          <p:nvPr/>
        </p:nvSpPr>
        <p:spPr>
          <a:xfrm>
            <a:off x="6821839" y="5373389"/>
            <a:ext cx="826060" cy="769441"/>
          </a:xfrm>
          <a:prstGeom prst="rect">
            <a:avLst/>
          </a:prstGeom>
        </p:spPr>
        <p:txBody>
          <a:bodyPr wrap="none">
            <a:spAutoFit/>
          </a:bodyPr>
          <a:lstStyle/>
          <a:p>
            <a:pPr lvl="0" algn="ctr" defTabSz="800100">
              <a:lnSpc>
                <a:spcPct val="100000"/>
              </a:lnSpc>
              <a:spcBef>
                <a:spcPct val="0"/>
              </a:spcBef>
              <a:spcAft>
                <a:spcPts val="0"/>
              </a:spcAft>
            </a:pPr>
            <a:r>
              <a:rPr lang="en-US" sz="2200" b="1" dirty="0">
                <a:solidFill>
                  <a:srgbClr val="AD0101"/>
                </a:solidFill>
              </a:rPr>
              <a:t>9 </a:t>
            </a:r>
            <a:r>
              <a:rPr lang="en-US" sz="2200" b="1" dirty="0" smtClean="0">
                <a:solidFill>
                  <a:srgbClr val="AD0101"/>
                </a:solidFill>
              </a:rPr>
              <a:t>Oct</a:t>
            </a:r>
          </a:p>
          <a:p>
            <a:pPr lvl="0" algn="ctr" defTabSz="800100">
              <a:lnSpc>
                <a:spcPct val="100000"/>
              </a:lnSpc>
              <a:spcBef>
                <a:spcPct val="0"/>
              </a:spcBef>
              <a:spcAft>
                <a:spcPts val="0"/>
              </a:spcAft>
            </a:pPr>
            <a:r>
              <a:rPr lang="en-US" sz="2200" b="1" dirty="0" smtClean="0">
                <a:solidFill>
                  <a:srgbClr val="AD0101"/>
                </a:solidFill>
              </a:rPr>
              <a:t>2019</a:t>
            </a:r>
            <a:endParaRPr lang="en-US" sz="2200" b="1" dirty="0">
              <a:solidFill>
                <a:srgbClr val="AD0101"/>
              </a:solidFill>
            </a:endParaRPr>
          </a:p>
        </p:txBody>
      </p:sp>
      <p:sp>
        <p:nvSpPr>
          <p:cNvPr id="35" name="Left-Right Arrow 34"/>
          <p:cNvSpPr/>
          <p:nvPr/>
        </p:nvSpPr>
        <p:spPr>
          <a:xfrm>
            <a:off x="619458" y="2279269"/>
            <a:ext cx="6755358" cy="1047198"/>
          </a:xfrm>
          <a:prstGeom prst="leftRightArrow">
            <a:avLst>
              <a:gd name="adj1" fmla="val 45404"/>
              <a:gd name="adj2" fmla="val 24576"/>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ysClr val="windowText" lastClr="000000"/>
                </a:solidFill>
              </a:rPr>
              <a:t>Transition period to obtain registration</a:t>
            </a:r>
            <a:endParaRPr lang="en-SG" sz="2200" dirty="0">
              <a:solidFill>
                <a:sysClr val="windowText" lastClr="000000"/>
              </a:solidFill>
            </a:endParaRPr>
          </a:p>
        </p:txBody>
      </p:sp>
      <p:sp>
        <p:nvSpPr>
          <p:cNvPr id="50" name="TextBox 49"/>
          <p:cNvSpPr txBox="1"/>
          <p:nvPr/>
        </p:nvSpPr>
        <p:spPr>
          <a:xfrm>
            <a:off x="564336" y="3774727"/>
            <a:ext cx="1883739" cy="1107996"/>
          </a:xfrm>
          <a:prstGeom prst="rect">
            <a:avLst/>
          </a:prstGeom>
          <a:noFill/>
        </p:spPr>
        <p:txBody>
          <a:bodyPr wrap="square" rtlCol="0">
            <a:spAutoFit/>
          </a:bodyPr>
          <a:lstStyle/>
          <a:p>
            <a:r>
              <a:rPr lang="en-US" sz="2200" dirty="0" smtClean="0"/>
              <a:t>Application opens</a:t>
            </a:r>
          </a:p>
          <a:p>
            <a:r>
              <a:rPr lang="en-US" sz="2200" dirty="0" smtClean="0"/>
              <a:t>in </a:t>
            </a:r>
            <a:r>
              <a:rPr lang="en-US" sz="2200" dirty="0" err="1" smtClean="0"/>
              <a:t>LicenceOne</a:t>
            </a:r>
            <a:endParaRPr lang="en-SG" sz="2200" dirty="0"/>
          </a:p>
        </p:txBody>
      </p:sp>
      <p:sp>
        <p:nvSpPr>
          <p:cNvPr id="57" name="Right Arrow 56"/>
          <p:cNvSpPr/>
          <p:nvPr/>
        </p:nvSpPr>
        <p:spPr>
          <a:xfrm>
            <a:off x="7796462" y="2262137"/>
            <a:ext cx="3552405" cy="1141777"/>
          </a:xfrm>
          <a:prstGeom prst="rightArrow">
            <a:avLst>
              <a:gd name="adj1" fmla="val 50000"/>
              <a:gd name="adj2" fmla="val 27871"/>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FF0000"/>
                </a:solidFill>
              </a:rPr>
              <a:t>It is an offence not to be registered.</a:t>
            </a:r>
            <a:endParaRPr lang="en-SG" sz="2200" b="1" dirty="0">
              <a:solidFill>
                <a:srgbClr val="FF0000"/>
              </a:solidFill>
            </a:endParaRPr>
          </a:p>
        </p:txBody>
      </p:sp>
      <p:sp>
        <p:nvSpPr>
          <p:cNvPr id="64" name="TextBox 63"/>
          <p:cNvSpPr txBox="1"/>
          <p:nvPr/>
        </p:nvSpPr>
        <p:spPr>
          <a:xfrm>
            <a:off x="5624827" y="3452912"/>
            <a:ext cx="1827641" cy="1446550"/>
          </a:xfrm>
          <a:prstGeom prst="rect">
            <a:avLst/>
          </a:prstGeom>
          <a:noFill/>
        </p:spPr>
        <p:txBody>
          <a:bodyPr wrap="square" rtlCol="0">
            <a:spAutoFit/>
          </a:bodyPr>
          <a:lstStyle/>
          <a:p>
            <a:pPr algn="r"/>
            <a:r>
              <a:rPr lang="en-US" sz="2200" dirty="0" smtClean="0"/>
              <a:t>Deadline to obtain</a:t>
            </a:r>
          </a:p>
          <a:p>
            <a:pPr algn="r"/>
            <a:r>
              <a:rPr lang="en-US" sz="2200" dirty="0" smtClean="0"/>
              <a:t>Certificate of Registration</a:t>
            </a:r>
            <a:endParaRPr lang="en-SG" sz="2200" dirty="0"/>
          </a:p>
        </p:txBody>
      </p:sp>
      <p:sp>
        <p:nvSpPr>
          <p:cNvPr id="67" name="Right Arrow 66"/>
          <p:cNvSpPr/>
          <p:nvPr/>
        </p:nvSpPr>
        <p:spPr>
          <a:xfrm>
            <a:off x="259105" y="4625751"/>
            <a:ext cx="11823304" cy="983061"/>
          </a:xfrm>
          <a:prstGeom prst="rightArrow">
            <a:avLst>
              <a:gd name="adj1" fmla="val 50000"/>
              <a:gd name="adj2" fmla="val 37710"/>
            </a:avLst>
          </a:prstGeom>
          <a:solidFill>
            <a:srgbClr val="AD0101"/>
          </a:solidFill>
          <a:ln/>
        </p:spPr>
        <p:style>
          <a:lnRef idx="2">
            <a:schemeClr val="accent1"/>
          </a:lnRef>
          <a:fillRef idx="1">
            <a:schemeClr val="lt1"/>
          </a:fillRef>
          <a:effectRef idx="0">
            <a:schemeClr val="accent1"/>
          </a:effectRef>
          <a:fontRef idx="minor">
            <a:schemeClr val="dk1"/>
          </a:fontRef>
        </p:style>
        <p:txBody>
          <a:bodyPr rtlCol="0" anchor="ctr"/>
          <a:lstStyle/>
          <a:p>
            <a:pPr algn="r"/>
            <a:endParaRPr lang="en-SG" dirty="0">
              <a:solidFill>
                <a:schemeClr val="tx1"/>
              </a:solidFill>
            </a:endParaRPr>
          </a:p>
        </p:txBody>
      </p:sp>
      <p:sp>
        <p:nvSpPr>
          <p:cNvPr id="62" name="Right Arrow 61"/>
          <p:cNvSpPr/>
          <p:nvPr/>
        </p:nvSpPr>
        <p:spPr>
          <a:xfrm>
            <a:off x="4795325" y="4866554"/>
            <a:ext cx="7222920" cy="565033"/>
          </a:xfrm>
          <a:prstGeom prst="rightArrow">
            <a:avLst/>
          </a:prstGeom>
          <a:solidFill>
            <a:srgbClr val="FFCC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1"/>
                </a:solidFill>
              </a:rPr>
              <a:t>Application fee of $140</a:t>
            </a:r>
            <a:endParaRPr lang="en-SG" sz="2200" dirty="0">
              <a:solidFill>
                <a:schemeClr val="tx1"/>
              </a:solidFill>
            </a:endParaRPr>
          </a:p>
        </p:txBody>
      </p:sp>
      <p:cxnSp>
        <p:nvCxnSpPr>
          <p:cNvPr id="15" name="Straight Connector 14"/>
          <p:cNvCxnSpPr/>
          <p:nvPr/>
        </p:nvCxnSpPr>
        <p:spPr>
          <a:xfrm>
            <a:off x="529215" y="2459771"/>
            <a:ext cx="0" cy="3149041"/>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647899" y="2459771"/>
            <a:ext cx="0" cy="3149041"/>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8119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1000"/>
                                        <p:tgtEl>
                                          <p:spTgt spid="67"/>
                                        </p:tgtEl>
                                      </p:cBhvr>
                                    </p:animEffect>
                                    <p:anim calcmode="lin" valueType="num">
                                      <p:cBhvr>
                                        <p:cTn id="51" dur="1000" fill="hold"/>
                                        <p:tgtEl>
                                          <p:spTgt spid="67"/>
                                        </p:tgtEl>
                                        <p:attrNameLst>
                                          <p:attrName>ppt_x</p:attrName>
                                        </p:attrNameLst>
                                      </p:cBhvr>
                                      <p:tavLst>
                                        <p:tav tm="0">
                                          <p:val>
                                            <p:strVal val="#ppt_x"/>
                                          </p:val>
                                        </p:tav>
                                        <p:tav tm="100000">
                                          <p:val>
                                            <p:strVal val="#ppt_x"/>
                                          </p:val>
                                        </p:tav>
                                      </p:tavLst>
                                    </p:anim>
                                    <p:anim calcmode="lin" valueType="num">
                                      <p:cBhvr>
                                        <p:cTn id="52" dur="1000" fill="hold"/>
                                        <p:tgtEl>
                                          <p:spTgt spid="6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1000"/>
                                        <p:tgtEl>
                                          <p:spTgt spid="62"/>
                                        </p:tgtEl>
                                      </p:cBhvr>
                                    </p:animEffect>
                                    <p:anim calcmode="lin" valueType="num">
                                      <p:cBhvr>
                                        <p:cTn id="56" dur="1000" fill="hold"/>
                                        <p:tgtEl>
                                          <p:spTgt spid="62"/>
                                        </p:tgtEl>
                                        <p:attrNameLst>
                                          <p:attrName>ppt_x</p:attrName>
                                        </p:attrNameLst>
                                      </p:cBhvr>
                                      <p:tavLst>
                                        <p:tav tm="0">
                                          <p:val>
                                            <p:strVal val="#ppt_x"/>
                                          </p:val>
                                        </p:tav>
                                        <p:tav tm="100000">
                                          <p:val>
                                            <p:strVal val="#ppt_x"/>
                                          </p:val>
                                        </p:tav>
                                      </p:tavLst>
                                    </p:anim>
                                    <p:anim calcmode="lin" valueType="num">
                                      <p:cBhvr>
                                        <p:cTn id="5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ppt_w</p:attrName>
                                        </p:attrNameLst>
                                      </p:cBhvr>
                                      <p:tavLst>
                                        <p:tav tm="0">
                                          <p:val>
                                            <p:fltVal val="0"/>
                                          </p:val>
                                        </p:tav>
                                        <p:tav tm="100000">
                                          <p:val>
                                            <p:strVal val="#ppt_w"/>
                                          </p:val>
                                        </p:tav>
                                      </p:tavLst>
                                    </p:anim>
                                    <p:anim calcmode="lin" valueType="num">
                                      <p:cBhvr>
                                        <p:cTn id="63" dur="500" fill="hold"/>
                                        <p:tgtEl>
                                          <p:spTgt spid="57"/>
                                        </p:tgtEl>
                                        <p:attrNameLst>
                                          <p:attrName>ppt_h</p:attrName>
                                        </p:attrNameLst>
                                      </p:cBhvr>
                                      <p:tavLst>
                                        <p:tav tm="0">
                                          <p:val>
                                            <p:fltVal val="0"/>
                                          </p:val>
                                        </p:tav>
                                        <p:tav tm="100000">
                                          <p:val>
                                            <p:strVal val="#ppt_h"/>
                                          </p:val>
                                        </p:tav>
                                      </p:tavLst>
                                    </p:anim>
                                    <p:animEffect transition="in" filter="fade">
                                      <p:cBhvr>
                                        <p:cTn id="6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26" grpId="0"/>
      <p:bldP spid="28" grpId="0"/>
      <p:bldP spid="35" grpId="0" animBg="1"/>
      <p:bldP spid="50" grpId="0"/>
      <p:bldP spid="57" grpId="0" animBg="1"/>
      <p:bldP spid="64" grpId="0"/>
      <p:bldP spid="67" grpId="0" animBg="1"/>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Overview of Registration Process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Content Placeholder 2"/>
          <p:cNvSpPr txBox="1">
            <a:spLocks/>
          </p:cNvSpPr>
          <p:nvPr/>
        </p:nvSpPr>
        <p:spPr>
          <a:xfrm>
            <a:off x="308980" y="151170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6" name="Right Arrow 5"/>
          <p:cNvSpPr/>
          <p:nvPr/>
        </p:nvSpPr>
        <p:spPr>
          <a:xfrm>
            <a:off x="0" y="2756867"/>
            <a:ext cx="12192000" cy="1692728"/>
          </a:xfrm>
          <a:prstGeom prst="rightArrow">
            <a:avLst>
              <a:gd name="adj1" fmla="val 50000"/>
              <a:gd name="adj2" fmla="val 40637"/>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4"/>
          <p:cNvSpPr/>
          <p:nvPr/>
        </p:nvSpPr>
        <p:spPr>
          <a:xfrm>
            <a:off x="132677" y="523372"/>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1</a:t>
            </a:r>
          </a:p>
          <a:p>
            <a:pPr algn="ctr"/>
            <a:r>
              <a:rPr lang="en-US" sz="2400" b="1" dirty="0">
                <a:solidFill>
                  <a:schemeClr val="tx1"/>
                </a:solidFill>
                <a:cs typeface="Arial" panose="020B0604020202020204" pitchFamily="34" charset="0"/>
              </a:rPr>
              <a:t>Submit </a:t>
            </a:r>
          </a:p>
          <a:p>
            <a:pPr algn="ctr"/>
            <a:r>
              <a:rPr lang="en-US" sz="2400" b="1" dirty="0">
                <a:solidFill>
                  <a:schemeClr val="tx1"/>
                </a:solidFill>
                <a:cs typeface="Arial" panose="020B0604020202020204" pitchFamily="34" charset="0"/>
              </a:rPr>
              <a:t>Your Application</a:t>
            </a:r>
          </a:p>
        </p:txBody>
      </p:sp>
      <p:sp>
        <p:nvSpPr>
          <p:cNvPr id="3" name="Rectangle 2"/>
          <p:cNvSpPr/>
          <p:nvPr/>
        </p:nvSpPr>
        <p:spPr>
          <a:xfrm>
            <a:off x="314198" y="2083265"/>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In </a:t>
            </a:r>
            <a:r>
              <a:rPr lang="en-US" b="1" dirty="0" err="1">
                <a:solidFill>
                  <a:schemeClr val="tx1"/>
                </a:solidFill>
                <a:cs typeface="Arial" panose="020B0604020202020204" pitchFamily="34" charset="0"/>
              </a:rPr>
              <a:t>LicenceOne</a:t>
            </a:r>
            <a:r>
              <a:rPr lang="en-US" dirty="0">
                <a:solidFill>
                  <a:schemeClr val="tx1"/>
                </a:solidFill>
                <a:cs typeface="Arial" panose="020B0604020202020204" pitchFamily="34" charset="0"/>
              </a:rPr>
              <a:t>:</a:t>
            </a:r>
          </a:p>
          <a:p>
            <a:endParaRPr lang="en-US" dirty="0">
              <a:solidFill>
                <a:srgbClr val="AD0101"/>
              </a:solidFill>
              <a:cs typeface="Arial" panose="020B0604020202020204" pitchFamily="34" charset="0"/>
            </a:endParaRPr>
          </a:p>
          <a:p>
            <a:pPr marL="285750" indent="-285750">
              <a:buFont typeface="Arial" panose="020B0604020202020204" pitchFamily="34" charset="0"/>
              <a:buChar char="•"/>
            </a:pPr>
            <a:r>
              <a:rPr lang="en-US" dirty="0">
                <a:solidFill>
                  <a:schemeClr val="tx1"/>
                </a:solidFill>
                <a:cs typeface="Arial" panose="020B0604020202020204" pitchFamily="34" charset="0"/>
              </a:rPr>
              <a:t>Complete and submit the application form</a:t>
            </a:r>
            <a:r>
              <a:rPr lang="en-US" i="1" dirty="0">
                <a:solidFill>
                  <a:schemeClr val="tx1"/>
                </a:solidFill>
                <a:cs typeface="Arial" panose="020B0604020202020204" pitchFamily="34" charset="0"/>
              </a:rPr>
              <a:t>;</a:t>
            </a:r>
            <a:r>
              <a:rPr lang="en-US" dirty="0">
                <a:solidFill>
                  <a:schemeClr val="tx1"/>
                </a:solidFill>
                <a:cs typeface="Arial" panose="020B0604020202020204" pitchFamily="34" charset="0"/>
              </a:rPr>
              <a:t> </a:t>
            </a:r>
          </a:p>
          <a:p>
            <a:pPr marL="285750" indent="-285750">
              <a:buFont typeface="Arial" panose="020B0604020202020204" pitchFamily="34" charset="0"/>
              <a:buChar char="•"/>
            </a:pPr>
            <a:endParaRPr lang="en-US" dirty="0">
              <a:solidFill>
                <a:schemeClr val="tx1"/>
              </a:solidFill>
              <a:cs typeface="Arial" panose="020B0604020202020204" pitchFamily="34" charset="0"/>
            </a:endParaRPr>
          </a:p>
          <a:p>
            <a:pPr marL="285750" indent="-285750">
              <a:buFont typeface="Arial" panose="020B0604020202020204" pitchFamily="34" charset="0"/>
              <a:buChar char="•"/>
            </a:pPr>
            <a:r>
              <a:rPr lang="en-US" dirty="0">
                <a:solidFill>
                  <a:schemeClr val="tx1"/>
                </a:solidFill>
                <a:cs typeface="Arial" panose="020B0604020202020204" pitchFamily="34" charset="0"/>
              </a:rPr>
              <a:t>Choose registration period (1, 2 or 3 years); and</a:t>
            </a:r>
          </a:p>
          <a:p>
            <a:pPr marL="285750" indent="-285750">
              <a:buFont typeface="Arial" panose="020B0604020202020204" pitchFamily="34" charset="0"/>
              <a:buChar char="•"/>
            </a:pPr>
            <a:endParaRPr lang="en-US" dirty="0">
              <a:solidFill>
                <a:schemeClr val="tx1"/>
              </a:solidFill>
              <a:cs typeface="Arial" panose="020B0604020202020204" pitchFamily="34" charset="0"/>
            </a:endParaRPr>
          </a:p>
          <a:p>
            <a:pPr marL="285750" indent="-285750">
              <a:buFont typeface="Arial" panose="020B0604020202020204" pitchFamily="34" charset="0"/>
              <a:buChar char="•"/>
            </a:pPr>
            <a:r>
              <a:rPr lang="en-US" dirty="0">
                <a:solidFill>
                  <a:schemeClr val="tx1"/>
                </a:solidFill>
                <a:cs typeface="Arial" panose="020B0604020202020204" pitchFamily="34" charset="0"/>
              </a:rPr>
              <a:t>Pay </a:t>
            </a:r>
            <a:r>
              <a:rPr lang="en-US" b="1" dirty="0">
                <a:solidFill>
                  <a:schemeClr val="tx1"/>
                </a:solidFill>
                <a:cs typeface="Arial" panose="020B0604020202020204" pitchFamily="34" charset="0"/>
              </a:rPr>
              <a:t>S$140 application fee </a:t>
            </a:r>
          </a:p>
        </p:txBody>
      </p:sp>
      <p:sp>
        <p:nvSpPr>
          <p:cNvPr id="20" name="Rectangle 19"/>
          <p:cNvSpPr/>
          <p:nvPr/>
        </p:nvSpPr>
        <p:spPr>
          <a:xfrm>
            <a:off x="2962645" y="505099"/>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a:t>
            </a:r>
            <a:r>
              <a:rPr lang="en-US" sz="2400" b="1" u="sng" dirty="0" smtClean="0">
                <a:solidFill>
                  <a:schemeClr val="accent3">
                    <a:lumMod val="75000"/>
                  </a:schemeClr>
                </a:solidFill>
                <a:cs typeface="Arial" panose="020B0604020202020204" pitchFamily="34" charset="0"/>
              </a:rPr>
              <a:t>2</a:t>
            </a:r>
            <a:endParaRPr lang="en-US" sz="2400" b="1" u="sng" dirty="0">
              <a:solidFill>
                <a:schemeClr val="accent3">
                  <a:lumMod val="75000"/>
                </a:schemeClr>
              </a:solidFill>
              <a:cs typeface="Arial" panose="020B0604020202020204" pitchFamily="34" charset="0"/>
            </a:endParaRPr>
          </a:p>
          <a:p>
            <a:pPr algn="ctr"/>
            <a:r>
              <a:rPr lang="en-US" sz="2400" b="1" dirty="0" smtClean="0">
                <a:solidFill>
                  <a:schemeClr val="tx1"/>
                </a:solidFill>
                <a:cs typeface="Arial" panose="020B0604020202020204" pitchFamily="34" charset="0"/>
              </a:rPr>
              <a:t>Registrar Processes </a:t>
            </a:r>
            <a:endParaRPr lang="en-US" sz="2400" b="1" dirty="0">
              <a:solidFill>
                <a:schemeClr val="tx1"/>
              </a:solidFill>
              <a:cs typeface="Arial" panose="020B0604020202020204" pitchFamily="34" charset="0"/>
            </a:endParaRPr>
          </a:p>
          <a:p>
            <a:pPr algn="ctr"/>
            <a:r>
              <a:rPr lang="en-US" sz="2400" b="1" dirty="0">
                <a:solidFill>
                  <a:schemeClr val="tx1"/>
                </a:solidFill>
                <a:cs typeface="Arial" panose="020B0604020202020204" pitchFamily="34" charset="0"/>
              </a:rPr>
              <a:t>Your Application</a:t>
            </a:r>
          </a:p>
        </p:txBody>
      </p:sp>
      <p:sp>
        <p:nvSpPr>
          <p:cNvPr id="21" name="Rectangle 20"/>
          <p:cNvSpPr/>
          <p:nvPr/>
        </p:nvSpPr>
        <p:spPr>
          <a:xfrm>
            <a:off x="3087132" y="2083265"/>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The Registrar </a:t>
            </a:r>
            <a:r>
              <a:rPr lang="en-US" b="1" dirty="0">
                <a:solidFill>
                  <a:schemeClr val="tx1"/>
                </a:solidFill>
                <a:cs typeface="Arial" panose="020B0604020202020204" pitchFamily="34" charset="0"/>
              </a:rPr>
              <a:t>may contact you for any clarifications</a:t>
            </a:r>
            <a:r>
              <a:rPr lang="en-US" dirty="0">
                <a:solidFill>
                  <a:schemeClr val="tx1"/>
                </a:solidFill>
                <a:cs typeface="Arial" panose="020B0604020202020204" pitchFamily="34" charset="0"/>
              </a:rPr>
              <a:t>. </a:t>
            </a:r>
          </a:p>
          <a:p>
            <a:endParaRPr lang="en-US" dirty="0">
              <a:solidFill>
                <a:schemeClr val="tx1"/>
              </a:solidFill>
              <a:cs typeface="Arial" panose="020B0604020202020204" pitchFamily="34" charset="0"/>
            </a:endParaRPr>
          </a:p>
          <a:p>
            <a:r>
              <a:rPr lang="en-US" dirty="0">
                <a:solidFill>
                  <a:schemeClr val="tx1"/>
                </a:solidFill>
                <a:cs typeface="Arial" panose="020B0604020202020204" pitchFamily="34" charset="0"/>
              </a:rPr>
              <a:t>If the applicant for registration is, in the opinion of the Registrar, a </a:t>
            </a:r>
            <a:r>
              <a:rPr lang="en-US" b="1" dirty="0">
                <a:solidFill>
                  <a:schemeClr val="tx1"/>
                </a:solidFill>
                <a:cs typeface="Arial" panose="020B0604020202020204" pitchFamily="34" charset="0"/>
              </a:rPr>
              <a:t>fit and proper </a:t>
            </a:r>
            <a:r>
              <a:rPr lang="en-US" dirty="0">
                <a:solidFill>
                  <a:schemeClr val="tx1"/>
                </a:solidFill>
                <a:cs typeface="Arial" panose="020B0604020202020204" pitchFamily="34" charset="0"/>
              </a:rPr>
              <a:t>person, the Registrar may give </a:t>
            </a:r>
            <a:r>
              <a:rPr lang="en-US" b="1" dirty="0">
                <a:solidFill>
                  <a:schemeClr val="tx1"/>
                </a:solidFill>
                <a:cs typeface="Arial" panose="020B0604020202020204" pitchFamily="34" charset="0"/>
              </a:rPr>
              <a:t>in-principle approval </a:t>
            </a:r>
            <a:r>
              <a:rPr lang="en-US" dirty="0">
                <a:solidFill>
                  <a:schemeClr val="tx1"/>
                </a:solidFill>
                <a:cs typeface="Arial" panose="020B0604020202020204" pitchFamily="34" charset="0"/>
              </a:rPr>
              <a:t>about </a:t>
            </a:r>
            <a:r>
              <a:rPr lang="en-US" b="1" u="sng" dirty="0">
                <a:solidFill>
                  <a:schemeClr val="tx1"/>
                </a:solidFill>
                <a:cs typeface="Arial" panose="020B0604020202020204" pitchFamily="34" charset="0"/>
              </a:rPr>
              <a:t>3 months</a:t>
            </a:r>
            <a:r>
              <a:rPr lang="en-US" dirty="0">
                <a:solidFill>
                  <a:schemeClr val="tx1"/>
                </a:solidFill>
                <a:cs typeface="Arial" panose="020B0604020202020204" pitchFamily="34" charset="0"/>
              </a:rPr>
              <a:t> after receiving your application.</a:t>
            </a:r>
          </a:p>
          <a:p>
            <a:pPr marL="252000"/>
            <a:endParaRPr lang="en-US" b="1" dirty="0">
              <a:solidFill>
                <a:schemeClr val="tx1"/>
              </a:solidFill>
              <a:cs typeface="Arial" panose="020B0604020202020204" pitchFamily="34" charset="0"/>
            </a:endParaRPr>
          </a:p>
        </p:txBody>
      </p:sp>
      <p:sp>
        <p:nvSpPr>
          <p:cNvPr id="22" name="Rectangle 21"/>
          <p:cNvSpPr/>
          <p:nvPr/>
        </p:nvSpPr>
        <p:spPr>
          <a:xfrm>
            <a:off x="5788592" y="517355"/>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a:t>
            </a:r>
            <a:r>
              <a:rPr lang="en-US" sz="2400" b="1" u="sng" dirty="0" smtClean="0">
                <a:solidFill>
                  <a:schemeClr val="accent3">
                    <a:lumMod val="75000"/>
                  </a:schemeClr>
                </a:solidFill>
                <a:cs typeface="Arial" panose="020B0604020202020204" pitchFamily="34" charset="0"/>
              </a:rPr>
              <a:t>3</a:t>
            </a:r>
            <a:endParaRPr lang="en-US" sz="2400" b="1" u="sng" dirty="0">
              <a:solidFill>
                <a:schemeClr val="accent3">
                  <a:lumMod val="75000"/>
                </a:schemeClr>
              </a:solidFill>
              <a:cs typeface="Arial" panose="020B0604020202020204" pitchFamily="34" charset="0"/>
            </a:endParaRPr>
          </a:p>
          <a:p>
            <a:pPr algn="ctr"/>
            <a:r>
              <a:rPr lang="en-US" sz="2400" b="1" dirty="0" smtClean="0">
                <a:solidFill>
                  <a:schemeClr val="tx1"/>
                </a:solidFill>
                <a:cs typeface="Arial" panose="020B0604020202020204" pitchFamily="34" charset="0"/>
              </a:rPr>
              <a:t>Pay Registration Fee</a:t>
            </a:r>
            <a:endParaRPr lang="en-US" sz="2400" b="1" dirty="0">
              <a:solidFill>
                <a:schemeClr val="tx1"/>
              </a:solidFill>
              <a:cs typeface="Arial" panose="020B0604020202020204" pitchFamily="34" charset="0"/>
            </a:endParaRPr>
          </a:p>
        </p:txBody>
      </p:sp>
      <p:sp>
        <p:nvSpPr>
          <p:cNvPr id="23" name="Rectangle 22"/>
          <p:cNvSpPr/>
          <p:nvPr/>
        </p:nvSpPr>
        <p:spPr>
          <a:xfrm>
            <a:off x="5892169" y="2083265"/>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You must </a:t>
            </a:r>
            <a:r>
              <a:rPr lang="en-US" b="1" dirty="0">
                <a:solidFill>
                  <a:schemeClr val="tx1"/>
                </a:solidFill>
                <a:cs typeface="Arial" panose="020B0604020202020204" pitchFamily="34" charset="0"/>
              </a:rPr>
              <a:t>pay a</a:t>
            </a:r>
            <a:r>
              <a:rPr lang="en-US" dirty="0">
                <a:solidFill>
                  <a:schemeClr val="tx1"/>
                </a:solidFill>
                <a:cs typeface="Arial" panose="020B0604020202020204" pitchFamily="34" charset="0"/>
              </a:rPr>
              <a:t> </a:t>
            </a:r>
            <a:r>
              <a:rPr lang="en-US" b="1" dirty="0">
                <a:solidFill>
                  <a:schemeClr val="tx1"/>
                </a:solidFill>
                <a:cs typeface="Arial" panose="020B0604020202020204" pitchFamily="34" charset="0"/>
              </a:rPr>
              <a:t>registration fee of S$300:</a:t>
            </a:r>
            <a:r>
              <a:rPr lang="en-US" dirty="0">
                <a:solidFill>
                  <a:schemeClr val="tx1"/>
                </a:solidFill>
                <a:cs typeface="Arial" panose="020B0604020202020204" pitchFamily="34" charset="0"/>
              </a:rPr>
              <a:t>	         </a:t>
            </a:r>
          </a:p>
          <a:p>
            <a:pPr marL="171450" indent="-171450">
              <a:buFontTx/>
              <a:buChar char="-"/>
            </a:pPr>
            <a:r>
              <a:rPr lang="en-US" b="1" dirty="0">
                <a:solidFill>
                  <a:schemeClr val="tx1"/>
                </a:solidFill>
                <a:cs typeface="Arial" panose="020B0604020202020204" pitchFamily="34" charset="0"/>
              </a:rPr>
              <a:t>per place of business </a:t>
            </a:r>
          </a:p>
          <a:p>
            <a:pPr marL="171450" indent="-171450">
              <a:buFontTx/>
              <a:buChar char="-"/>
            </a:pPr>
            <a:r>
              <a:rPr lang="en-US" b="1" dirty="0">
                <a:solidFill>
                  <a:schemeClr val="tx1"/>
                </a:solidFill>
                <a:cs typeface="Arial" panose="020B0604020202020204" pitchFamily="34" charset="0"/>
              </a:rPr>
              <a:t>per year of registration</a:t>
            </a:r>
          </a:p>
          <a:p>
            <a:endParaRPr lang="en-US" dirty="0">
              <a:solidFill>
                <a:schemeClr val="tx1"/>
              </a:solidFill>
              <a:cs typeface="Arial" panose="020B0604020202020204" pitchFamily="34" charset="0"/>
            </a:endParaRPr>
          </a:p>
          <a:p>
            <a:r>
              <a:rPr lang="en-US" dirty="0">
                <a:solidFill>
                  <a:schemeClr val="tx1"/>
                </a:solidFill>
                <a:cs typeface="Arial" panose="020B0604020202020204" pitchFamily="34" charset="0"/>
              </a:rPr>
              <a:t>within </a:t>
            </a:r>
            <a:r>
              <a:rPr lang="en-US" b="1" u="sng" dirty="0">
                <a:solidFill>
                  <a:schemeClr val="tx1"/>
                </a:solidFill>
                <a:cs typeface="Arial" panose="020B0604020202020204" pitchFamily="34" charset="0"/>
              </a:rPr>
              <a:t>7 days</a:t>
            </a:r>
            <a:r>
              <a:rPr lang="en-US" b="1" dirty="0">
                <a:solidFill>
                  <a:schemeClr val="tx1"/>
                </a:solidFill>
                <a:cs typeface="Arial" panose="020B0604020202020204" pitchFamily="34" charset="0"/>
              </a:rPr>
              <a:t> </a:t>
            </a:r>
            <a:r>
              <a:rPr lang="en-US" dirty="0">
                <a:solidFill>
                  <a:schemeClr val="tx1"/>
                </a:solidFill>
                <a:cs typeface="Arial" panose="020B0604020202020204" pitchFamily="34" charset="0"/>
              </a:rPr>
              <a:t>after receiving in-principle approval from the Registrar.</a:t>
            </a:r>
          </a:p>
          <a:p>
            <a:pPr marL="252000"/>
            <a:endParaRPr lang="en-US" b="1" dirty="0">
              <a:solidFill>
                <a:schemeClr val="tx1"/>
              </a:solidFill>
              <a:cs typeface="Arial" panose="020B0604020202020204" pitchFamily="34" charset="0"/>
            </a:endParaRPr>
          </a:p>
        </p:txBody>
      </p:sp>
      <p:sp>
        <p:nvSpPr>
          <p:cNvPr id="24" name="Rectangle 23"/>
          <p:cNvSpPr/>
          <p:nvPr/>
        </p:nvSpPr>
        <p:spPr>
          <a:xfrm>
            <a:off x="8614539" y="505096"/>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a:t>
            </a:r>
            <a:r>
              <a:rPr lang="en-US" sz="2400" b="1" u="sng" dirty="0" smtClean="0">
                <a:solidFill>
                  <a:schemeClr val="accent3">
                    <a:lumMod val="75000"/>
                  </a:schemeClr>
                </a:solidFill>
                <a:cs typeface="Arial" panose="020B0604020202020204" pitchFamily="34" charset="0"/>
              </a:rPr>
              <a:t>4</a:t>
            </a:r>
            <a:endParaRPr lang="en-US" sz="2400" b="1" u="sng" dirty="0">
              <a:solidFill>
                <a:schemeClr val="accent3">
                  <a:lumMod val="75000"/>
                </a:schemeClr>
              </a:solidFill>
              <a:cs typeface="Arial" panose="020B0604020202020204" pitchFamily="34" charset="0"/>
            </a:endParaRPr>
          </a:p>
          <a:p>
            <a:pPr algn="ctr"/>
            <a:r>
              <a:rPr lang="en-US" sz="2400" b="1" dirty="0" smtClean="0">
                <a:solidFill>
                  <a:schemeClr val="tx1"/>
                </a:solidFill>
                <a:cs typeface="Arial" panose="020B0604020202020204" pitchFamily="34" charset="0"/>
              </a:rPr>
              <a:t>Registrar Issues Your Certificate</a:t>
            </a:r>
            <a:endParaRPr lang="en-US" sz="2400" b="1" dirty="0">
              <a:solidFill>
                <a:schemeClr val="tx1"/>
              </a:solidFill>
              <a:cs typeface="Arial" panose="020B0604020202020204" pitchFamily="34" charset="0"/>
            </a:endParaRPr>
          </a:p>
        </p:txBody>
      </p:sp>
      <p:sp>
        <p:nvSpPr>
          <p:cNvPr id="25" name="Rectangle 24"/>
          <p:cNvSpPr/>
          <p:nvPr/>
        </p:nvSpPr>
        <p:spPr>
          <a:xfrm>
            <a:off x="8726929" y="2096620"/>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Within </a:t>
            </a:r>
            <a:r>
              <a:rPr lang="en-US" b="1" u="sng" dirty="0">
                <a:solidFill>
                  <a:schemeClr val="tx1"/>
                </a:solidFill>
                <a:cs typeface="Arial" panose="020B0604020202020204" pitchFamily="34" charset="0"/>
              </a:rPr>
              <a:t>7 days</a:t>
            </a:r>
            <a:r>
              <a:rPr lang="en-US" b="1" dirty="0">
                <a:solidFill>
                  <a:schemeClr val="tx1"/>
                </a:solidFill>
                <a:cs typeface="Arial" panose="020B0604020202020204" pitchFamily="34" charset="0"/>
              </a:rPr>
              <a:t> </a:t>
            </a:r>
            <a:r>
              <a:rPr lang="en-US" dirty="0">
                <a:solidFill>
                  <a:schemeClr val="tx1"/>
                </a:solidFill>
                <a:cs typeface="Arial" panose="020B0604020202020204" pitchFamily="34" charset="0"/>
              </a:rPr>
              <a:t>after the Registrar receives your payment of the registration fees, the Registrar will email a link to you where you may </a:t>
            </a:r>
            <a:r>
              <a:rPr lang="en-US" b="1" dirty="0">
                <a:solidFill>
                  <a:schemeClr val="tx1"/>
                </a:solidFill>
                <a:cs typeface="Arial" panose="020B0604020202020204" pitchFamily="34" charset="0"/>
              </a:rPr>
              <a:t>download the Certificate of Registration.</a:t>
            </a:r>
            <a:endParaRPr lang="en-US" dirty="0">
              <a:solidFill>
                <a:schemeClr val="tx1"/>
              </a:solidFill>
              <a:cs typeface="Arial" panose="020B0604020202020204" pitchFamily="34" charset="0"/>
            </a:endParaRPr>
          </a:p>
          <a:p>
            <a:pPr marL="252000"/>
            <a:endParaRPr lang="en-US" b="1" dirty="0">
              <a:solidFill>
                <a:schemeClr val="tx1"/>
              </a:solidFill>
              <a:cs typeface="Arial" panose="020B0604020202020204" pitchFamily="34" charset="0"/>
            </a:endParaRPr>
          </a:p>
        </p:txBody>
      </p:sp>
    </p:spTree>
    <p:extLst>
      <p:ext uri="{BB962C8B-B14F-4D97-AF65-F5344CB8AC3E}">
        <p14:creationId xmlns:p14="http://schemas.microsoft.com/office/powerpoint/2010/main" val="4053391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20" grpId="0" animBg="1"/>
      <p:bldP spid="21" grpId="0" animBg="1"/>
      <p:bldP spid="22" grpId="0" animBg="1"/>
      <p:bldP spid="23"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Fee Matters</a:t>
            </a:r>
            <a:endParaRPr lang="en-SG"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graphicFrame>
        <p:nvGraphicFramePr>
          <p:cNvPr id="8" name="Diagram 7"/>
          <p:cNvGraphicFramePr/>
          <p:nvPr>
            <p:extLst>
              <p:ext uri="{D42A27DB-BD31-4B8C-83A1-F6EECF244321}">
                <p14:modId xmlns:p14="http://schemas.microsoft.com/office/powerpoint/2010/main" val="2662617504"/>
              </p:ext>
            </p:extLst>
          </p:nvPr>
        </p:nvGraphicFramePr>
        <p:xfrm>
          <a:off x="852967" y="2229110"/>
          <a:ext cx="10252179" cy="430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 Diagonal Corner Rectangle 10"/>
          <p:cNvSpPr/>
          <p:nvPr/>
        </p:nvSpPr>
        <p:spPr>
          <a:xfrm>
            <a:off x="1081568" y="554398"/>
            <a:ext cx="3276601" cy="1456172"/>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Key principles &amp; considerations</a:t>
            </a:r>
            <a:endParaRPr lang="en-SG" sz="2400" dirty="0"/>
          </a:p>
        </p:txBody>
      </p:sp>
      <p:sp>
        <p:nvSpPr>
          <p:cNvPr id="12" name="Round Diagonal Corner Rectangle 11"/>
          <p:cNvSpPr/>
          <p:nvPr/>
        </p:nvSpPr>
        <p:spPr>
          <a:xfrm>
            <a:off x="4385605" y="546614"/>
            <a:ext cx="6541475" cy="146506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ysClr val="windowText" lastClr="000000"/>
                </a:solidFill>
              </a:rPr>
              <a:t>Cost recovery</a:t>
            </a:r>
          </a:p>
          <a:p>
            <a:pPr marL="285750" indent="-285750">
              <a:buFont typeface="Arial" panose="020B0604020202020204" pitchFamily="34" charset="0"/>
              <a:buChar char="•"/>
            </a:pPr>
            <a:r>
              <a:rPr lang="en-US" sz="2400" dirty="0" smtClean="0">
                <a:solidFill>
                  <a:sysClr val="windowText" lastClr="000000"/>
                </a:solidFill>
              </a:rPr>
              <a:t>Keep compliance cost low and sustainable</a:t>
            </a:r>
          </a:p>
          <a:p>
            <a:pPr marL="285750" indent="-285750">
              <a:buFont typeface="Arial" panose="020B0604020202020204" pitchFamily="34" charset="0"/>
              <a:buChar char="•"/>
            </a:pPr>
            <a:r>
              <a:rPr lang="en-US" sz="2400" dirty="0" smtClean="0">
                <a:solidFill>
                  <a:sysClr val="windowText" lastClr="000000"/>
                </a:solidFill>
              </a:rPr>
              <a:t>Periodic reviews to ensure fees are relevant</a:t>
            </a:r>
            <a:endParaRPr lang="en-SG" sz="2400" dirty="0">
              <a:solidFill>
                <a:sysClr val="windowText" lastClr="000000"/>
              </a:solidFill>
            </a:endParaRPr>
          </a:p>
        </p:txBody>
      </p:sp>
      <p:cxnSp>
        <p:nvCxnSpPr>
          <p:cNvPr id="13" name="Straight Connector 12"/>
          <p:cNvCxnSpPr/>
          <p:nvPr/>
        </p:nvCxnSpPr>
        <p:spPr>
          <a:xfrm>
            <a:off x="502920" y="2173379"/>
            <a:ext cx="11094720"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138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 Diagonal Corner Rectangle 23"/>
          <p:cNvSpPr/>
          <p:nvPr/>
        </p:nvSpPr>
        <p:spPr>
          <a:xfrm>
            <a:off x="1910388" y="4710837"/>
            <a:ext cx="3276601" cy="1647908"/>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How will the regulator</a:t>
            </a:r>
          </a:p>
          <a:p>
            <a:pPr algn="ctr"/>
            <a:r>
              <a:rPr lang="en-US" sz="2200" dirty="0"/>
              <a:t>i</a:t>
            </a:r>
            <a:r>
              <a:rPr lang="en-US" sz="2200" dirty="0" smtClean="0"/>
              <a:t>nteract with regulated dealers?</a:t>
            </a:r>
            <a:endParaRPr lang="en-SG" sz="2200" dirty="0"/>
          </a:p>
        </p:txBody>
      </p:sp>
      <p:sp>
        <p:nvSpPr>
          <p:cNvPr id="23" name="Round Diagonal Corner Rectangle 22"/>
          <p:cNvSpPr/>
          <p:nvPr/>
        </p:nvSpPr>
        <p:spPr>
          <a:xfrm>
            <a:off x="1620829" y="2768071"/>
            <a:ext cx="3276601" cy="1647908"/>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How will the regime</a:t>
            </a:r>
          </a:p>
          <a:p>
            <a:pPr algn="ctr"/>
            <a:r>
              <a:rPr lang="en-US" sz="2200" dirty="0" smtClean="0"/>
              <a:t>be implemented?</a:t>
            </a:r>
            <a:endParaRPr lang="en-SG" sz="2200" dirty="0"/>
          </a:p>
        </p:txBody>
      </p:sp>
      <p:sp>
        <p:nvSpPr>
          <p:cNvPr id="22" name="Round Diagonal Corner Rectangle 21"/>
          <p:cNvSpPr/>
          <p:nvPr/>
        </p:nvSpPr>
        <p:spPr>
          <a:xfrm>
            <a:off x="1301262" y="511444"/>
            <a:ext cx="3276601" cy="1906279"/>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Why the new laws, requirements and regime for regulated dealers?</a:t>
            </a:r>
            <a:endParaRPr lang="en-SG"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Title 1"/>
          <p:cNvSpPr>
            <a:spLocks noGrp="1"/>
          </p:cNvSpPr>
          <p:nvPr>
            <p:ph type="title"/>
          </p:nvPr>
        </p:nvSpPr>
        <p:spPr>
          <a:xfrm>
            <a:off x="27093" y="2524"/>
            <a:ext cx="6780107" cy="368317"/>
          </a:xfrm>
        </p:spPr>
        <p:txBody>
          <a:bodyPr/>
          <a:lstStyle/>
          <a:p>
            <a:r>
              <a:rPr lang="en-US" sz="2400" b="1" dirty="0" smtClean="0"/>
              <a:t>Opening Address by the Registrar of Regulated Dealers</a:t>
            </a:r>
            <a:endParaRPr lang="en-SG" sz="2400" b="1" dirty="0"/>
          </a:p>
        </p:txBody>
      </p:sp>
      <p:sp>
        <p:nvSpPr>
          <p:cNvPr id="6" name="Oval 5"/>
          <p:cNvSpPr/>
          <p:nvPr/>
        </p:nvSpPr>
        <p:spPr>
          <a:xfrm>
            <a:off x="263770" y="760826"/>
            <a:ext cx="1143000" cy="11254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77" y="857541"/>
            <a:ext cx="931985" cy="931985"/>
          </a:xfrm>
          <a:prstGeom prst="rect">
            <a:avLst/>
          </a:prstGeom>
          <a:effectLst>
            <a:softEdge rad="63500"/>
          </a:effectLst>
        </p:spPr>
      </p:pic>
      <p:sp>
        <p:nvSpPr>
          <p:cNvPr id="11" name="Oval 10"/>
          <p:cNvSpPr/>
          <p:nvPr/>
        </p:nvSpPr>
        <p:spPr>
          <a:xfrm>
            <a:off x="599050" y="2736434"/>
            <a:ext cx="1143000" cy="11254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p:cNvSpPr/>
          <p:nvPr/>
        </p:nvSpPr>
        <p:spPr>
          <a:xfrm>
            <a:off x="888610" y="4710837"/>
            <a:ext cx="1143000" cy="11254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269" y="2848862"/>
            <a:ext cx="900560" cy="900560"/>
          </a:xfrm>
          <a:prstGeom prst="rect">
            <a:avLst/>
          </a:prstGeom>
          <a:effectLst>
            <a:softEdge rad="63500"/>
          </a:effectLst>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117" y="4807552"/>
            <a:ext cx="931985" cy="931985"/>
          </a:xfrm>
          <a:prstGeom prst="rect">
            <a:avLst/>
          </a:prstGeom>
          <a:effectLst>
            <a:softEdge rad="63500"/>
          </a:effectLst>
        </p:spPr>
      </p:pic>
      <p:sp>
        <p:nvSpPr>
          <p:cNvPr id="25" name="Round Diagonal Corner Rectangle 24"/>
          <p:cNvSpPr/>
          <p:nvPr/>
        </p:nvSpPr>
        <p:spPr>
          <a:xfrm>
            <a:off x="4589585" y="511444"/>
            <a:ext cx="6541475" cy="190627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ysClr val="windowText" lastClr="000000"/>
                </a:solidFill>
              </a:rPr>
              <a:t>On-going preventive action</a:t>
            </a:r>
          </a:p>
          <a:p>
            <a:pPr marL="285750" indent="-285750">
              <a:buFont typeface="Arial" panose="020B0604020202020204" pitchFamily="34" charset="0"/>
              <a:buChar char="•"/>
            </a:pPr>
            <a:r>
              <a:rPr lang="en-US" sz="2000" dirty="0" smtClean="0">
                <a:solidFill>
                  <a:sysClr val="windowText" lastClr="000000"/>
                </a:solidFill>
              </a:rPr>
              <a:t>Safeguard the precious stones and precious metals (“</a:t>
            </a:r>
            <a:r>
              <a:rPr lang="en-US" sz="2000" b="1" dirty="0" smtClean="0">
                <a:solidFill>
                  <a:sysClr val="windowText" lastClr="000000"/>
                </a:solidFill>
              </a:rPr>
              <a:t>PSPM</a:t>
            </a:r>
            <a:r>
              <a:rPr lang="en-US" sz="2000" dirty="0" smtClean="0">
                <a:solidFill>
                  <a:sysClr val="windowText" lastClr="000000"/>
                </a:solidFill>
              </a:rPr>
              <a:t>”) sector from money laundering and terrorism financing (“</a:t>
            </a:r>
            <a:r>
              <a:rPr lang="en-US" sz="2000" b="1" dirty="0" smtClean="0">
                <a:solidFill>
                  <a:sysClr val="windowText" lastClr="000000"/>
                </a:solidFill>
              </a:rPr>
              <a:t>ML/TF</a:t>
            </a:r>
            <a:r>
              <a:rPr lang="en-US" sz="2000" dirty="0" smtClean="0">
                <a:solidFill>
                  <a:sysClr val="windowText" lastClr="000000"/>
                </a:solidFill>
              </a:rPr>
              <a:t>”)</a:t>
            </a:r>
          </a:p>
          <a:p>
            <a:pPr marL="285750" indent="-285750">
              <a:buFont typeface="Arial" panose="020B0604020202020204" pitchFamily="34" charset="0"/>
              <a:buChar char="•"/>
            </a:pPr>
            <a:r>
              <a:rPr lang="en-US" sz="2000" dirty="0" smtClean="0">
                <a:solidFill>
                  <a:sysClr val="windowText" lastClr="000000"/>
                </a:solidFill>
              </a:rPr>
              <a:t>Protect Singapore’s reputation and preserve trust in the sector</a:t>
            </a:r>
            <a:endParaRPr lang="en-SG" sz="2000" dirty="0">
              <a:solidFill>
                <a:sysClr val="windowText" lastClr="000000"/>
              </a:solidFill>
            </a:endParaRPr>
          </a:p>
        </p:txBody>
      </p:sp>
      <p:sp>
        <p:nvSpPr>
          <p:cNvPr id="26" name="Round Diagonal Corner Rectangle 25"/>
          <p:cNvSpPr/>
          <p:nvPr/>
        </p:nvSpPr>
        <p:spPr>
          <a:xfrm>
            <a:off x="4924865" y="2736434"/>
            <a:ext cx="6541475" cy="1647908"/>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ysClr val="windowText" lastClr="000000"/>
                </a:solidFill>
              </a:rPr>
              <a:t>Phased approach</a:t>
            </a:r>
          </a:p>
          <a:p>
            <a:pPr marL="285750" indent="-285750">
              <a:buFont typeface="Arial" panose="020B0604020202020204" pitchFamily="34" charset="0"/>
              <a:buChar char="•"/>
            </a:pPr>
            <a:r>
              <a:rPr lang="en-US" sz="2000" dirty="0">
                <a:solidFill>
                  <a:sysClr val="windowText" lastClr="000000"/>
                </a:solidFill>
              </a:rPr>
              <a:t>Shared ownership and responsibility</a:t>
            </a:r>
          </a:p>
          <a:p>
            <a:pPr marL="285750" indent="-285750">
              <a:buFont typeface="Arial" panose="020B0604020202020204" pitchFamily="34" charset="0"/>
              <a:buChar char="•"/>
            </a:pPr>
            <a:r>
              <a:rPr lang="en-US" sz="2000" dirty="0" smtClean="0">
                <a:solidFill>
                  <a:sysClr val="windowText" lastClr="000000"/>
                </a:solidFill>
              </a:rPr>
              <a:t>Risk-based principles</a:t>
            </a:r>
          </a:p>
          <a:p>
            <a:pPr marL="285750" indent="-285750">
              <a:buFont typeface="Arial" panose="020B0604020202020204" pitchFamily="34" charset="0"/>
              <a:buChar char="•"/>
            </a:pPr>
            <a:r>
              <a:rPr lang="en-US" sz="2000" dirty="0" smtClean="0">
                <a:solidFill>
                  <a:sysClr val="windowText" lastClr="000000"/>
                </a:solidFill>
              </a:rPr>
              <a:t>Firm and fair regulatory actions</a:t>
            </a:r>
            <a:endParaRPr lang="en-SG" sz="2000" dirty="0">
              <a:solidFill>
                <a:sysClr val="windowText" lastClr="000000"/>
              </a:solidFill>
            </a:endParaRPr>
          </a:p>
        </p:txBody>
      </p:sp>
      <p:sp>
        <p:nvSpPr>
          <p:cNvPr id="28" name="Round Diagonal Corner Rectangle 27"/>
          <p:cNvSpPr/>
          <p:nvPr/>
        </p:nvSpPr>
        <p:spPr>
          <a:xfrm>
            <a:off x="5214425" y="4703053"/>
            <a:ext cx="6541475" cy="1647908"/>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ysClr val="windowText" lastClr="000000"/>
                </a:solidFill>
              </a:rPr>
              <a:t>Values that underpin our actions/interaction</a:t>
            </a:r>
          </a:p>
          <a:p>
            <a:pPr marL="288000"/>
            <a:r>
              <a:rPr lang="en-US" sz="2000" b="1" dirty="0" smtClean="0">
                <a:solidFill>
                  <a:sysClr val="windowText" lastClr="000000"/>
                </a:solidFill>
              </a:rPr>
              <a:t>Integrity</a:t>
            </a:r>
            <a:r>
              <a:rPr lang="en-US" sz="2000" dirty="0" smtClean="0">
                <a:solidFill>
                  <a:sysClr val="windowText" lastClr="000000"/>
                </a:solidFill>
              </a:rPr>
              <a:t> – accountable and mission-focused</a:t>
            </a:r>
          </a:p>
          <a:p>
            <a:pPr marL="288000"/>
            <a:r>
              <a:rPr lang="en-US" sz="2000" b="1" dirty="0" smtClean="0">
                <a:solidFill>
                  <a:sysClr val="windowText" lastClr="000000"/>
                </a:solidFill>
              </a:rPr>
              <a:t>Service</a:t>
            </a:r>
            <a:r>
              <a:rPr lang="en-US" sz="2000" dirty="0" smtClean="0">
                <a:solidFill>
                  <a:sysClr val="windowText" lastClr="000000"/>
                </a:solidFill>
              </a:rPr>
              <a:t> – facilitative and collaborative</a:t>
            </a:r>
          </a:p>
          <a:p>
            <a:pPr marL="288000"/>
            <a:r>
              <a:rPr lang="en-US" sz="2000" b="1" dirty="0" smtClean="0">
                <a:solidFill>
                  <a:sysClr val="windowText" lastClr="000000"/>
                </a:solidFill>
              </a:rPr>
              <a:t>Excellence</a:t>
            </a:r>
            <a:r>
              <a:rPr lang="en-US" sz="2000" dirty="0" smtClean="0">
                <a:solidFill>
                  <a:sysClr val="windowText" lastClr="000000"/>
                </a:solidFill>
              </a:rPr>
              <a:t> – proactive and innovative </a:t>
            </a:r>
            <a:endParaRPr lang="en-SG" sz="2000" dirty="0">
              <a:solidFill>
                <a:sysClr val="windowText" lastClr="000000"/>
              </a:solidFill>
            </a:endParaRPr>
          </a:p>
        </p:txBody>
      </p:sp>
    </p:spTree>
    <p:extLst>
      <p:ext uri="{BB962C8B-B14F-4D97-AF65-F5344CB8AC3E}">
        <p14:creationId xmlns:p14="http://schemas.microsoft.com/office/powerpoint/2010/main" val="3837971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
        <p:nvSpPr>
          <p:cNvPr id="5" name="Title 1"/>
          <p:cNvSpPr>
            <a:spLocks noGrp="1"/>
          </p:cNvSpPr>
          <p:nvPr>
            <p:ph type="title"/>
          </p:nvPr>
        </p:nvSpPr>
        <p:spPr>
          <a:xfrm>
            <a:off x="27093" y="2524"/>
            <a:ext cx="8445698" cy="368317"/>
          </a:xfrm>
        </p:spPr>
        <p:txBody>
          <a:bodyPr/>
          <a:lstStyle/>
          <a:p>
            <a:r>
              <a:rPr lang="en-US" sz="2400" b="1" dirty="0" smtClean="0">
                <a:latin typeface="+mn-lt"/>
              </a:rPr>
              <a:t>Information Required to Complete the Registration Form</a:t>
            </a:r>
            <a:endParaRPr lang="en-SG" sz="2400" b="1" dirty="0">
              <a:latin typeface="+mn-lt"/>
            </a:endParaRPr>
          </a:p>
        </p:txBody>
      </p:sp>
      <p:sp>
        <p:nvSpPr>
          <p:cNvPr id="6" name="Rectangle 5"/>
          <p:cNvSpPr/>
          <p:nvPr/>
        </p:nvSpPr>
        <p:spPr>
          <a:xfrm>
            <a:off x="334084" y="603848"/>
            <a:ext cx="3772090" cy="6061281"/>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Applicant, Director</a:t>
            </a:r>
            <a:r>
              <a:rPr lang="en-SG" sz="2200" b="1" dirty="0" smtClean="0">
                <a:ln w="0"/>
                <a:solidFill>
                  <a:schemeClr val="accent1"/>
                </a:solidFill>
                <a:effectLst>
                  <a:outerShdw blurRad="38100" dist="25400" dir="5400000" algn="ctr" rotWithShape="0">
                    <a:srgbClr val="6E747A">
                      <a:alpha val="43000"/>
                    </a:srgbClr>
                  </a:outerShdw>
                </a:effectLst>
              </a:rPr>
              <a:t>, Managing  Director,  Manager, Partner, Owner</a:t>
            </a:r>
          </a:p>
          <a:p>
            <a:pPr algn="ctr"/>
            <a:r>
              <a:rPr lang="en-US" sz="2000" b="1" dirty="0" smtClean="0">
                <a:ln w="0"/>
                <a:solidFill>
                  <a:schemeClr val="accent1"/>
                </a:solidFill>
                <a:effectLst>
                  <a:outerShdw blurRad="38100" dist="25400" dir="5400000" algn="ctr" rotWithShape="0">
                    <a:srgbClr val="6E747A">
                      <a:alpha val="43000"/>
                    </a:srgbClr>
                  </a:outerShdw>
                </a:effectLst>
              </a:rPr>
              <a:t>Company Secretary</a:t>
            </a:r>
          </a:p>
        </p:txBody>
      </p:sp>
      <p:sp>
        <p:nvSpPr>
          <p:cNvPr id="9" name="TextBox 8"/>
          <p:cNvSpPr txBox="1"/>
          <p:nvPr/>
        </p:nvSpPr>
        <p:spPr>
          <a:xfrm>
            <a:off x="528384" y="2122097"/>
            <a:ext cx="3371148" cy="4185761"/>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NRIC/ Passport/ FIN No.*</a:t>
            </a:r>
          </a:p>
          <a:p>
            <a:pPr marL="285750" indent="-285750">
              <a:buFont typeface="Arial" panose="020B0604020202020204" pitchFamily="34" charset="0"/>
              <a:buChar char="•"/>
            </a:pPr>
            <a:r>
              <a:rPr lang="en-US" dirty="0" smtClean="0"/>
              <a:t>Date of birth</a:t>
            </a:r>
          </a:p>
          <a:p>
            <a:pPr marL="285750" indent="-285750">
              <a:buFont typeface="Arial" panose="020B0604020202020204" pitchFamily="34" charset="0"/>
              <a:buChar char="•"/>
            </a:pPr>
            <a:r>
              <a:rPr lang="en-US" dirty="0" smtClean="0"/>
              <a:t>Declaration of </a:t>
            </a:r>
          </a:p>
          <a:p>
            <a:pPr marL="534988" lvl="1" indent="-258763"/>
            <a:r>
              <a:rPr lang="en-US" dirty="0" smtClean="0"/>
              <a:t>(a) any investigations or convictions for offences (excluding parking offences)</a:t>
            </a:r>
            <a:endParaRPr lang="en-US" dirty="0"/>
          </a:p>
          <a:p>
            <a:pPr marL="534988" lvl="1" indent="-258763"/>
            <a:r>
              <a:rPr lang="en-US" dirty="0"/>
              <a:t>(b) any lawsuit the person was party to</a:t>
            </a:r>
            <a:endParaRPr lang="en-US" dirty="0" smtClean="0"/>
          </a:p>
          <a:p>
            <a:pPr marL="534988" lvl="1" indent="-258763"/>
            <a:r>
              <a:rPr lang="en-US" dirty="0" smtClean="0"/>
              <a:t>(c</a:t>
            </a:r>
            <a:r>
              <a:rPr lang="en-US" dirty="0"/>
              <a:t>) any bankruptcy, insolvency or liquidation</a:t>
            </a:r>
            <a:endParaRPr lang="en-US" dirty="0" smtClean="0"/>
          </a:p>
          <a:p>
            <a:pPr marL="534988" lvl="1" indent="-258763"/>
            <a:r>
              <a:rPr lang="en-US" dirty="0" smtClean="0"/>
              <a:t>(d) any </a:t>
            </a:r>
            <a:r>
              <a:rPr lang="en-US" dirty="0"/>
              <a:t>breach of AML/CFT </a:t>
            </a:r>
            <a:r>
              <a:rPr lang="en-US" dirty="0" smtClean="0"/>
              <a:t>requirements</a:t>
            </a:r>
          </a:p>
          <a:p>
            <a:pPr marL="0" lvl="1" indent="17463"/>
            <a:r>
              <a:rPr lang="en-US" sz="1600" i="1" dirty="0" smtClean="0"/>
              <a:t>* Auto-populated for ACRA-registered entities</a:t>
            </a:r>
          </a:p>
        </p:txBody>
      </p:sp>
      <p:sp>
        <p:nvSpPr>
          <p:cNvPr id="11" name="Rectangle 10"/>
          <p:cNvSpPr/>
          <p:nvPr/>
        </p:nvSpPr>
        <p:spPr>
          <a:xfrm>
            <a:off x="8743223" y="603848"/>
            <a:ext cx="3094775" cy="1768897"/>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Compliance Officer</a:t>
            </a:r>
          </a:p>
        </p:txBody>
      </p:sp>
      <p:sp>
        <p:nvSpPr>
          <p:cNvPr id="12" name="TextBox 11"/>
          <p:cNvSpPr txBox="1"/>
          <p:nvPr/>
        </p:nvSpPr>
        <p:spPr>
          <a:xfrm>
            <a:off x="8941712" y="1185247"/>
            <a:ext cx="2768466" cy="923330"/>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Name</a:t>
            </a:r>
            <a:endParaRPr lang="en-US" i="1" dirty="0" smtClean="0">
              <a:solidFill>
                <a:schemeClr val="bg1">
                  <a:lumMod val="50000"/>
                </a:schemeClr>
              </a:solidFill>
            </a:endParaRPr>
          </a:p>
          <a:p>
            <a:pPr marL="285750" indent="-285750">
              <a:buFont typeface="Arial" panose="020B0604020202020204" pitchFamily="34" charset="0"/>
              <a:buChar char="•"/>
            </a:pPr>
            <a:r>
              <a:rPr lang="en-US" dirty="0" smtClean="0"/>
              <a:t>NRIC/ Passport/ FIN No.</a:t>
            </a:r>
          </a:p>
          <a:p>
            <a:pPr marL="285750" indent="-285750">
              <a:buFont typeface="Arial" panose="020B0604020202020204" pitchFamily="34" charset="0"/>
              <a:buChar char="•"/>
            </a:pPr>
            <a:r>
              <a:rPr lang="en-US" dirty="0" smtClean="0"/>
              <a:t>Date of birth</a:t>
            </a:r>
          </a:p>
        </p:txBody>
      </p:sp>
      <p:sp>
        <p:nvSpPr>
          <p:cNvPr id="13" name="Rectangle 12"/>
          <p:cNvSpPr/>
          <p:nvPr/>
        </p:nvSpPr>
        <p:spPr>
          <a:xfrm>
            <a:off x="4532482" y="609387"/>
            <a:ext cx="3784433" cy="6055743"/>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Substantial Shareholder</a:t>
            </a:r>
          </a:p>
        </p:txBody>
      </p:sp>
      <p:sp>
        <p:nvSpPr>
          <p:cNvPr id="14" name="TextBox 13"/>
          <p:cNvSpPr txBox="1"/>
          <p:nvPr/>
        </p:nvSpPr>
        <p:spPr>
          <a:xfrm>
            <a:off x="4744006" y="1568099"/>
            <a:ext cx="3361385" cy="4739759"/>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NRIC/ Passport/ FIN/ UEN No.*</a:t>
            </a:r>
          </a:p>
          <a:p>
            <a:pPr marL="285750" indent="-285750">
              <a:buFont typeface="Arial" panose="020B0604020202020204" pitchFamily="34" charset="0"/>
              <a:buChar char="•"/>
            </a:pPr>
            <a:r>
              <a:rPr lang="en-US" dirty="0" smtClean="0"/>
              <a:t>No. of Ordinary Shares*</a:t>
            </a:r>
          </a:p>
          <a:p>
            <a:pPr marL="285750" indent="-285750">
              <a:buFont typeface="Arial" panose="020B0604020202020204" pitchFamily="34" charset="0"/>
              <a:buChar char="•"/>
            </a:pPr>
            <a:r>
              <a:rPr lang="en-US" dirty="0" smtClean="0"/>
              <a:t>Ordinary Share %*</a:t>
            </a:r>
          </a:p>
          <a:p>
            <a:pPr marL="285750" indent="-285750">
              <a:buFont typeface="Arial" panose="020B0604020202020204" pitchFamily="34" charset="0"/>
              <a:buChar char="•"/>
            </a:pPr>
            <a:r>
              <a:rPr lang="en-US" dirty="0" smtClean="0"/>
              <a:t>Voting Share %*</a:t>
            </a:r>
          </a:p>
          <a:p>
            <a:pPr marL="285750" indent="-285750">
              <a:buFont typeface="Arial" panose="020B0604020202020204" pitchFamily="34" charset="0"/>
              <a:buChar char="•"/>
            </a:pPr>
            <a:r>
              <a:rPr lang="en-US" dirty="0" smtClean="0"/>
              <a:t>Declaration of </a:t>
            </a:r>
          </a:p>
          <a:p>
            <a:pPr marL="534988" lvl="1" indent="-258763"/>
            <a:r>
              <a:rPr lang="en-US" dirty="0" smtClean="0"/>
              <a:t>(a) any investigations or convictions for offences (excluding </a:t>
            </a:r>
            <a:r>
              <a:rPr lang="en-US" dirty="0"/>
              <a:t>parking </a:t>
            </a:r>
            <a:r>
              <a:rPr lang="en-US" dirty="0" smtClean="0"/>
              <a:t>offences)</a:t>
            </a:r>
            <a:endParaRPr lang="en-US" dirty="0"/>
          </a:p>
          <a:p>
            <a:pPr marL="534988" lvl="1" indent="-258763"/>
            <a:r>
              <a:rPr lang="en-US" dirty="0"/>
              <a:t>(b) any bankruptcy, insolvency or liquidation</a:t>
            </a:r>
          </a:p>
          <a:p>
            <a:pPr marL="534988" lvl="1" indent="-258763"/>
            <a:r>
              <a:rPr lang="en-US" dirty="0" smtClean="0"/>
              <a:t>(c) </a:t>
            </a:r>
            <a:r>
              <a:rPr lang="en-US" dirty="0"/>
              <a:t>any lawsuit the person was party to</a:t>
            </a:r>
          </a:p>
          <a:p>
            <a:pPr marL="534988" lvl="1" indent="-258763"/>
            <a:r>
              <a:rPr lang="en-US" dirty="0" smtClean="0"/>
              <a:t>(d) any </a:t>
            </a:r>
            <a:r>
              <a:rPr lang="en-US" dirty="0"/>
              <a:t>breach of AML/CFT </a:t>
            </a:r>
            <a:r>
              <a:rPr lang="en-US" dirty="0" smtClean="0"/>
              <a:t>requirements</a:t>
            </a:r>
          </a:p>
          <a:p>
            <a:pPr marL="0" lvl="1" indent="17463"/>
            <a:r>
              <a:rPr lang="en-US" sz="1600" i="1" dirty="0" smtClean="0"/>
              <a:t>* Auto-populated for ACRA-registered entities</a:t>
            </a:r>
          </a:p>
        </p:txBody>
      </p:sp>
      <p:sp>
        <p:nvSpPr>
          <p:cNvPr id="15" name="Rectangle 14"/>
          <p:cNvSpPr/>
          <p:nvPr/>
        </p:nvSpPr>
        <p:spPr>
          <a:xfrm>
            <a:off x="8743223" y="2689975"/>
            <a:ext cx="3094775" cy="3975154"/>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Place of Business</a:t>
            </a:r>
          </a:p>
        </p:txBody>
      </p:sp>
      <p:sp>
        <p:nvSpPr>
          <p:cNvPr id="16" name="TextBox 15"/>
          <p:cNvSpPr txBox="1"/>
          <p:nvPr/>
        </p:nvSpPr>
        <p:spPr>
          <a:xfrm>
            <a:off x="8976490" y="3445536"/>
            <a:ext cx="2698910" cy="2862322"/>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Description of place of business</a:t>
            </a:r>
          </a:p>
          <a:p>
            <a:pPr marL="285750" indent="-285750">
              <a:buFont typeface="Arial" panose="020B0604020202020204" pitchFamily="34" charset="0"/>
              <a:buChar char="•"/>
            </a:pPr>
            <a:r>
              <a:rPr lang="en-US" dirty="0" smtClean="0"/>
              <a:t>Address</a:t>
            </a:r>
          </a:p>
          <a:p>
            <a:pPr marL="285750" indent="-285750">
              <a:buFont typeface="Arial" panose="020B0604020202020204" pitchFamily="34" charset="0"/>
              <a:buChar char="•"/>
            </a:pPr>
            <a:r>
              <a:rPr lang="en-US" dirty="0" smtClean="0"/>
              <a:t>Contact No.</a:t>
            </a:r>
          </a:p>
          <a:p>
            <a:pPr marL="285750" indent="-285750">
              <a:buFont typeface="Arial" panose="020B0604020202020204" pitchFamily="34" charset="0"/>
              <a:buChar char="•"/>
            </a:pPr>
            <a:r>
              <a:rPr lang="en-US" dirty="0" smtClean="0"/>
              <a:t>Name of Outlet Manager</a:t>
            </a:r>
          </a:p>
          <a:p>
            <a:pPr marL="285750" indent="-285750">
              <a:buFont typeface="Arial" panose="020B0604020202020204" pitchFamily="34" charset="0"/>
              <a:buChar char="•"/>
            </a:pPr>
            <a:r>
              <a:rPr lang="en-US" dirty="0"/>
              <a:t>NRIC/ Passport/ </a:t>
            </a:r>
            <a:r>
              <a:rPr lang="en-US" dirty="0" smtClean="0"/>
              <a:t>FIN No. of Outlet Manager</a:t>
            </a:r>
          </a:p>
          <a:p>
            <a:pPr marL="285750" indent="-285750">
              <a:buFont typeface="Arial" panose="020B0604020202020204" pitchFamily="34" charset="0"/>
              <a:buChar char="•"/>
            </a:pPr>
            <a:r>
              <a:rPr lang="en-US" dirty="0" smtClean="0"/>
              <a:t>Contact No. of Outlet Manager</a:t>
            </a:r>
          </a:p>
        </p:txBody>
      </p:sp>
    </p:spTree>
    <p:extLst>
      <p:ext uri="{BB962C8B-B14F-4D97-AF65-F5344CB8AC3E}">
        <p14:creationId xmlns:p14="http://schemas.microsoft.com/office/powerpoint/2010/main" val="1728034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6724" y="411249"/>
            <a:ext cx="10898969" cy="1138773"/>
          </a:xfrm>
          <a:prstGeom prst="rect">
            <a:avLst/>
          </a:prstGeom>
          <a:noFill/>
        </p:spPr>
        <p:txBody>
          <a:bodyPr wrap="square" rtlCol="0">
            <a:spAutoFit/>
          </a:bodyPr>
          <a:lstStyle/>
          <a:p>
            <a:r>
              <a:rPr lang="en-US" sz="2400" dirty="0" smtClean="0"/>
              <a:t>Learning points so far… </a:t>
            </a:r>
          </a:p>
          <a:p>
            <a:pPr marL="342900" indent="-342900">
              <a:buFont typeface="Arial" panose="020B0604020202020204" pitchFamily="34" charset="0"/>
              <a:buChar char="•"/>
            </a:pPr>
            <a:r>
              <a:rPr lang="en-US" sz="2200" dirty="0" smtClean="0"/>
              <a:t>Follow the </a:t>
            </a:r>
            <a:r>
              <a:rPr lang="en-US" sz="2200" dirty="0" err="1" smtClean="0"/>
              <a:t>Licence</a:t>
            </a:r>
            <a:r>
              <a:rPr lang="en-US" sz="2200" dirty="0" smtClean="0"/>
              <a:t> One Guide (Step by Step with screenshots) on https://acd.mlaw.gov.sg </a:t>
            </a:r>
          </a:p>
          <a:p>
            <a:pPr marL="342900" indent="-342900">
              <a:buFont typeface="Arial" panose="020B0604020202020204" pitchFamily="34" charset="0"/>
              <a:buChar char="•"/>
            </a:pPr>
            <a:r>
              <a:rPr lang="en-US" sz="2200" dirty="0" smtClean="0"/>
              <a:t>Main issue: Log on to </a:t>
            </a:r>
            <a:r>
              <a:rPr lang="en-US" sz="2200" dirty="0" err="1" smtClean="0"/>
              <a:t>LicenceOne</a:t>
            </a:r>
            <a:r>
              <a:rPr lang="en-US" sz="2200" dirty="0" smtClean="0"/>
              <a:t> using correct identity</a:t>
            </a:r>
            <a:endParaRPr lang="en-SG"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
        <p:nvSpPr>
          <p:cNvPr id="5"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sp>
        <p:nvSpPr>
          <p:cNvPr id="9" name="Rounded Rectangle 8"/>
          <p:cNvSpPr/>
          <p:nvPr/>
        </p:nvSpPr>
        <p:spPr>
          <a:xfrm>
            <a:off x="320278" y="1866176"/>
            <a:ext cx="4165503" cy="4763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indent="-179388"/>
            <a:r>
              <a:rPr lang="en-US" sz="1600" b="1" dirty="0" smtClean="0">
                <a:solidFill>
                  <a:srgbClr val="AD0101"/>
                </a:solidFill>
              </a:rPr>
              <a:t>   </a:t>
            </a:r>
            <a:r>
              <a:rPr lang="en-US" sz="2200" b="1" dirty="0" smtClean="0">
                <a:solidFill>
                  <a:srgbClr val="AD0101"/>
                </a:solidFill>
              </a:rPr>
              <a:t>Error</a:t>
            </a:r>
            <a:r>
              <a:rPr lang="en-US" sz="2200" dirty="0" smtClean="0">
                <a:solidFill>
                  <a:srgbClr val="AD0101"/>
                </a:solidFill>
              </a:rPr>
              <a:t>: </a:t>
            </a:r>
            <a:r>
              <a:rPr lang="en-US" sz="2200" dirty="0" smtClean="0">
                <a:solidFill>
                  <a:schemeClr val="tx1"/>
                </a:solidFill>
              </a:rPr>
              <a:t>Log on to </a:t>
            </a:r>
            <a:r>
              <a:rPr lang="en-US" sz="2200" dirty="0" err="1" smtClean="0">
                <a:solidFill>
                  <a:schemeClr val="tx1"/>
                </a:solidFill>
              </a:rPr>
              <a:t>LicenceOne</a:t>
            </a:r>
            <a:r>
              <a:rPr lang="en-US" sz="2200" dirty="0" smtClean="0">
                <a:solidFill>
                  <a:schemeClr val="tx1"/>
                </a:solidFill>
              </a:rPr>
              <a:t> using </a:t>
            </a:r>
            <a:r>
              <a:rPr lang="en-US" sz="2200" dirty="0" err="1" smtClean="0">
                <a:solidFill>
                  <a:schemeClr val="tx1"/>
                </a:solidFill>
              </a:rPr>
              <a:t>SingPass</a:t>
            </a:r>
            <a:r>
              <a:rPr lang="en-US" sz="2200" dirty="0" smtClean="0">
                <a:solidFill>
                  <a:schemeClr val="tx1"/>
                </a:solidFill>
              </a:rPr>
              <a:t>.</a:t>
            </a:r>
          </a:p>
          <a:p>
            <a:pPr algn="ctr"/>
            <a:endParaRPr lang="en-US" dirty="0" smtClean="0">
              <a:solidFill>
                <a:srgbClr val="AD0101"/>
              </a:solidFill>
            </a:endParaRPr>
          </a:p>
          <a:p>
            <a:r>
              <a:rPr lang="en-US" sz="2000" b="1" dirty="0" smtClean="0">
                <a:solidFill>
                  <a:sysClr val="windowText" lastClr="000000"/>
                </a:solidFill>
              </a:rPr>
              <a:t>Impact</a:t>
            </a:r>
            <a:r>
              <a:rPr lang="en-US" sz="2000" dirty="0" smtClean="0">
                <a:solidFill>
                  <a:sysClr val="windowText" lastClr="000000"/>
                </a:solidFill>
              </a:rPr>
              <a:t>: </a:t>
            </a:r>
          </a:p>
          <a:p>
            <a:pPr marL="268288" indent="-268288"/>
            <a:r>
              <a:rPr lang="en-US" sz="2000" b="1" dirty="0" smtClean="0">
                <a:solidFill>
                  <a:srgbClr val="C00000"/>
                </a:solidFill>
                <a:effectLst>
                  <a:outerShdw blurRad="38100" dist="38100" dir="2700000" algn="tl">
                    <a:srgbClr val="000000">
                      <a:alpha val="43137"/>
                    </a:srgbClr>
                  </a:outerShdw>
                </a:effectLst>
              </a:rPr>
              <a:t>X  </a:t>
            </a:r>
            <a:r>
              <a:rPr lang="en-US" sz="2000" dirty="0" smtClean="0">
                <a:solidFill>
                  <a:sysClr val="windowText" lastClr="000000"/>
                </a:solidFill>
              </a:rPr>
              <a:t>Certificate of Registration granted to the </a:t>
            </a:r>
            <a:r>
              <a:rPr lang="en-US" sz="2000" dirty="0" err="1" smtClean="0">
                <a:solidFill>
                  <a:sysClr val="windowText" lastClr="000000"/>
                </a:solidFill>
              </a:rPr>
              <a:t>SingPass</a:t>
            </a:r>
            <a:r>
              <a:rPr lang="en-US" sz="2000" dirty="0" smtClean="0">
                <a:solidFill>
                  <a:sysClr val="windowText" lastClr="000000"/>
                </a:solidFill>
              </a:rPr>
              <a:t> holder (individual) instead of the business entity. </a:t>
            </a:r>
          </a:p>
          <a:p>
            <a:pPr marL="268288" indent="-268288"/>
            <a:r>
              <a:rPr lang="en-US" sz="2000" b="1" dirty="0">
                <a:solidFill>
                  <a:srgbClr val="C00000"/>
                </a:solidFill>
                <a:effectLst>
                  <a:outerShdw blurRad="38100" dist="38100" dir="2700000" algn="tl">
                    <a:srgbClr val="000000">
                      <a:alpha val="43137"/>
                    </a:srgbClr>
                  </a:outerShdw>
                </a:effectLst>
              </a:rPr>
              <a:t>X  </a:t>
            </a:r>
            <a:r>
              <a:rPr lang="en-US" sz="2000" dirty="0" smtClean="0">
                <a:solidFill>
                  <a:sysClr val="windowText" lastClr="000000"/>
                </a:solidFill>
              </a:rPr>
              <a:t>Future amendments / updates to ACRA records NOT auto populated (e.g. new directors, shareholders, company secretary).</a:t>
            </a:r>
            <a:endParaRPr lang="en-SG" sz="2000" dirty="0">
              <a:solidFill>
                <a:sysClr val="windowText" lastClr="000000"/>
              </a:solidFill>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976" y="1950545"/>
            <a:ext cx="461775" cy="461775"/>
          </a:xfrm>
          <a:prstGeom prst="rect">
            <a:avLst/>
          </a:prstGeom>
        </p:spPr>
      </p:pic>
      <p:pic>
        <p:nvPicPr>
          <p:cNvPr id="22" name="Picture 21"/>
          <p:cNvPicPr>
            <a:picLocks noChangeAspect="1"/>
          </p:cNvPicPr>
          <p:nvPr/>
        </p:nvPicPr>
        <p:blipFill rotWithShape="1">
          <a:blip r:embed="rId5"/>
          <a:srcRect r="67204"/>
          <a:stretch/>
        </p:blipFill>
        <p:spPr>
          <a:xfrm>
            <a:off x="6470156" y="3906275"/>
            <a:ext cx="2096943" cy="2605137"/>
          </a:xfrm>
          <a:prstGeom prst="rect">
            <a:avLst/>
          </a:prstGeom>
          <a:ln>
            <a:solidFill>
              <a:schemeClr val="tx1"/>
            </a:solidFill>
          </a:ln>
        </p:spPr>
      </p:pic>
      <p:sp>
        <p:nvSpPr>
          <p:cNvPr id="26" name="Rounded Rectangular Callout 25"/>
          <p:cNvSpPr/>
          <p:nvPr/>
        </p:nvSpPr>
        <p:spPr>
          <a:xfrm>
            <a:off x="9042400" y="4221877"/>
            <a:ext cx="1529621" cy="509022"/>
          </a:xfrm>
          <a:prstGeom prst="wedgeRoundRectCallout">
            <a:avLst>
              <a:gd name="adj1" fmla="val -116009"/>
              <a:gd name="adj2" fmla="val 175191"/>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Log in using </a:t>
            </a:r>
            <a:r>
              <a:rPr lang="en-US" sz="1600" dirty="0" err="1" smtClean="0"/>
              <a:t>CorpPass</a:t>
            </a:r>
            <a:r>
              <a:rPr lang="en-US" sz="1600" dirty="0" smtClean="0"/>
              <a:t>!</a:t>
            </a:r>
            <a:endParaRPr lang="en-SG" sz="1600" dirty="0"/>
          </a:p>
        </p:txBody>
      </p:sp>
      <p:sp>
        <p:nvSpPr>
          <p:cNvPr id="23" name="Rounded Rectangle 22"/>
          <p:cNvSpPr/>
          <p:nvPr/>
        </p:nvSpPr>
        <p:spPr>
          <a:xfrm>
            <a:off x="4683063" y="1866176"/>
            <a:ext cx="7336483" cy="1874812"/>
          </a:xfrm>
          <a:prstGeom prst="roundRect">
            <a:avLst/>
          </a:prstGeom>
          <a:solidFill>
            <a:srgbClr val="CCFFCC"/>
          </a:solid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US" sz="2200" b="1" dirty="0" smtClean="0">
                <a:solidFill>
                  <a:srgbClr val="339933"/>
                </a:solidFill>
                <a:effectLst>
                  <a:outerShdw blurRad="38100" dist="38100" dir="2700000" algn="tl">
                    <a:srgbClr val="000000">
                      <a:alpha val="43137"/>
                    </a:srgbClr>
                  </a:outerShdw>
                </a:effectLst>
              </a:rPr>
              <a:t>√</a:t>
            </a:r>
            <a:r>
              <a:rPr lang="en-US" sz="2200" dirty="0">
                <a:solidFill>
                  <a:srgbClr val="AD0101"/>
                </a:solidFill>
              </a:rPr>
              <a:t> </a:t>
            </a:r>
            <a:r>
              <a:rPr lang="en-US" sz="2200" dirty="0" smtClean="0">
                <a:solidFill>
                  <a:srgbClr val="AD0101"/>
                </a:solidFill>
              </a:rPr>
              <a:t> </a:t>
            </a:r>
            <a:r>
              <a:rPr lang="en-US" sz="2200" b="1" dirty="0" smtClean="0">
                <a:solidFill>
                  <a:schemeClr val="tx1"/>
                </a:solidFill>
              </a:rPr>
              <a:t>Log into </a:t>
            </a:r>
            <a:r>
              <a:rPr lang="en-US" sz="2200" b="1" dirty="0" err="1" smtClean="0">
                <a:solidFill>
                  <a:schemeClr val="tx1"/>
                </a:solidFill>
              </a:rPr>
              <a:t>LicenceOne</a:t>
            </a:r>
            <a:r>
              <a:rPr lang="en-US" sz="2200" b="1" dirty="0" smtClean="0">
                <a:solidFill>
                  <a:schemeClr val="tx1"/>
                </a:solidFill>
              </a:rPr>
              <a:t> using </a:t>
            </a:r>
            <a:r>
              <a:rPr lang="en-US" sz="2200" b="1" dirty="0" err="1" smtClean="0">
                <a:solidFill>
                  <a:schemeClr val="tx1"/>
                </a:solidFill>
              </a:rPr>
              <a:t>CorpPass</a:t>
            </a:r>
            <a:endParaRPr lang="en-US" sz="2200" b="1" dirty="0" smtClean="0">
              <a:solidFill>
                <a:schemeClr val="tx1"/>
              </a:solidFill>
            </a:endParaRPr>
          </a:p>
          <a:p>
            <a:pPr algn="ctr"/>
            <a:endParaRPr lang="en-US" sz="2200" dirty="0" smtClean="0">
              <a:solidFill>
                <a:srgbClr val="AD0101"/>
              </a:solidFill>
            </a:endParaRPr>
          </a:p>
          <a:p>
            <a:r>
              <a:rPr lang="en-US" sz="2200" b="1" dirty="0" smtClean="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Certificate of Registration granted to correct entity.</a:t>
            </a:r>
          </a:p>
          <a:p>
            <a:pPr marL="268288" indent="-268288"/>
            <a:r>
              <a:rPr lang="en-US" sz="2200" b="1" dirty="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Future amendments </a:t>
            </a:r>
            <a:r>
              <a:rPr lang="en-US" sz="2200" dirty="0">
                <a:solidFill>
                  <a:schemeClr val="tx1"/>
                </a:solidFill>
              </a:rPr>
              <a:t>/ updates to ACRA records </a:t>
            </a:r>
            <a:r>
              <a:rPr lang="en-US" sz="2200" dirty="0" smtClean="0">
                <a:solidFill>
                  <a:schemeClr val="tx1"/>
                </a:solidFill>
              </a:rPr>
              <a:t>auto populated.</a:t>
            </a:r>
            <a:endParaRPr lang="en-SG" sz="2200" dirty="0">
              <a:solidFill>
                <a:schemeClr val="tx1"/>
              </a:solidFill>
            </a:endParaRPr>
          </a:p>
        </p:txBody>
      </p:sp>
      <p:sp>
        <p:nvSpPr>
          <p:cNvPr id="12" name="Rectangle 11"/>
          <p:cNvSpPr/>
          <p:nvPr/>
        </p:nvSpPr>
        <p:spPr>
          <a:xfrm>
            <a:off x="6681019" y="5916149"/>
            <a:ext cx="1628080" cy="351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0916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77975" y="3931797"/>
            <a:ext cx="4687217" cy="2396814"/>
          </a:xfrm>
          <a:custGeom>
            <a:avLst/>
            <a:gdLst>
              <a:gd name="connsiteX0" fmla="*/ 0 w 4675342"/>
              <a:gd name="connsiteY0" fmla="*/ 779239 h 4870821"/>
              <a:gd name="connsiteX1" fmla="*/ 779239 w 4675342"/>
              <a:gd name="connsiteY1" fmla="*/ 0 h 4870821"/>
              <a:gd name="connsiteX2" fmla="*/ 3896103 w 4675342"/>
              <a:gd name="connsiteY2" fmla="*/ 0 h 4870821"/>
              <a:gd name="connsiteX3" fmla="*/ 4675342 w 4675342"/>
              <a:gd name="connsiteY3" fmla="*/ 779239 h 4870821"/>
              <a:gd name="connsiteX4" fmla="*/ 4675342 w 4675342"/>
              <a:gd name="connsiteY4" fmla="*/ 4091582 h 4870821"/>
              <a:gd name="connsiteX5" fmla="*/ 3896103 w 4675342"/>
              <a:gd name="connsiteY5" fmla="*/ 4870821 h 4870821"/>
              <a:gd name="connsiteX6" fmla="*/ 779239 w 4675342"/>
              <a:gd name="connsiteY6" fmla="*/ 4870821 h 4870821"/>
              <a:gd name="connsiteX7" fmla="*/ 0 w 4675342"/>
              <a:gd name="connsiteY7" fmla="*/ 4091582 h 4870821"/>
              <a:gd name="connsiteX8" fmla="*/ 0 w 4675342"/>
              <a:gd name="connsiteY8" fmla="*/ 779239 h 4870821"/>
              <a:gd name="connsiteX0" fmla="*/ 0 w 4675342"/>
              <a:gd name="connsiteY0" fmla="*/ 779239 h 4870821"/>
              <a:gd name="connsiteX1" fmla="*/ 779239 w 4675342"/>
              <a:gd name="connsiteY1" fmla="*/ 0 h 4870821"/>
              <a:gd name="connsiteX2" fmla="*/ 3896103 w 4675342"/>
              <a:gd name="connsiteY2" fmla="*/ 0 h 4870821"/>
              <a:gd name="connsiteX3" fmla="*/ 4675342 w 4675342"/>
              <a:gd name="connsiteY3" fmla="*/ 2596163 h 4870821"/>
              <a:gd name="connsiteX4" fmla="*/ 4675342 w 4675342"/>
              <a:gd name="connsiteY4" fmla="*/ 4091582 h 4870821"/>
              <a:gd name="connsiteX5" fmla="*/ 3896103 w 4675342"/>
              <a:gd name="connsiteY5" fmla="*/ 4870821 h 4870821"/>
              <a:gd name="connsiteX6" fmla="*/ 779239 w 4675342"/>
              <a:gd name="connsiteY6" fmla="*/ 4870821 h 4870821"/>
              <a:gd name="connsiteX7" fmla="*/ 0 w 4675342"/>
              <a:gd name="connsiteY7" fmla="*/ 4091582 h 4870821"/>
              <a:gd name="connsiteX8" fmla="*/ 0 w 4675342"/>
              <a:gd name="connsiteY8" fmla="*/ 779239 h 4870821"/>
              <a:gd name="connsiteX0" fmla="*/ 0 w 4675342"/>
              <a:gd name="connsiteY0" fmla="*/ 779239 h 4870821"/>
              <a:gd name="connsiteX1" fmla="*/ 779239 w 4675342"/>
              <a:gd name="connsiteY1" fmla="*/ 0 h 4870821"/>
              <a:gd name="connsiteX2" fmla="*/ 3836726 w 4675342"/>
              <a:gd name="connsiteY2" fmla="*/ 2481942 h 4870821"/>
              <a:gd name="connsiteX3" fmla="*/ 4675342 w 4675342"/>
              <a:gd name="connsiteY3" fmla="*/ 2596163 h 4870821"/>
              <a:gd name="connsiteX4" fmla="*/ 4675342 w 4675342"/>
              <a:gd name="connsiteY4" fmla="*/ 4091582 h 4870821"/>
              <a:gd name="connsiteX5" fmla="*/ 3896103 w 4675342"/>
              <a:gd name="connsiteY5" fmla="*/ 4870821 h 4870821"/>
              <a:gd name="connsiteX6" fmla="*/ 779239 w 4675342"/>
              <a:gd name="connsiteY6" fmla="*/ 4870821 h 4870821"/>
              <a:gd name="connsiteX7" fmla="*/ 0 w 4675342"/>
              <a:gd name="connsiteY7" fmla="*/ 4091582 h 4870821"/>
              <a:gd name="connsiteX8" fmla="*/ 0 w 4675342"/>
              <a:gd name="connsiteY8" fmla="*/ 779239 h 4870821"/>
              <a:gd name="connsiteX0" fmla="*/ 0 w 4687217"/>
              <a:gd name="connsiteY0" fmla="*/ 779239 h 4870821"/>
              <a:gd name="connsiteX1" fmla="*/ 779239 w 4687217"/>
              <a:gd name="connsiteY1" fmla="*/ 0 h 4870821"/>
              <a:gd name="connsiteX2" fmla="*/ 3836726 w 4687217"/>
              <a:gd name="connsiteY2" fmla="*/ 2481942 h 4870821"/>
              <a:gd name="connsiteX3" fmla="*/ 4687217 w 4687217"/>
              <a:gd name="connsiteY3" fmla="*/ 2821795 h 4870821"/>
              <a:gd name="connsiteX4" fmla="*/ 4675342 w 4687217"/>
              <a:gd name="connsiteY4" fmla="*/ 4091582 h 4870821"/>
              <a:gd name="connsiteX5" fmla="*/ 3896103 w 4687217"/>
              <a:gd name="connsiteY5" fmla="*/ 4870821 h 4870821"/>
              <a:gd name="connsiteX6" fmla="*/ 779239 w 4687217"/>
              <a:gd name="connsiteY6" fmla="*/ 4870821 h 4870821"/>
              <a:gd name="connsiteX7" fmla="*/ 0 w 4687217"/>
              <a:gd name="connsiteY7" fmla="*/ 4091582 h 4870821"/>
              <a:gd name="connsiteX8" fmla="*/ 0 w 4687217"/>
              <a:gd name="connsiteY8" fmla="*/ 779239 h 4870821"/>
              <a:gd name="connsiteX0" fmla="*/ 0 w 4687217"/>
              <a:gd name="connsiteY0" fmla="*/ 57630 h 4149212"/>
              <a:gd name="connsiteX1" fmla="*/ 814865 w 4687217"/>
              <a:gd name="connsiteY1" fmla="*/ 1748458 h 4149212"/>
              <a:gd name="connsiteX2" fmla="*/ 3836726 w 4687217"/>
              <a:gd name="connsiteY2" fmla="*/ 1760333 h 4149212"/>
              <a:gd name="connsiteX3" fmla="*/ 4687217 w 4687217"/>
              <a:gd name="connsiteY3" fmla="*/ 2100186 h 4149212"/>
              <a:gd name="connsiteX4" fmla="*/ 4675342 w 4687217"/>
              <a:gd name="connsiteY4" fmla="*/ 3369973 h 4149212"/>
              <a:gd name="connsiteX5" fmla="*/ 3896103 w 4687217"/>
              <a:gd name="connsiteY5" fmla="*/ 4149212 h 4149212"/>
              <a:gd name="connsiteX6" fmla="*/ 779239 w 4687217"/>
              <a:gd name="connsiteY6" fmla="*/ 4149212 h 4149212"/>
              <a:gd name="connsiteX7" fmla="*/ 0 w 4687217"/>
              <a:gd name="connsiteY7" fmla="*/ 3369973 h 4149212"/>
              <a:gd name="connsiteX8" fmla="*/ 0 w 4687217"/>
              <a:gd name="connsiteY8" fmla="*/ 57630 h 4149212"/>
              <a:gd name="connsiteX0" fmla="*/ 11875 w 4687217"/>
              <a:gd name="connsiteY0" fmla="*/ 305743 h 2426021"/>
              <a:gd name="connsiteX1" fmla="*/ 814865 w 4687217"/>
              <a:gd name="connsiteY1" fmla="*/ 25267 h 2426021"/>
              <a:gd name="connsiteX2" fmla="*/ 3836726 w 4687217"/>
              <a:gd name="connsiteY2" fmla="*/ 37142 h 2426021"/>
              <a:gd name="connsiteX3" fmla="*/ 4687217 w 4687217"/>
              <a:gd name="connsiteY3" fmla="*/ 376995 h 2426021"/>
              <a:gd name="connsiteX4" fmla="*/ 4675342 w 4687217"/>
              <a:gd name="connsiteY4" fmla="*/ 1646782 h 2426021"/>
              <a:gd name="connsiteX5" fmla="*/ 3896103 w 4687217"/>
              <a:gd name="connsiteY5" fmla="*/ 2426021 h 2426021"/>
              <a:gd name="connsiteX6" fmla="*/ 779239 w 4687217"/>
              <a:gd name="connsiteY6" fmla="*/ 2426021 h 2426021"/>
              <a:gd name="connsiteX7" fmla="*/ 0 w 4687217"/>
              <a:gd name="connsiteY7" fmla="*/ 1646782 h 2426021"/>
              <a:gd name="connsiteX8" fmla="*/ 11875 w 4687217"/>
              <a:gd name="connsiteY8" fmla="*/ 305743 h 2426021"/>
              <a:gd name="connsiteX0" fmla="*/ 0 w 4687217"/>
              <a:gd name="connsiteY0" fmla="*/ 388548 h 2401948"/>
              <a:gd name="connsiteX1" fmla="*/ 814865 w 4687217"/>
              <a:gd name="connsiteY1" fmla="*/ 1194 h 2401948"/>
              <a:gd name="connsiteX2" fmla="*/ 3836726 w 4687217"/>
              <a:gd name="connsiteY2" fmla="*/ 13069 h 2401948"/>
              <a:gd name="connsiteX3" fmla="*/ 4687217 w 4687217"/>
              <a:gd name="connsiteY3" fmla="*/ 352922 h 2401948"/>
              <a:gd name="connsiteX4" fmla="*/ 4675342 w 4687217"/>
              <a:gd name="connsiteY4" fmla="*/ 1622709 h 2401948"/>
              <a:gd name="connsiteX5" fmla="*/ 3896103 w 4687217"/>
              <a:gd name="connsiteY5" fmla="*/ 2401948 h 2401948"/>
              <a:gd name="connsiteX6" fmla="*/ 779239 w 4687217"/>
              <a:gd name="connsiteY6" fmla="*/ 2401948 h 2401948"/>
              <a:gd name="connsiteX7" fmla="*/ 0 w 4687217"/>
              <a:gd name="connsiteY7" fmla="*/ 1622709 h 2401948"/>
              <a:gd name="connsiteX8" fmla="*/ 0 w 4687217"/>
              <a:gd name="connsiteY8" fmla="*/ 388548 h 2401948"/>
              <a:gd name="connsiteX0" fmla="*/ 0 w 4687217"/>
              <a:gd name="connsiteY0" fmla="*/ 383414 h 2396814"/>
              <a:gd name="connsiteX1" fmla="*/ 814865 w 4687217"/>
              <a:gd name="connsiteY1" fmla="*/ 7935 h 2396814"/>
              <a:gd name="connsiteX2" fmla="*/ 3836726 w 4687217"/>
              <a:gd name="connsiteY2" fmla="*/ 7935 h 2396814"/>
              <a:gd name="connsiteX3" fmla="*/ 4687217 w 4687217"/>
              <a:gd name="connsiteY3" fmla="*/ 347788 h 2396814"/>
              <a:gd name="connsiteX4" fmla="*/ 4675342 w 4687217"/>
              <a:gd name="connsiteY4" fmla="*/ 1617575 h 2396814"/>
              <a:gd name="connsiteX5" fmla="*/ 3896103 w 4687217"/>
              <a:gd name="connsiteY5" fmla="*/ 2396814 h 2396814"/>
              <a:gd name="connsiteX6" fmla="*/ 779239 w 4687217"/>
              <a:gd name="connsiteY6" fmla="*/ 2396814 h 2396814"/>
              <a:gd name="connsiteX7" fmla="*/ 0 w 4687217"/>
              <a:gd name="connsiteY7" fmla="*/ 1617575 h 2396814"/>
              <a:gd name="connsiteX8" fmla="*/ 0 w 4687217"/>
              <a:gd name="connsiteY8" fmla="*/ 383414 h 239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7217" h="2396814">
                <a:moveTo>
                  <a:pt x="0" y="383414"/>
                </a:moveTo>
                <a:cubicBezTo>
                  <a:pt x="0" y="-46948"/>
                  <a:pt x="384503" y="7935"/>
                  <a:pt x="814865" y="7935"/>
                </a:cubicBezTo>
                <a:lnTo>
                  <a:pt x="3836726" y="7935"/>
                </a:lnTo>
                <a:cubicBezTo>
                  <a:pt x="4267088" y="7935"/>
                  <a:pt x="4687217" y="-82574"/>
                  <a:pt x="4687217" y="347788"/>
                </a:cubicBezTo>
                <a:lnTo>
                  <a:pt x="4675342" y="1617575"/>
                </a:lnTo>
                <a:cubicBezTo>
                  <a:pt x="4675342" y="2047937"/>
                  <a:pt x="4326465" y="2396814"/>
                  <a:pt x="3896103" y="2396814"/>
                </a:cubicBezTo>
                <a:lnTo>
                  <a:pt x="779239" y="2396814"/>
                </a:lnTo>
                <a:cubicBezTo>
                  <a:pt x="348877" y="2396814"/>
                  <a:pt x="0" y="2047937"/>
                  <a:pt x="0" y="1617575"/>
                </a:cubicBezTo>
                <a:lnTo>
                  <a:pt x="0" y="383414"/>
                </a:lnTo>
                <a:close/>
              </a:path>
            </a:pathLst>
          </a:custGeom>
          <a:solidFill>
            <a:srgbClr val="CCFF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chemeClr val="tx1"/>
              </a:solidFill>
              <a:effectLst/>
              <a:uLnTx/>
              <a:uFillTx/>
              <a:latin typeface="Corbel"/>
            </a:endParaRPr>
          </a:p>
        </p:txBody>
      </p:sp>
      <p:sp>
        <p:nvSpPr>
          <p:cNvPr id="8" name="TextBox 7"/>
          <p:cNvSpPr txBox="1"/>
          <p:nvPr/>
        </p:nvSpPr>
        <p:spPr>
          <a:xfrm>
            <a:off x="626724" y="471409"/>
            <a:ext cx="10898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orbel"/>
                <a:ea typeface="+mn-ea"/>
                <a:cs typeface="+mn-cs"/>
              </a:rPr>
              <a:t>Learning points so far…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FFFFFF"/>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600" b="1" i="0" u="none" strike="noStrike" kern="1200" cap="none" spc="0" normalizeH="0" baseline="0" noProof="0" dirty="0">
              <a:ln>
                <a:noFill/>
              </a:ln>
              <a:solidFill>
                <a:srgbClr val="FFFFFF"/>
              </a:solidFill>
              <a:effectLst/>
              <a:uLnTx/>
              <a:uFillTx/>
              <a:latin typeface="Corbel"/>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sp>
        <p:nvSpPr>
          <p:cNvPr id="9" name="Rounded Rectangle 8"/>
          <p:cNvSpPr/>
          <p:nvPr/>
        </p:nvSpPr>
        <p:spPr>
          <a:xfrm>
            <a:off x="577976" y="1457789"/>
            <a:ext cx="4675342" cy="4870821"/>
          </a:xfrm>
          <a:prstGeom prst="roundRect">
            <a:avLst/>
          </a:prstGeom>
          <a:no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chemeClr val="tx1"/>
                </a:solidFill>
                <a:effectLst/>
                <a:uLnTx/>
                <a:uFillTx/>
                <a:latin typeface="Corbel"/>
              </a:rPr>
              <a:t>Are you using a third party company service provider and</a:t>
            </a:r>
            <a:r>
              <a:rPr kumimoji="0" lang="en-US" sz="2200" b="0" i="0" u="none" strike="noStrike" kern="1200" cap="none" spc="0" normalizeH="0" noProof="0" dirty="0" smtClean="0">
                <a:ln>
                  <a:noFill/>
                </a:ln>
                <a:solidFill>
                  <a:schemeClr val="tx1"/>
                </a:solidFill>
                <a:effectLst/>
                <a:uLnTx/>
                <a:uFillTx/>
                <a:latin typeface="Corbel"/>
              </a:rPr>
              <a:t> u</a:t>
            </a:r>
            <a:r>
              <a:rPr kumimoji="0" lang="en-US" sz="2200" b="0" i="0" u="none" strike="noStrike" kern="1200" cap="none" spc="0" normalizeH="0" baseline="0" noProof="0" dirty="0" smtClean="0">
                <a:ln>
                  <a:noFill/>
                </a:ln>
                <a:solidFill>
                  <a:schemeClr val="tx1"/>
                </a:solidFill>
                <a:effectLst/>
                <a:uLnTx/>
                <a:uFillTx/>
                <a:latin typeface="Corbel"/>
              </a:rPr>
              <a:t>nable to ascertain whether company secretary is involved in other</a:t>
            </a:r>
            <a:r>
              <a:rPr kumimoji="0" lang="en-US" sz="2200" b="0" i="0" u="none" strike="noStrike" kern="1200" cap="none" spc="0" normalizeH="0" noProof="0" dirty="0" smtClean="0">
                <a:ln>
                  <a:noFill/>
                </a:ln>
                <a:solidFill>
                  <a:schemeClr val="tx1"/>
                </a:solidFill>
                <a:effectLst/>
                <a:uLnTx/>
                <a:uFillTx/>
                <a:latin typeface="Corbel"/>
              </a:rPr>
              <a:t> precious stones and precious metals business in Singapore?</a:t>
            </a:r>
            <a:endParaRPr lang="en-US" sz="2200" dirty="0">
              <a:solidFill>
                <a:srgbClr val="AD0101"/>
              </a:solidFill>
              <a:latin typeface="Corbe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rgbClr val="AD0101"/>
              </a:solidFill>
              <a:effectLst/>
              <a:uLnTx/>
              <a:uFillTx/>
              <a:latin typeface="Corbel"/>
            </a:endParaRPr>
          </a:p>
          <a:p>
            <a:r>
              <a:rPr lang="en-US" sz="2200" b="1" dirty="0">
                <a:solidFill>
                  <a:srgbClr val="339933"/>
                </a:solidFill>
                <a:effectLst>
                  <a:outerShdw blurRad="38100" dist="38100" dir="2700000" algn="tl">
                    <a:srgbClr val="000000">
                      <a:alpha val="43137"/>
                    </a:srgbClr>
                  </a:outerShdw>
                </a:effectLst>
              </a:rPr>
              <a:t>√</a:t>
            </a:r>
            <a:r>
              <a:rPr lang="en-US" sz="2200" dirty="0">
                <a:solidFill>
                  <a:srgbClr val="00B050"/>
                </a:solidFill>
              </a:rPr>
              <a:t>  </a:t>
            </a:r>
            <a:r>
              <a:rPr lang="en-US" sz="2200" dirty="0" smtClean="0">
                <a:solidFill>
                  <a:schemeClr val="tx1"/>
                </a:solidFill>
              </a:rPr>
              <a:t>If you are, select “Yes”.</a:t>
            </a:r>
            <a:endParaRPr lang="en-US" sz="2200" dirty="0">
              <a:solidFill>
                <a:schemeClr val="tx1"/>
              </a:solidFill>
            </a:endParaRPr>
          </a:p>
          <a:p>
            <a:pPr marL="268288" indent="-268288"/>
            <a:r>
              <a:rPr lang="en-US" sz="2200" b="1" dirty="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In the &lt;If yes, provide details&gt; field, state “Third Party Company Service Provider”. No need to list out the other businesses.</a:t>
            </a:r>
            <a:endParaRPr lang="en-SG" sz="2200" dirty="0">
              <a:solidFill>
                <a:schemeClr val="tx1"/>
              </a:solidFil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chemeClr val="tx1"/>
              </a:solidFill>
              <a:effectLst/>
              <a:uLnTx/>
              <a:uFillTx/>
              <a:latin typeface="Corbel"/>
            </a:endParaRPr>
          </a:p>
        </p:txBody>
      </p:sp>
      <p:sp>
        <p:nvSpPr>
          <p:cNvPr id="26"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pic>
        <p:nvPicPr>
          <p:cNvPr id="30" name="Picture 29"/>
          <p:cNvPicPr>
            <a:picLocks noChangeAspect="1"/>
          </p:cNvPicPr>
          <p:nvPr/>
        </p:nvPicPr>
        <p:blipFill>
          <a:blip r:embed="rId4"/>
          <a:stretch>
            <a:fillRect/>
          </a:stretch>
        </p:blipFill>
        <p:spPr>
          <a:xfrm>
            <a:off x="5901488" y="570376"/>
            <a:ext cx="6108170" cy="6021806"/>
          </a:xfrm>
          <a:prstGeom prst="rect">
            <a:avLst/>
          </a:prstGeom>
          <a:ln>
            <a:solidFill>
              <a:schemeClr val="tx1"/>
            </a:solidFill>
          </a:ln>
        </p:spPr>
      </p:pic>
      <p:sp>
        <p:nvSpPr>
          <p:cNvPr id="33" name="Rounded Rectangle 32"/>
          <p:cNvSpPr/>
          <p:nvPr/>
        </p:nvSpPr>
        <p:spPr>
          <a:xfrm>
            <a:off x="7978589" y="2067783"/>
            <a:ext cx="1063812" cy="352688"/>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ounded Rectangular Callout 39"/>
          <p:cNvSpPr/>
          <p:nvPr/>
        </p:nvSpPr>
        <p:spPr>
          <a:xfrm>
            <a:off x="10001693" y="4920916"/>
            <a:ext cx="1867577" cy="806115"/>
          </a:xfrm>
          <a:prstGeom prst="wedgeRoundRectCallout">
            <a:avLst>
              <a:gd name="adj1" fmla="val -61316"/>
              <a:gd name="adj2" fmla="val -117154"/>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600" dirty="0" smtClean="0"/>
              <a:t>State “Third party company service provider” </a:t>
            </a:r>
            <a:endParaRPr lang="en-SG" sz="1600" dirty="0"/>
          </a:p>
        </p:txBody>
      </p:sp>
      <p:sp>
        <p:nvSpPr>
          <p:cNvPr id="44" name="Rounded Rectangular Callout 43"/>
          <p:cNvSpPr/>
          <p:nvPr/>
        </p:nvSpPr>
        <p:spPr>
          <a:xfrm>
            <a:off x="10298095" y="1830246"/>
            <a:ext cx="1274774" cy="359337"/>
          </a:xfrm>
          <a:prstGeom prst="wedgeRoundRectCallout">
            <a:avLst>
              <a:gd name="adj1" fmla="val -71364"/>
              <a:gd name="adj2" fmla="val 252158"/>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State “Yes”</a:t>
            </a:r>
            <a:endParaRPr lang="en-SG" sz="1600" dirty="0"/>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088" y="1599359"/>
            <a:ext cx="461775" cy="461775"/>
          </a:xfrm>
          <a:prstGeom prst="rect">
            <a:avLst/>
          </a:prstGeom>
        </p:spPr>
      </p:pic>
    </p:spTree>
    <p:extLst>
      <p:ext uri="{BB962C8B-B14F-4D97-AF65-F5344CB8AC3E}">
        <p14:creationId xmlns:p14="http://schemas.microsoft.com/office/powerpoint/2010/main" val="2978149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8006316" y="5679540"/>
            <a:ext cx="4003340" cy="1073051"/>
          </a:xfrm>
          <a:custGeom>
            <a:avLst/>
            <a:gdLst>
              <a:gd name="connsiteX0" fmla="*/ 0 w 4003340"/>
              <a:gd name="connsiteY0" fmla="*/ 667237 h 4133628"/>
              <a:gd name="connsiteX1" fmla="*/ 667237 w 4003340"/>
              <a:gd name="connsiteY1" fmla="*/ 0 h 4133628"/>
              <a:gd name="connsiteX2" fmla="*/ 3336103 w 4003340"/>
              <a:gd name="connsiteY2" fmla="*/ 0 h 4133628"/>
              <a:gd name="connsiteX3" fmla="*/ 4003340 w 4003340"/>
              <a:gd name="connsiteY3" fmla="*/ 667237 h 4133628"/>
              <a:gd name="connsiteX4" fmla="*/ 4003340 w 4003340"/>
              <a:gd name="connsiteY4" fmla="*/ 3466391 h 4133628"/>
              <a:gd name="connsiteX5" fmla="*/ 3336103 w 4003340"/>
              <a:gd name="connsiteY5" fmla="*/ 4133628 h 4133628"/>
              <a:gd name="connsiteX6" fmla="*/ 667237 w 4003340"/>
              <a:gd name="connsiteY6" fmla="*/ 4133628 h 4133628"/>
              <a:gd name="connsiteX7" fmla="*/ 0 w 4003340"/>
              <a:gd name="connsiteY7" fmla="*/ 3466391 h 4133628"/>
              <a:gd name="connsiteX8" fmla="*/ 0 w 4003340"/>
              <a:gd name="connsiteY8" fmla="*/ 667237 h 4133628"/>
              <a:gd name="connsiteX0" fmla="*/ 0 w 4003340"/>
              <a:gd name="connsiteY0" fmla="*/ 667237 h 4133628"/>
              <a:gd name="connsiteX1" fmla="*/ 667237 w 4003340"/>
              <a:gd name="connsiteY1" fmla="*/ 0 h 4133628"/>
              <a:gd name="connsiteX2" fmla="*/ 3336103 w 4003340"/>
              <a:gd name="connsiteY2" fmla="*/ 0 h 4133628"/>
              <a:gd name="connsiteX3" fmla="*/ 4003340 w 4003340"/>
              <a:gd name="connsiteY3" fmla="*/ 3256058 h 4133628"/>
              <a:gd name="connsiteX4" fmla="*/ 4003340 w 4003340"/>
              <a:gd name="connsiteY4" fmla="*/ 3466391 h 4133628"/>
              <a:gd name="connsiteX5" fmla="*/ 3336103 w 4003340"/>
              <a:gd name="connsiteY5" fmla="*/ 4133628 h 4133628"/>
              <a:gd name="connsiteX6" fmla="*/ 667237 w 4003340"/>
              <a:gd name="connsiteY6" fmla="*/ 4133628 h 4133628"/>
              <a:gd name="connsiteX7" fmla="*/ 0 w 4003340"/>
              <a:gd name="connsiteY7" fmla="*/ 3466391 h 4133628"/>
              <a:gd name="connsiteX8" fmla="*/ 0 w 4003340"/>
              <a:gd name="connsiteY8" fmla="*/ 667237 h 4133628"/>
              <a:gd name="connsiteX0" fmla="*/ 0 w 4003340"/>
              <a:gd name="connsiteY0" fmla="*/ 667237 h 4133628"/>
              <a:gd name="connsiteX1" fmla="*/ 667237 w 4003340"/>
              <a:gd name="connsiteY1" fmla="*/ 0 h 4133628"/>
              <a:gd name="connsiteX2" fmla="*/ 3110472 w 4003340"/>
              <a:gd name="connsiteY2" fmla="*/ 3075710 h 4133628"/>
              <a:gd name="connsiteX3" fmla="*/ 4003340 w 4003340"/>
              <a:gd name="connsiteY3" fmla="*/ 3256058 h 4133628"/>
              <a:gd name="connsiteX4" fmla="*/ 4003340 w 4003340"/>
              <a:gd name="connsiteY4" fmla="*/ 3466391 h 4133628"/>
              <a:gd name="connsiteX5" fmla="*/ 3336103 w 4003340"/>
              <a:gd name="connsiteY5" fmla="*/ 4133628 h 4133628"/>
              <a:gd name="connsiteX6" fmla="*/ 667237 w 4003340"/>
              <a:gd name="connsiteY6" fmla="*/ 4133628 h 4133628"/>
              <a:gd name="connsiteX7" fmla="*/ 0 w 4003340"/>
              <a:gd name="connsiteY7" fmla="*/ 3466391 h 4133628"/>
              <a:gd name="connsiteX8" fmla="*/ 0 w 4003340"/>
              <a:gd name="connsiteY8" fmla="*/ 667237 h 4133628"/>
              <a:gd name="connsiteX0" fmla="*/ 0 w 4015216"/>
              <a:gd name="connsiteY0" fmla="*/ 667237 h 4133628"/>
              <a:gd name="connsiteX1" fmla="*/ 667237 w 4015216"/>
              <a:gd name="connsiteY1" fmla="*/ 0 h 4133628"/>
              <a:gd name="connsiteX2" fmla="*/ 3110472 w 4015216"/>
              <a:gd name="connsiteY2" fmla="*/ 3075710 h 4133628"/>
              <a:gd name="connsiteX3" fmla="*/ 4015216 w 4015216"/>
              <a:gd name="connsiteY3" fmla="*/ 3374811 h 4133628"/>
              <a:gd name="connsiteX4" fmla="*/ 4003340 w 4015216"/>
              <a:gd name="connsiteY4" fmla="*/ 3466391 h 4133628"/>
              <a:gd name="connsiteX5" fmla="*/ 3336103 w 4015216"/>
              <a:gd name="connsiteY5" fmla="*/ 4133628 h 4133628"/>
              <a:gd name="connsiteX6" fmla="*/ 667237 w 4015216"/>
              <a:gd name="connsiteY6" fmla="*/ 4133628 h 4133628"/>
              <a:gd name="connsiteX7" fmla="*/ 0 w 4015216"/>
              <a:gd name="connsiteY7" fmla="*/ 3466391 h 4133628"/>
              <a:gd name="connsiteX8" fmla="*/ 0 w 4015216"/>
              <a:gd name="connsiteY8" fmla="*/ 667237 h 4133628"/>
              <a:gd name="connsiteX0" fmla="*/ 0 w 4015216"/>
              <a:gd name="connsiteY0" fmla="*/ 33813 h 3500204"/>
              <a:gd name="connsiteX1" fmla="*/ 833492 w 4015216"/>
              <a:gd name="connsiteY1" fmla="*/ 2430410 h 3500204"/>
              <a:gd name="connsiteX2" fmla="*/ 3110472 w 4015216"/>
              <a:gd name="connsiteY2" fmla="*/ 2442286 h 3500204"/>
              <a:gd name="connsiteX3" fmla="*/ 4015216 w 4015216"/>
              <a:gd name="connsiteY3" fmla="*/ 2741387 h 3500204"/>
              <a:gd name="connsiteX4" fmla="*/ 4003340 w 4015216"/>
              <a:gd name="connsiteY4" fmla="*/ 2832967 h 3500204"/>
              <a:gd name="connsiteX5" fmla="*/ 3336103 w 4015216"/>
              <a:gd name="connsiteY5" fmla="*/ 3500204 h 3500204"/>
              <a:gd name="connsiteX6" fmla="*/ 667237 w 4015216"/>
              <a:gd name="connsiteY6" fmla="*/ 3500204 h 3500204"/>
              <a:gd name="connsiteX7" fmla="*/ 0 w 4015216"/>
              <a:gd name="connsiteY7" fmla="*/ 2832967 h 3500204"/>
              <a:gd name="connsiteX8" fmla="*/ 0 w 4015216"/>
              <a:gd name="connsiteY8" fmla="*/ 33813 h 3500204"/>
              <a:gd name="connsiteX0" fmla="*/ 11875 w 4015216"/>
              <a:gd name="connsiteY0" fmla="*/ 314234 h 1073051"/>
              <a:gd name="connsiteX1" fmla="*/ 833492 w 4015216"/>
              <a:gd name="connsiteY1" fmla="*/ 3257 h 1073051"/>
              <a:gd name="connsiteX2" fmla="*/ 3110472 w 4015216"/>
              <a:gd name="connsiteY2" fmla="*/ 15133 h 1073051"/>
              <a:gd name="connsiteX3" fmla="*/ 4015216 w 4015216"/>
              <a:gd name="connsiteY3" fmla="*/ 314234 h 1073051"/>
              <a:gd name="connsiteX4" fmla="*/ 4003340 w 4015216"/>
              <a:gd name="connsiteY4" fmla="*/ 405814 h 1073051"/>
              <a:gd name="connsiteX5" fmla="*/ 3336103 w 4015216"/>
              <a:gd name="connsiteY5" fmla="*/ 1073051 h 1073051"/>
              <a:gd name="connsiteX6" fmla="*/ 667237 w 4015216"/>
              <a:gd name="connsiteY6" fmla="*/ 1073051 h 1073051"/>
              <a:gd name="connsiteX7" fmla="*/ 0 w 4015216"/>
              <a:gd name="connsiteY7" fmla="*/ 405814 h 1073051"/>
              <a:gd name="connsiteX8" fmla="*/ 11875 w 4015216"/>
              <a:gd name="connsiteY8" fmla="*/ 314234 h 1073051"/>
              <a:gd name="connsiteX0" fmla="*/ 11875 w 4015216"/>
              <a:gd name="connsiteY0" fmla="*/ 314234 h 1073051"/>
              <a:gd name="connsiteX1" fmla="*/ 833492 w 4015216"/>
              <a:gd name="connsiteY1" fmla="*/ 3257 h 1073051"/>
              <a:gd name="connsiteX2" fmla="*/ 3110472 w 4015216"/>
              <a:gd name="connsiteY2" fmla="*/ 15133 h 1073051"/>
              <a:gd name="connsiteX3" fmla="*/ 4015216 w 4015216"/>
              <a:gd name="connsiteY3" fmla="*/ 314234 h 1073051"/>
              <a:gd name="connsiteX4" fmla="*/ 4003340 w 4015216"/>
              <a:gd name="connsiteY4" fmla="*/ 405814 h 1073051"/>
              <a:gd name="connsiteX5" fmla="*/ 3336103 w 4015216"/>
              <a:gd name="connsiteY5" fmla="*/ 1073051 h 1073051"/>
              <a:gd name="connsiteX6" fmla="*/ 667237 w 4015216"/>
              <a:gd name="connsiteY6" fmla="*/ 1073051 h 1073051"/>
              <a:gd name="connsiteX7" fmla="*/ 0 w 4015216"/>
              <a:gd name="connsiteY7" fmla="*/ 405814 h 1073051"/>
              <a:gd name="connsiteX8" fmla="*/ 11875 w 4015216"/>
              <a:gd name="connsiteY8" fmla="*/ 314234 h 1073051"/>
              <a:gd name="connsiteX0" fmla="*/ 11875 w 4015216"/>
              <a:gd name="connsiteY0" fmla="*/ 314234 h 1073051"/>
              <a:gd name="connsiteX1" fmla="*/ 833492 w 4015216"/>
              <a:gd name="connsiteY1" fmla="*/ 3257 h 1073051"/>
              <a:gd name="connsiteX2" fmla="*/ 3110472 w 4015216"/>
              <a:gd name="connsiteY2" fmla="*/ 3257 h 1073051"/>
              <a:gd name="connsiteX3" fmla="*/ 4015216 w 4015216"/>
              <a:gd name="connsiteY3" fmla="*/ 314234 h 1073051"/>
              <a:gd name="connsiteX4" fmla="*/ 4003340 w 4015216"/>
              <a:gd name="connsiteY4" fmla="*/ 405814 h 1073051"/>
              <a:gd name="connsiteX5" fmla="*/ 3336103 w 4015216"/>
              <a:gd name="connsiteY5" fmla="*/ 1073051 h 1073051"/>
              <a:gd name="connsiteX6" fmla="*/ 667237 w 4015216"/>
              <a:gd name="connsiteY6" fmla="*/ 1073051 h 1073051"/>
              <a:gd name="connsiteX7" fmla="*/ 0 w 4015216"/>
              <a:gd name="connsiteY7" fmla="*/ 405814 h 1073051"/>
              <a:gd name="connsiteX8" fmla="*/ 11875 w 4015216"/>
              <a:gd name="connsiteY8" fmla="*/ 314234 h 1073051"/>
              <a:gd name="connsiteX0" fmla="*/ 11875 w 4003340"/>
              <a:gd name="connsiteY0" fmla="*/ 314234 h 1073051"/>
              <a:gd name="connsiteX1" fmla="*/ 833492 w 4003340"/>
              <a:gd name="connsiteY1" fmla="*/ 3257 h 1073051"/>
              <a:gd name="connsiteX2" fmla="*/ 3110472 w 4003340"/>
              <a:gd name="connsiteY2" fmla="*/ 3257 h 1073051"/>
              <a:gd name="connsiteX3" fmla="*/ 3991465 w 4003340"/>
              <a:gd name="connsiteY3" fmla="*/ 326110 h 1073051"/>
              <a:gd name="connsiteX4" fmla="*/ 4003340 w 4003340"/>
              <a:gd name="connsiteY4" fmla="*/ 405814 h 1073051"/>
              <a:gd name="connsiteX5" fmla="*/ 3336103 w 4003340"/>
              <a:gd name="connsiteY5" fmla="*/ 1073051 h 1073051"/>
              <a:gd name="connsiteX6" fmla="*/ 667237 w 4003340"/>
              <a:gd name="connsiteY6" fmla="*/ 1073051 h 1073051"/>
              <a:gd name="connsiteX7" fmla="*/ 0 w 4003340"/>
              <a:gd name="connsiteY7" fmla="*/ 405814 h 1073051"/>
              <a:gd name="connsiteX8" fmla="*/ 11875 w 4003340"/>
              <a:gd name="connsiteY8" fmla="*/ 314234 h 107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0" h="1073051">
                <a:moveTo>
                  <a:pt x="11875" y="314234"/>
                </a:moveTo>
                <a:cubicBezTo>
                  <a:pt x="11875" y="-54271"/>
                  <a:pt x="464987" y="3257"/>
                  <a:pt x="833492" y="3257"/>
                </a:cubicBezTo>
                <a:lnTo>
                  <a:pt x="3110472" y="3257"/>
                </a:lnTo>
                <a:cubicBezTo>
                  <a:pt x="3478977" y="3257"/>
                  <a:pt x="3991465" y="-42395"/>
                  <a:pt x="3991465" y="326110"/>
                </a:cubicBezTo>
                <a:lnTo>
                  <a:pt x="4003340" y="405814"/>
                </a:lnTo>
                <a:cubicBezTo>
                  <a:pt x="4003340" y="774319"/>
                  <a:pt x="3704608" y="1073051"/>
                  <a:pt x="3336103" y="1073051"/>
                </a:cubicBezTo>
                <a:lnTo>
                  <a:pt x="667237" y="1073051"/>
                </a:lnTo>
                <a:cubicBezTo>
                  <a:pt x="298732" y="1073051"/>
                  <a:pt x="0" y="774319"/>
                  <a:pt x="0" y="405814"/>
                </a:cubicBezTo>
                <a:lnTo>
                  <a:pt x="11875" y="314234"/>
                </a:lnTo>
                <a:close/>
              </a:path>
            </a:pathLst>
          </a:custGeom>
          <a:solidFill>
            <a:srgbClr val="CCFF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endParaRPr lang="en-US" sz="2200" dirty="0">
              <a:solidFill>
                <a:schemeClr val="tx1"/>
              </a:solidFill>
            </a:endParaRPr>
          </a:p>
        </p:txBody>
      </p:sp>
      <p:sp>
        <p:nvSpPr>
          <p:cNvPr id="21" name="Rounded Rectangle 20"/>
          <p:cNvSpPr/>
          <p:nvPr/>
        </p:nvSpPr>
        <p:spPr>
          <a:xfrm>
            <a:off x="7994439" y="1344278"/>
            <a:ext cx="4015217" cy="1056715"/>
          </a:xfrm>
          <a:custGeom>
            <a:avLst/>
            <a:gdLst>
              <a:gd name="connsiteX0" fmla="*/ 0 w 4003341"/>
              <a:gd name="connsiteY0" fmla="*/ 319024 h 1914104"/>
              <a:gd name="connsiteX1" fmla="*/ 319024 w 4003341"/>
              <a:gd name="connsiteY1" fmla="*/ 0 h 1914104"/>
              <a:gd name="connsiteX2" fmla="*/ 3684317 w 4003341"/>
              <a:gd name="connsiteY2" fmla="*/ 0 h 1914104"/>
              <a:gd name="connsiteX3" fmla="*/ 4003341 w 4003341"/>
              <a:gd name="connsiteY3" fmla="*/ 319024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319024 h 1914104"/>
              <a:gd name="connsiteX1" fmla="*/ 319024 w 4003341"/>
              <a:gd name="connsiteY1" fmla="*/ 0 h 1914104"/>
              <a:gd name="connsiteX2" fmla="*/ 3328058 w 4003341"/>
              <a:gd name="connsiteY2" fmla="*/ 261257 h 1914104"/>
              <a:gd name="connsiteX3" fmla="*/ 4003341 w 4003341"/>
              <a:gd name="connsiteY3" fmla="*/ 319024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319024 h 1914104"/>
              <a:gd name="connsiteX1" fmla="*/ 319024 w 4003341"/>
              <a:gd name="connsiteY1" fmla="*/ 0 h 1914104"/>
              <a:gd name="connsiteX2" fmla="*/ 3328058 w 4003341"/>
              <a:gd name="connsiteY2" fmla="*/ 261257 h 1914104"/>
              <a:gd name="connsiteX3" fmla="*/ 4003341 w 4003341"/>
              <a:gd name="connsiteY3" fmla="*/ 948416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319024 h 1914104"/>
              <a:gd name="connsiteX1" fmla="*/ 319024 w 4003341"/>
              <a:gd name="connsiteY1" fmla="*/ 0 h 1914104"/>
              <a:gd name="connsiteX2" fmla="*/ 2829295 w 4003341"/>
              <a:gd name="connsiteY2" fmla="*/ 866898 h 1914104"/>
              <a:gd name="connsiteX3" fmla="*/ 4003341 w 4003341"/>
              <a:gd name="connsiteY3" fmla="*/ 948416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28432 h 1623512"/>
              <a:gd name="connsiteX1" fmla="*/ 414027 w 4003341"/>
              <a:gd name="connsiteY1" fmla="*/ 552556 h 1623512"/>
              <a:gd name="connsiteX2" fmla="*/ 2829295 w 4003341"/>
              <a:gd name="connsiteY2" fmla="*/ 576306 h 1623512"/>
              <a:gd name="connsiteX3" fmla="*/ 4003341 w 4003341"/>
              <a:gd name="connsiteY3" fmla="*/ 657824 h 1623512"/>
              <a:gd name="connsiteX4" fmla="*/ 4003341 w 4003341"/>
              <a:gd name="connsiteY4" fmla="*/ 1304488 h 1623512"/>
              <a:gd name="connsiteX5" fmla="*/ 3684317 w 4003341"/>
              <a:gd name="connsiteY5" fmla="*/ 1623512 h 1623512"/>
              <a:gd name="connsiteX6" fmla="*/ 319024 w 4003341"/>
              <a:gd name="connsiteY6" fmla="*/ 1623512 h 1623512"/>
              <a:gd name="connsiteX7" fmla="*/ 0 w 4003341"/>
              <a:gd name="connsiteY7" fmla="*/ 1304488 h 1623512"/>
              <a:gd name="connsiteX8" fmla="*/ 0 w 4003341"/>
              <a:gd name="connsiteY8" fmla="*/ 28432 h 1623512"/>
              <a:gd name="connsiteX0" fmla="*/ 0 w 4015217"/>
              <a:gd name="connsiteY0" fmla="*/ 143783 h 1073845"/>
              <a:gd name="connsiteX1" fmla="*/ 425903 w 4015217"/>
              <a:gd name="connsiteY1" fmla="*/ 2889 h 1073845"/>
              <a:gd name="connsiteX2" fmla="*/ 2841171 w 4015217"/>
              <a:gd name="connsiteY2" fmla="*/ 26639 h 1073845"/>
              <a:gd name="connsiteX3" fmla="*/ 4015217 w 4015217"/>
              <a:gd name="connsiteY3" fmla="*/ 108157 h 1073845"/>
              <a:gd name="connsiteX4" fmla="*/ 4015217 w 4015217"/>
              <a:gd name="connsiteY4" fmla="*/ 754821 h 1073845"/>
              <a:gd name="connsiteX5" fmla="*/ 3696193 w 4015217"/>
              <a:gd name="connsiteY5" fmla="*/ 1073845 h 1073845"/>
              <a:gd name="connsiteX6" fmla="*/ 330900 w 4015217"/>
              <a:gd name="connsiteY6" fmla="*/ 1073845 h 1073845"/>
              <a:gd name="connsiteX7" fmla="*/ 11876 w 4015217"/>
              <a:gd name="connsiteY7" fmla="*/ 754821 h 1073845"/>
              <a:gd name="connsiteX8" fmla="*/ 0 w 4015217"/>
              <a:gd name="connsiteY8" fmla="*/ 143783 h 1073845"/>
              <a:gd name="connsiteX0" fmla="*/ 0 w 4015217"/>
              <a:gd name="connsiteY0" fmla="*/ 142547 h 1072609"/>
              <a:gd name="connsiteX1" fmla="*/ 414028 w 4015217"/>
              <a:gd name="connsiteY1" fmla="*/ 37279 h 1072609"/>
              <a:gd name="connsiteX2" fmla="*/ 2841171 w 4015217"/>
              <a:gd name="connsiteY2" fmla="*/ 25403 h 1072609"/>
              <a:gd name="connsiteX3" fmla="*/ 4015217 w 4015217"/>
              <a:gd name="connsiteY3" fmla="*/ 106921 h 1072609"/>
              <a:gd name="connsiteX4" fmla="*/ 4015217 w 4015217"/>
              <a:gd name="connsiteY4" fmla="*/ 753585 h 1072609"/>
              <a:gd name="connsiteX5" fmla="*/ 3696193 w 4015217"/>
              <a:gd name="connsiteY5" fmla="*/ 1072609 h 1072609"/>
              <a:gd name="connsiteX6" fmla="*/ 330900 w 4015217"/>
              <a:gd name="connsiteY6" fmla="*/ 1072609 h 1072609"/>
              <a:gd name="connsiteX7" fmla="*/ 11876 w 4015217"/>
              <a:gd name="connsiteY7" fmla="*/ 753585 h 1072609"/>
              <a:gd name="connsiteX8" fmla="*/ 0 w 4015217"/>
              <a:gd name="connsiteY8" fmla="*/ 142547 h 1072609"/>
              <a:gd name="connsiteX0" fmla="*/ 0 w 4027092"/>
              <a:gd name="connsiteY0" fmla="*/ 201924 h 1072609"/>
              <a:gd name="connsiteX1" fmla="*/ 425903 w 4027092"/>
              <a:gd name="connsiteY1" fmla="*/ 37279 h 1072609"/>
              <a:gd name="connsiteX2" fmla="*/ 2853046 w 4027092"/>
              <a:gd name="connsiteY2" fmla="*/ 25403 h 1072609"/>
              <a:gd name="connsiteX3" fmla="*/ 4027092 w 4027092"/>
              <a:gd name="connsiteY3" fmla="*/ 106921 h 1072609"/>
              <a:gd name="connsiteX4" fmla="*/ 4027092 w 4027092"/>
              <a:gd name="connsiteY4" fmla="*/ 753585 h 1072609"/>
              <a:gd name="connsiteX5" fmla="*/ 3708068 w 4027092"/>
              <a:gd name="connsiteY5" fmla="*/ 1072609 h 1072609"/>
              <a:gd name="connsiteX6" fmla="*/ 342775 w 4027092"/>
              <a:gd name="connsiteY6" fmla="*/ 1072609 h 1072609"/>
              <a:gd name="connsiteX7" fmla="*/ 23751 w 4027092"/>
              <a:gd name="connsiteY7" fmla="*/ 753585 h 1072609"/>
              <a:gd name="connsiteX8" fmla="*/ 0 w 4027092"/>
              <a:gd name="connsiteY8" fmla="*/ 201924 h 1072609"/>
              <a:gd name="connsiteX0" fmla="*/ 0 w 4038967"/>
              <a:gd name="connsiteY0" fmla="*/ 177555 h 1048240"/>
              <a:gd name="connsiteX1" fmla="*/ 425903 w 4038967"/>
              <a:gd name="connsiteY1" fmla="*/ 12910 h 1048240"/>
              <a:gd name="connsiteX2" fmla="*/ 2853046 w 4038967"/>
              <a:gd name="connsiteY2" fmla="*/ 1034 h 1048240"/>
              <a:gd name="connsiteX3" fmla="*/ 4038967 w 4038967"/>
              <a:gd name="connsiteY3" fmla="*/ 153804 h 1048240"/>
              <a:gd name="connsiteX4" fmla="*/ 4027092 w 4038967"/>
              <a:gd name="connsiteY4" fmla="*/ 729216 h 1048240"/>
              <a:gd name="connsiteX5" fmla="*/ 3708068 w 4038967"/>
              <a:gd name="connsiteY5" fmla="*/ 1048240 h 1048240"/>
              <a:gd name="connsiteX6" fmla="*/ 342775 w 4038967"/>
              <a:gd name="connsiteY6" fmla="*/ 1048240 h 1048240"/>
              <a:gd name="connsiteX7" fmla="*/ 23751 w 4038967"/>
              <a:gd name="connsiteY7" fmla="*/ 729216 h 1048240"/>
              <a:gd name="connsiteX8" fmla="*/ 0 w 4038967"/>
              <a:gd name="connsiteY8" fmla="*/ 177555 h 1048240"/>
              <a:gd name="connsiteX0" fmla="*/ 0 w 4038967"/>
              <a:gd name="connsiteY0" fmla="*/ 182257 h 1052942"/>
              <a:gd name="connsiteX1" fmla="*/ 425903 w 4038967"/>
              <a:gd name="connsiteY1" fmla="*/ 17612 h 1052942"/>
              <a:gd name="connsiteX2" fmla="*/ 2853046 w 4038967"/>
              <a:gd name="connsiteY2" fmla="*/ 5736 h 1052942"/>
              <a:gd name="connsiteX3" fmla="*/ 4038967 w 4038967"/>
              <a:gd name="connsiteY3" fmla="*/ 134756 h 1052942"/>
              <a:gd name="connsiteX4" fmla="*/ 4027092 w 4038967"/>
              <a:gd name="connsiteY4" fmla="*/ 733918 h 1052942"/>
              <a:gd name="connsiteX5" fmla="*/ 3708068 w 4038967"/>
              <a:gd name="connsiteY5" fmla="*/ 1052942 h 1052942"/>
              <a:gd name="connsiteX6" fmla="*/ 342775 w 4038967"/>
              <a:gd name="connsiteY6" fmla="*/ 1052942 h 1052942"/>
              <a:gd name="connsiteX7" fmla="*/ 23751 w 4038967"/>
              <a:gd name="connsiteY7" fmla="*/ 733918 h 1052942"/>
              <a:gd name="connsiteX8" fmla="*/ 0 w 4038967"/>
              <a:gd name="connsiteY8" fmla="*/ 182257 h 1052942"/>
              <a:gd name="connsiteX0" fmla="*/ 0 w 4027092"/>
              <a:gd name="connsiteY0" fmla="*/ 190628 h 1061313"/>
              <a:gd name="connsiteX1" fmla="*/ 425903 w 4027092"/>
              <a:gd name="connsiteY1" fmla="*/ 25983 h 1061313"/>
              <a:gd name="connsiteX2" fmla="*/ 2853046 w 4027092"/>
              <a:gd name="connsiteY2" fmla="*/ 14107 h 1061313"/>
              <a:gd name="connsiteX3" fmla="*/ 4027092 w 4027092"/>
              <a:gd name="connsiteY3" fmla="*/ 119376 h 1061313"/>
              <a:gd name="connsiteX4" fmla="*/ 4027092 w 4027092"/>
              <a:gd name="connsiteY4" fmla="*/ 742289 h 1061313"/>
              <a:gd name="connsiteX5" fmla="*/ 3708068 w 4027092"/>
              <a:gd name="connsiteY5" fmla="*/ 1061313 h 1061313"/>
              <a:gd name="connsiteX6" fmla="*/ 342775 w 4027092"/>
              <a:gd name="connsiteY6" fmla="*/ 1061313 h 1061313"/>
              <a:gd name="connsiteX7" fmla="*/ 23751 w 4027092"/>
              <a:gd name="connsiteY7" fmla="*/ 742289 h 1061313"/>
              <a:gd name="connsiteX8" fmla="*/ 0 w 4027092"/>
              <a:gd name="connsiteY8" fmla="*/ 190628 h 1061313"/>
              <a:gd name="connsiteX0" fmla="*/ 0 w 4027092"/>
              <a:gd name="connsiteY0" fmla="*/ 186030 h 1056715"/>
              <a:gd name="connsiteX1" fmla="*/ 425903 w 4027092"/>
              <a:gd name="connsiteY1" fmla="*/ 21385 h 1056715"/>
              <a:gd name="connsiteX2" fmla="*/ 2853046 w 4027092"/>
              <a:gd name="connsiteY2" fmla="*/ 9509 h 1056715"/>
              <a:gd name="connsiteX3" fmla="*/ 4027092 w 4027092"/>
              <a:gd name="connsiteY3" fmla="*/ 126653 h 1056715"/>
              <a:gd name="connsiteX4" fmla="*/ 4027092 w 4027092"/>
              <a:gd name="connsiteY4" fmla="*/ 737691 h 1056715"/>
              <a:gd name="connsiteX5" fmla="*/ 3708068 w 4027092"/>
              <a:gd name="connsiteY5" fmla="*/ 1056715 h 1056715"/>
              <a:gd name="connsiteX6" fmla="*/ 342775 w 4027092"/>
              <a:gd name="connsiteY6" fmla="*/ 1056715 h 1056715"/>
              <a:gd name="connsiteX7" fmla="*/ 23751 w 4027092"/>
              <a:gd name="connsiteY7" fmla="*/ 737691 h 1056715"/>
              <a:gd name="connsiteX8" fmla="*/ 0 w 4027092"/>
              <a:gd name="connsiteY8" fmla="*/ 186030 h 1056715"/>
              <a:gd name="connsiteX0" fmla="*/ 0 w 4015217"/>
              <a:gd name="connsiteY0" fmla="*/ 174154 h 1056715"/>
              <a:gd name="connsiteX1" fmla="*/ 414028 w 4015217"/>
              <a:gd name="connsiteY1" fmla="*/ 21385 h 1056715"/>
              <a:gd name="connsiteX2" fmla="*/ 2841171 w 4015217"/>
              <a:gd name="connsiteY2" fmla="*/ 9509 h 1056715"/>
              <a:gd name="connsiteX3" fmla="*/ 4015217 w 4015217"/>
              <a:gd name="connsiteY3" fmla="*/ 126653 h 1056715"/>
              <a:gd name="connsiteX4" fmla="*/ 4015217 w 4015217"/>
              <a:gd name="connsiteY4" fmla="*/ 737691 h 1056715"/>
              <a:gd name="connsiteX5" fmla="*/ 3696193 w 4015217"/>
              <a:gd name="connsiteY5" fmla="*/ 1056715 h 1056715"/>
              <a:gd name="connsiteX6" fmla="*/ 330900 w 4015217"/>
              <a:gd name="connsiteY6" fmla="*/ 1056715 h 1056715"/>
              <a:gd name="connsiteX7" fmla="*/ 11876 w 4015217"/>
              <a:gd name="connsiteY7" fmla="*/ 737691 h 1056715"/>
              <a:gd name="connsiteX8" fmla="*/ 0 w 4015217"/>
              <a:gd name="connsiteY8" fmla="*/ 174154 h 1056715"/>
              <a:gd name="connsiteX0" fmla="*/ 0 w 4015217"/>
              <a:gd name="connsiteY0" fmla="*/ 209780 h 1056715"/>
              <a:gd name="connsiteX1" fmla="*/ 414028 w 4015217"/>
              <a:gd name="connsiteY1" fmla="*/ 21385 h 1056715"/>
              <a:gd name="connsiteX2" fmla="*/ 2841171 w 4015217"/>
              <a:gd name="connsiteY2" fmla="*/ 9509 h 1056715"/>
              <a:gd name="connsiteX3" fmla="*/ 4015217 w 4015217"/>
              <a:gd name="connsiteY3" fmla="*/ 126653 h 1056715"/>
              <a:gd name="connsiteX4" fmla="*/ 4015217 w 4015217"/>
              <a:gd name="connsiteY4" fmla="*/ 737691 h 1056715"/>
              <a:gd name="connsiteX5" fmla="*/ 3696193 w 4015217"/>
              <a:gd name="connsiteY5" fmla="*/ 1056715 h 1056715"/>
              <a:gd name="connsiteX6" fmla="*/ 330900 w 4015217"/>
              <a:gd name="connsiteY6" fmla="*/ 1056715 h 1056715"/>
              <a:gd name="connsiteX7" fmla="*/ 11876 w 4015217"/>
              <a:gd name="connsiteY7" fmla="*/ 737691 h 1056715"/>
              <a:gd name="connsiteX8" fmla="*/ 0 w 4015217"/>
              <a:gd name="connsiteY8" fmla="*/ 209780 h 105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5217" h="1056715">
                <a:moveTo>
                  <a:pt x="0" y="209780"/>
                </a:moveTo>
                <a:cubicBezTo>
                  <a:pt x="0" y="33588"/>
                  <a:pt x="237836" y="21385"/>
                  <a:pt x="414028" y="21385"/>
                </a:cubicBezTo>
                <a:lnTo>
                  <a:pt x="2841171" y="9509"/>
                </a:lnTo>
                <a:cubicBezTo>
                  <a:pt x="3017363" y="9509"/>
                  <a:pt x="4015217" y="-49539"/>
                  <a:pt x="4015217" y="126653"/>
                </a:cubicBezTo>
                <a:lnTo>
                  <a:pt x="4015217" y="737691"/>
                </a:lnTo>
                <a:cubicBezTo>
                  <a:pt x="4015217" y="913883"/>
                  <a:pt x="3872385" y="1056715"/>
                  <a:pt x="3696193" y="1056715"/>
                </a:cubicBezTo>
                <a:lnTo>
                  <a:pt x="330900" y="1056715"/>
                </a:lnTo>
                <a:cubicBezTo>
                  <a:pt x="154708" y="1056715"/>
                  <a:pt x="11876" y="913883"/>
                  <a:pt x="11876" y="737691"/>
                </a:cubicBezTo>
                <a:lnTo>
                  <a:pt x="0" y="209780"/>
                </a:lnTo>
                <a:close/>
              </a:path>
            </a:pathLst>
          </a:custGeom>
          <a:solidFill>
            <a:srgbClr val="CCFF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lang="en-US" sz="2200" dirty="0">
              <a:solidFill>
                <a:srgbClr val="00B050"/>
              </a:solidFill>
            </a:endParaRPr>
          </a:p>
        </p:txBody>
      </p:sp>
      <p:sp>
        <p:nvSpPr>
          <p:cNvPr id="8" name="TextBox 7"/>
          <p:cNvSpPr txBox="1"/>
          <p:nvPr/>
        </p:nvSpPr>
        <p:spPr>
          <a:xfrm>
            <a:off x="626724" y="471409"/>
            <a:ext cx="10898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orbel"/>
                <a:ea typeface="+mn-ea"/>
                <a:cs typeface="+mn-cs"/>
              </a:rPr>
              <a:t>Learning points so far…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FFFFFF"/>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600" b="1" i="0" u="none" strike="noStrike" kern="1200" cap="none" spc="0" normalizeH="0" baseline="0" noProof="0" dirty="0">
              <a:ln>
                <a:noFill/>
              </a:ln>
              <a:solidFill>
                <a:srgbClr val="FFFFFF"/>
              </a:solidFill>
              <a:effectLst/>
              <a:uLnTx/>
              <a:uFillTx/>
              <a:latin typeface="Corbel"/>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sp>
        <p:nvSpPr>
          <p:cNvPr id="26"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pic>
        <p:nvPicPr>
          <p:cNvPr id="45" name="Picture 44"/>
          <p:cNvPicPr>
            <a:picLocks noChangeAspect="1"/>
          </p:cNvPicPr>
          <p:nvPr/>
        </p:nvPicPr>
        <p:blipFill rotWithShape="1">
          <a:blip r:embed="rId4"/>
          <a:srcRect b="70518"/>
          <a:stretch/>
        </p:blipFill>
        <p:spPr>
          <a:xfrm>
            <a:off x="319251" y="1114864"/>
            <a:ext cx="7266019" cy="1533086"/>
          </a:xfrm>
          <a:prstGeom prst="rect">
            <a:avLst/>
          </a:prstGeom>
          <a:ln>
            <a:solidFill>
              <a:schemeClr val="tx1"/>
            </a:solidFill>
          </a:ln>
        </p:spPr>
      </p:pic>
      <p:sp>
        <p:nvSpPr>
          <p:cNvPr id="46" name="Rounded Rectangle 45"/>
          <p:cNvSpPr/>
          <p:nvPr/>
        </p:nvSpPr>
        <p:spPr>
          <a:xfrm>
            <a:off x="319250" y="1075298"/>
            <a:ext cx="1859549" cy="361789"/>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p:cNvSpPr/>
          <p:nvPr/>
        </p:nvSpPr>
        <p:spPr>
          <a:xfrm>
            <a:off x="5264086" y="1564285"/>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8" name="Rectangle 47"/>
          <p:cNvSpPr/>
          <p:nvPr/>
        </p:nvSpPr>
        <p:spPr>
          <a:xfrm>
            <a:off x="5272046" y="1980306"/>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9" name="Rectangle 48"/>
          <p:cNvSpPr/>
          <p:nvPr/>
        </p:nvSpPr>
        <p:spPr>
          <a:xfrm>
            <a:off x="1605249" y="1964769"/>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50" name="Rectangle 49"/>
          <p:cNvSpPr/>
          <p:nvPr/>
        </p:nvSpPr>
        <p:spPr>
          <a:xfrm>
            <a:off x="1567149" y="1574138"/>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9" name="Rounded Rectangle 8"/>
          <p:cNvSpPr/>
          <p:nvPr/>
        </p:nvSpPr>
        <p:spPr>
          <a:xfrm>
            <a:off x="8006316" y="473180"/>
            <a:ext cx="4003341" cy="1927813"/>
          </a:xfrm>
          <a:prstGeom prst="roundRect">
            <a:avLst/>
          </a:prstGeom>
          <a:no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schemeClr val="tx1"/>
                </a:solidFill>
                <a:effectLst/>
                <a:uLnTx/>
                <a:uFillTx/>
                <a:latin typeface="Corbel"/>
              </a:rPr>
              <a:t>Who can be a Compliance Manager?</a:t>
            </a:r>
            <a:endParaRPr lang="en-US" sz="2200" b="1" dirty="0">
              <a:solidFill>
                <a:srgbClr val="AD0101"/>
              </a:solidFill>
              <a:latin typeface="Corbel"/>
            </a:endParaRPr>
          </a:p>
          <a:p>
            <a:pPr marL="268288" indent="-268288"/>
            <a:endParaRPr lang="en-US" sz="2200" dirty="0">
              <a:solidFill>
                <a:schemeClr val="tx1"/>
              </a:solidFill>
              <a:latin typeface="Corbel"/>
            </a:endParaRPr>
          </a:p>
          <a:p>
            <a:pPr marL="266700" indent="-266700"/>
            <a:r>
              <a:rPr lang="en-US" sz="2200" b="1" dirty="0">
                <a:solidFill>
                  <a:srgbClr val="339933"/>
                </a:solidFill>
                <a:effectLst>
                  <a:outerShdw blurRad="38100" dist="38100" dir="2700000" algn="tl">
                    <a:srgbClr val="000000">
                      <a:alpha val="43137"/>
                    </a:srgbClr>
                  </a:outerShdw>
                </a:effectLst>
              </a:rPr>
              <a:t>√</a:t>
            </a:r>
            <a:r>
              <a:rPr lang="en-US" sz="2200" dirty="0">
                <a:solidFill>
                  <a:srgbClr val="00B050"/>
                </a:solidFill>
              </a:rPr>
              <a:t> </a:t>
            </a:r>
            <a:r>
              <a:rPr lang="en-US" sz="2200" dirty="0" smtClean="0">
                <a:solidFill>
                  <a:srgbClr val="00B050"/>
                </a:solidFill>
              </a:rPr>
              <a:t> </a:t>
            </a:r>
            <a:r>
              <a:rPr lang="en-US" sz="2200" dirty="0" smtClean="0">
                <a:solidFill>
                  <a:schemeClr val="tx1"/>
                </a:solidFill>
              </a:rPr>
              <a:t>A management </a:t>
            </a:r>
            <a:r>
              <a:rPr lang="en-US" sz="2200" dirty="0">
                <a:solidFill>
                  <a:schemeClr val="tx1"/>
                </a:solidFill>
              </a:rPr>
              <a:t>level staff from your </a:t>
            </a:r>
            <a:r>
              <a:rPr lang="en-US" sz="2200" dirty="0" smtClean="0">
                <a:solidFill>
                  <a:schemeClr val="tx1"/>
                </a:solidFill>
              </a:rPr>
              <a:t>business.</a:t>
            </a:r>
            <a:r>
              <a:rPr lang="en-US" sz="2200" dirty="0" smtClean="0">
                <a:solidFill>
                  <a:srgbClr val="00B050"/>
                </a:solidFill>
              </a:rPr>
              <a:t> </a:t>
            </a:r>
            <a:endParaRPr lang="en-US" sz="2200" dirty="0">
              <a:solidFill>
                <a:srgbClr val="00B050"/>
              </a:solidFill>
            </a:endParaRPr>
          </a:p>
        </p:txBody>
      </p:sp>
      <p:sp>
        <p:nvSpPr>
          <p:cNvPr id="52" name="Rounded Rectangle 51"/>
          <p:cNvSpPr/>
          <p:nvPr/>
        </p:nvSpPr>
        <p:spPr>
          <a:xfrm>
            <a:off x="8006316" y="2618963"/>
            <a:ext cx="4003340" cy="4133628"/>
          </a:xfrm>
          <a:prstGeom prst="roundRect">
            <a:avLst/>
          </a:prstGeom>
          <a:no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en-US" sz="2200" b="1" dirty="0" smtClean="0">
                <a:solidFill>
                  <a:schemeClr val="tx1"/>
                </a:solidFill>
              </a:rPr>
              <a:t>Who </a:t>
            </a:r>
            <a:r>
              <a:rPr lang="en-US" sz="2200" b="1" dirty="0">
                <a:solidFill>
                  <a:schemeClr val="tx1"/>
                </a:solidFill>
              </a:rPr>
              <a:t>can be </a:t>
            </a:r>
            <a:r>
              <a:rPr lang="en-US" sz="2200" b="1" dirty="0" smtClean="0">
                <a:solidFill>
                  <a:schemeClr val="tx1"/>
                </a:solidFill>
              </a:rPr>
              <a:t>an Outlet Manager? </a:t>
            </a:r>
            <a:endParaRPr lang="en-US" sz="2200" b="1" dirty="0">
              <a:solidFill>
                <a:srgbClr val="AD010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rgbClr val="AD0101"/>
              </a:solidFill>
              <a:effectLst/>
              <a:uLnTx/>
              <a:uFillTx/>
              <a:latin typeface="Corbel"/>
            </a:endParaRPr>
          </a:p>
          <a:p>
            <a:pPr marL="273050" indent="-273050"/>
            <a:r>
              <a:rPr lang="en-US" sz="2200" b="1" dirty="0">
                <a:solidFill>
                  <a:srgbClr val="C00000"/>
                </a:solidFill>
                <a:effectLst>
                  <a:outerShdw blurRad="38100" dist="38100" dir="2700000" algn="tl">
                    <a:srgbClr val="000000">
                      <a:alpha val="43137"/>
                    </a:srgbClr>
                  </a:outerShdw>
                </a:effectLst>
              </a:rPr>
              <a:t>X  </a:t>
            </a:r>
            <a:r>
              <a:rPr lang="en-US" sz="2200" dirty="0" smtClean="0">
                <a:solidFill>
                  <a:sysClr val="windowText" lastClr="000000"/>
                </a:solidFill>
              </a:rPr>
              <a:t>Do </a:t>
            </a:r>
            <a:r>
              <a:rPr lang="en-US" sz="2200" b="1" u="sng" dirty="0" smtClean="0">
                <a:solidFill>
                  <a:sysClr val="windowText" lastClr="000000"/>
                </a:solidFill>
              </a:rPr>
              <a:t>NOT</a:t>
            </a:r>
            <a:r>
              <a:rPr lang="en-US" sz="2200" dirty="0" smtClean="0">
                <a:solidFill>
                  <a:sysClr val="windowText" lastClr="000000"/>
                </a:solidFill>
              </a:rPr>
              <a:t> enter multiple outlets if 1 outlet has more than 1 outlet manager. You will be charged registration fees for each outlet added. </a:t>
            </a:r>
          </a:p>
          <a:p>
            <a:pPr marL="273050" indent="-273050"/>
            <a:endParaRPr lang="en-US" sz="2200" dirty="0">
              <a:solidFill>
                <a:sysClr val="windowText" lastClr="000000"/>
              </a:solidFill>
            </a:endParaRPr>
          </a:p>
          <a:p>
            <a:pPr marL="273050" indent="-273050"/>
            <a:r>
              <a:rPr lang="en-US" sz="2200" b="1" dirty="0" smtClean="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Enter only 1 outlet manager for each outlet.</a:t>
            </a:r>
            <a:endParaRPr lang="en-US" sz="2200" dirty="0">
              <a:solidFill>
                <a:schemeClr val="tx1"/>
              </a:solidFill>
            </a:endParaRPr>
          </a:p>
        </p:txBody>
      </p:sp>
      <p:pic>
        <p:nvPicPr>
          <p:cNvPr id="53" name="Picture 52"/>
          <p:cNvPicPr>
            <a:picLocks noChangeAspect="1"/>
          </p:cNvPicPr>
          <p:nvPr/>
        </p:nvPicPr>
        <p:blipFill rotWithShape="1">
          <a:blip r:embed="rId5"/>
          <a:srcRect b="37548"/>
          <a:stretch/>
        </p:blipFill>
        <p:spPr>
          <a:xfrm>
            <a:off x="319250" y="3141251"/>
            <a:ext cx="7266020" cy="3531351"/>
          </a:xfrm>
          <a:prstGeom prst="rect">
            <a:avLst/>
          </a:prstGeom>
          <a:ln>
            <a:solidFill>
              <a:schemeClr val="tx1"/>
            </a:solidFill>
          </a:ln>
        </p:spPr>
      </p:pic>
      <p:sp>
        <p:nvSpPr>
          <p:cNvPr id="55" name="Rounded Rectangular Callout 54"/>
          <p:cNvSpPr/>
          <p:nvPr/>
        </p:nvSpPr>
        <p:spPr>
          <a:xfrm>
            <a:off x="3344260" y="6039853"/>
            <a:ext cx="2815896" cy="515794"/>
          </a:xfrm>
          <a:prstGeom prst="wedgeRoundRectCallout">
            <a:avLst>
              <a:gd name="adj1" fmla="val -124499"/>
              <a:gd name="adj2" fmla="val -134148"/>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Corbel"/>
                <a:ea typeface="+mn-ea"/>
                <a:cs typeface="+mn-cs"/>
              </a:rPr>
              <a:t>To indicate only 1 outlet manager!</a:t>
            </a:r>
            <a:endParaRPr kumimoji="0" lang="en-SG" sz="1600" b="0" i="0" u="none" strike="noStrike" kern="1200" cap="none" spc="0" normalizeH="0" baseline="0" noProof="0" dirty="0">
              <a:ln>
                <a:noFill/>
              </a:ln>
              <a:solidFill>
                <a:prstClr val="white"/>
              </a:solidFill>
              <a:effectLst/>
              <a:uLnTx/>
              <a:uFillTx/>
              <a:latin typeface="Corbel"/>
              <a:ea typeface="+mn-ea"/>
              <a:cs typeface="+mn-cs"/>
            </a:endParaRPr>
          </a:p>
        </p:txBody>
      </p:sp>
      <p:sp>
        <p:nvSpPr>
          <p:cNvPr id="18" name="Rounded Rectangle 17"/>
          <p:cNvSpPr/>
          <p:nvPr/>
        </p:nvSpPr>
        <p:spPr>
          <a:xfrm>
            <a:off x="319250" y="5510940"/>
            <a:ext cx="1286000" cy="408597"/>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5927" y="468886"/>
            <a:ext cx="461775" cy="461775"/>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5428" y="2679476"/>
            <a:ext cx="461775" cy="461775"/>
          </a:xfrm>
          <a:prstGeom prst="rect">
            <a:avLst/>
          </a:prstGeom>
        </p:spPr>
      </p:pic>
    </p:spTree>
    <p:extLst>
      <p:ext uri="{BB962C8B-B14F-4D97-AF65-F5344CB8AC3E}">
        <p14:creationId xmlns:p14="http://schemas.microsoft.com/office/powerpoint/2010/main" val="2473505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6724" y="471409"/>
            <a:ext cx="10898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orbel"/>
                <a:ea typeface="+mn-ea"/>
                <a:cs typeface="+mn-cs"/>
              </a:rPr>
              <a:t>Learning points so far…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FFFFFF"/>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600" b="1" i="0" u="none" strike="noStrike" kern="1200" cap="none" spc="0" normalizeH="0" baseline="0" noProof="0" dirty="0">
              <a:ln>
                <a:noFill/>
              </a:ln>
              <a:solidFill>
                <a:srgbClr val="FFFFFF"/>
              </a:solidFill>
              <a:effectLst/>
              <a:uLnTx/>
              <a:uFillTx/>
              <a:latin typeface="Corbel"/>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pic>
        <p:nvPicPr>
          <p:cNvPr id="23" name="Picture 22"/>
          <p:cNvPicPr>
            <a:picLocks noChangeAspect="1"/>
          </p:cNvPicPr>
          <p:nvPr/>
        </p:nvPicPr>
        <p:blipFill rotWithShape="1">
          <a:blip r:embed="rId4"/>
          <a:srcRect b="16619"/>
          <a:stretch/>
        </p:blipFill>
        <p:spPr>
          <a:xfrm>
            <a:off x="5313364" y="880562"/>
            <a:ext cx="6383336" cy="5463088"/>
          </a:xfrm>
          <a:prstGeom prst="rect">
            <a:avLst/>
          </a:prstGeom>
          <a:ln>
            <a:solidFill>
              <a:schemeClr val="tx1"/>
            </a:solidFill>
          </a:ln>
        </p:spPr>
      </p:pic>
      <p:sp>
        <p:nvSpPr>
          <p:cNvPr id="31" name="Rounded Rectangle 30"/>
          <p:cNvSpPr/>
          <p:nvPr/>
        </p:nvSpPr>
        <p:spPr>
          <a:xfrm>
            <a:off x="5356094" y="4613588"/>
            <a:ext cx="412725" cy="318819"/>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p:cNvSpPr/>
          <p:nvPr/>
        </p:nvSpPr>
        <p:spPr>
          <a:xfrm>
            <a:off x="6867082" y="1930111"/>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4" name="Rectangle 33"/>
          <p:cNvSpPr/>
          <p:nvPr/>
        </p:nvSpPr>
        <p:spPr>
          <a:xfrm>
            <a:off x="9608034" y="1930110"/>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5" name="Rectangle 34"/>
          <p:cNvSpPr/>
          <p:nvPr/>
        </p:nvSpPr>
        <p:spPr>
          <a:xfrm>
            <a:off x="9747110" y="2820969"/>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6" name="Rectangle 35"/>
          <p:cNvSpPr/>
          <p:nvPr/>
        </p:nvSpPr>
        <p:spPr>
          <a:xfrm>
            <a:off x="9670172" y="2392894"/>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7" name="Rectangle 36"/>
          <p:cNvSpPr/>
          <p:nvPr/>
        </p:nvSpPr>
        <p:spPr>
          <a:xfrm>
            <a:off x="6758625" y="2885181"/>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8" name="Rectangle 37"/>
          <p:cNvSpPr/>
          <p:nvPr/>
        </p:nvSpPr>
        <p:spPr>
          <a:xfrm>
            <a:off x="6758624" y="3268560"/>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9" name="Rectangle 38"/>
          <p:cNvSpPr/>
          <p:nvPr/>
        </p:nvSpPr>
        <p:spPr>
          <a:xfrm>
            <a:off x="6745751" y="3641598"/>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1" name="Rectangle 40"/>
          <p:cNvSpPr/>
          <p:nvPr/>
        </p:nvSpPr>
        <p:spPr>
          <a:xfrm>
            <a:off x="9843362" y="3224417"/>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2" name="Rectangle 41"/>
          <p:cNvSpPr/>
          <p:nvPr/>
        </p:nvSpPr>
        <p:spPr>
          <a:xfrm>
            <a:off x="6405430" y="2367774"/>
            <a:ext cx="414253" cy="144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3" name="Rounded Rectangular Callout 42"/>
          <p:cNvSpPr/>
          <p:nvPr/>
        </p:nvSpPr>
        <p:spPr>
          <a:xfrm>
            <a:off x="8505032" y="4680765"/>
            <a:ext cx="2890908" cy="341974"/>
          </a:xfrm>
          <a:prstGeom prst="wedgeRoundRectCallout">
            <a:avLst>
              <a:gd name="adj1" fmla="val -149635"/>
              <a:gd name="adj2" fmla="val -15763"/>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Corbel"/>
                <a:ea typeface="+mn-ea"/>
                <a:cs typeface="+mn-cs"/>
              </a:rPr>
              <a:t>Add more Place</a:t>
            </a:r>
            <a:r>
              <a:rPr kumimoji="0" lang="en-US" sz="1200" b="0" i="0" u="none" strike="noStrike" kern="1200" cap="none" spc="0" normalizeH="0" noProof="0" dirty="0" smtClean="0">
                <a:ln>
                  <a:noFill/>
                </a:ln>
                <a:solidFill>
                  <a:prstClr val="white"/>
                </a:solidFill>
                <a:effectLst/>
                <a:uLnTx/>
                <a:uFillTx/>
                <a:latin typeface="Corbel"/>
                <a:ea typeface="+mn-ea"/>
                <a:cs typeface="+mn-cs"/>
              </a:rPr>
              <a:t> of Business instead!</a:t>
            </a:r>
            <a:endParaRPr kumimoji="0" lang="en-SG" sz="1200" b="0" i="0" u="none" strike="noStrike" kern="1200" cap="none" spc="0" normalizeH="0" baseline="0" noProof="0" dirty="0">
              <a:ln>
                <a:noFill/>
              </a:ln>
              <a:solidFill>
                <a:prstClr val="white"/>
              </a:solidFill>
              <a:effectLst/>
              <a:uLnTx/>
              <a:uFillTx/>
              <a:latin typeface="Corbel"/>
              <a:ea typeface="+mn-ea"/>
              <a:cs typeface="+mn-cs"/>
            </a:endParaRPr>
          </a:p>
        </p:txBody>
      </p:sp>
      <p:sp>
        <p:nvSpPr>
          <p:cNvPr id="26"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sp>
        <p:nvSpPr>
          <p:cNvPr id="28" name="Rounded Rectangle 27"/>
          <p:cNvSpPr/>
          <p:nvPr/>
        </p:nvSpPr>
        <p:spPr>
          <a:xfrm>
            <a:off x="142759" y="1342825"/>
            <a:ext cx="4943279" cy="3337939"/>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indent="-179388"/>
            <a:r>
              <a:rPr lang="en-US" sz="2200" b="1" dirty="0" smtClean="0">
                <a:solidFill>
                  <a:srgbClr val="AD0101"/>
                </a:solidFill>
              </a:rPr>
              <a:t>   Error</a:t>
            </a:r>
            <a:r>
              <a:rPr lang="en-US" sz="2200" dirty="0" smtClean="0">
                <a:solidFill>
                  <a:srgbClr val="AD0101"/>
                </a:solidFill>
              </a:rPr>
              <a:t>: </a:t>
            </a:r>
            <a:r>
              <a:rPr lang="en-US" sz="2200" dirty="0" smtClean="0">
                <a:solidFill>
                  <a:schemeClr val="tx1"/>
                </a:solidFill>
              </a:rPr>
              <a:t>Submitted multiple applications.</a:t>
            </a:r>
          </a:p>
          <a:p>
            <a:pPr marL="180000"/>
            <a:r>
              <a:rPr lang="en-US" sz="2200" dirty="0" smtClean="0">
                <a:solidFill>
                  <a:schemeClr val="tx1"/>
                </a:solidFill>
              </a:rPr>
              <a:t>e.g. 10 outlets belonging to 1 business entity (1 unique UEN).</a:t>
            </a:r>
          </a:p>
          <a:p>
            <a:pPr algn="ctr"/>
            <a:endParaRPr lang="en-US" sz="2200" dirty="0" smtClean="0">
              <a:solidFill>
                <a:srgbClr val="AD0101"/>
              </a:solidFill>
            </a:endParaRPr>
          </a:p>
          <a:p>
            <a:r>
              <a:rPr lang="en-US" sz="2200" b="1" dirty="0" smtClean="0">
                <a:solidFill>
                  <a:sysClr val="windowText" lastClr="000000"/>
                </a:solidFill>
              </a:rPr>
              <a:t>Impact</a:t>
            </a:r>
            <a:r>
              <a:rPr lang="en-US" sz="2200" dirty="0" smtClean="0">
                <a:solidFill>
                  <a:sysClr val="windowText" lastClr="000000"/>
                </a:solidFill>
              </a:rPr>
              <a:t>: </a:t>
            </a:r>
          </a:p>
          <a:p>
            <a:pPr marL="268288" indent="-268288"/>
            <a:r>
              <a:rPr lang="en-US" sz="2200" b="1" dirty="0" smtClean="0">
                <a:solidFill>
                  <a:srgbClr val="C00000"/>
                </a:solidFill>
                <a:effectLst>
                  <a:outerShdw blurRad="38100" dist="38100" dir="2700000" algn="tl">
                    <a:srgbClr val="000000">
                      <a:alpha val="43137"/>
                    </a:srgbClr>
                  </a:outerShdw>
                </a:effectLst>
              </a:rPr>
              <a:t>X  </a:t>
            </a:r>
            <a:r>
              <a:rPr lang="en-US" sz="2200" dirty="0">
                <a:solidFill>
                  <a:sysClr val="windowText" lastClr="000000"/>
                </a:solidFill>
              </a:rPr>
              <a:t>Multiple Certificate </a:t>
            </a:r>
            <a:r>
              <a:rPr lang="en-US" sz="2200" dirty="0" smtClean="0">
                <a:solidFill>
                  <a:sysClr val="windowText" lastClr="000000"/>
                </a:solidFill>
              </a:rPr>
              <a:t>of Registration granted to the same business entity. </a:t>
            </a:r>
          </a:p>
          <a:p>
            <a:pPr marL="268288" indent="-268288"/>
            <a:r>
              <a:rPr lang="en-US" sz="2200" b="1" dirty="0">
                <a:solidFill>
                  <a:srgbClr val="C00000"/>
                </a:solidFill>
                <a:effectLst>
                  <a:outerShdw blurRad="38100" dist="38100" dir="2700000" algn="tl">
                    <a:srgbClr val="000000">
                      <a:alpha val="43137"/>
                    </a:srgbClr>
                  </a:outerShdw>
                </a:effectLst>
              </a:rPr>
              <a:t>X  </a:t>
            </a:r>
            <a:r>
              <a:rPr lang="en-US" sz="2200" dirty="0" smtClean="0">
                <a:solidFill>
                  <a:sysClr val="windowText" lastClr="000000"/>
                </a:solidFill>
              </a:rPr>
              <a:t>Duplicate application fees paid.</a:t>
            </a:r>
            <a:endParaRPr lang="en-SG" sz="2200" dirty="0">
              <a:solidFill>
                <a:sysClr val="windowText" lastClr="000000"/>
              </a:solidFill>
            </a:endParaRPr>
          </a:p>
        </p:txBody>
      </p:sp>
      <p:sp>
        <p:nvSpPr>
          <p:cNvPr id="30" name="Rounded Rectangle 29"/>
          <p:cNvSpPr/>
          <p:nvPr/>
        </p:nvSpPr>
        <p:spPr>
          <a:xfrm>
            <a:off x="142759" y="5022739"/>
            <a:ext cx="4943279" cy="1246802"/>
          </a:xfrm>
          <a:prstGeom prst="roundRect">
            <a:avLst/>
          </a:prstGeom>
          <a:solidFill>
            <a:srgbClr val="CCFFCC"/>
          </a:solid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270000" indent="-270000"/>
            <a:r>
              <a:rPr lang="en-US" sz="2200" b="1" dirty="0" smtClean="0">
                <a:solidFill>
                  <a:srgbClr val="008000"/>
                </a:solidFill>
                <a:effectLst>
                  <a:outerShdw blurRad="38100" dist="38100" dir="2700000" algn="tl">
                    <a:srgbClr val="000000">
                      <a:alpha val="43137"/>
                    </a:srgbClr>
                  </a:outerShdw>
                </a:effectLst>
              </a:rPr>
              <a:t>√</a:t>
            </a:r>
            <a:r>
              <a:rPr lang="en-US" sz="2200" dirty="0">
                <a:solidFill>
                  <a:srgbClr val="AD0101"/>
                </a:solidFill>
              </a:rPr>
              <a:t> </a:t>
            </a:r>
            <a:r>
              <a:rPr lang="en-US" sz="2200" dirty="0" smtClean="0">
                <a:solidFill>
                  <a:srgbClr val="AD0101"/>
                </a:solidFill>
              </a:rPr>
              <a:t> </a:t>
            </a:r>
            <a:r>
              <a:rPr lang="en-US" sz="2200" b="1" dirty="0" smtClean="0">
                <a:solidFill>
                  <a:schemeClr val="tx1"/>
                </a:solidFill>
              </a:rPr>
              <a:t>Only need 1 application for each unique business entity (based on UEN).</a:t>
            </a: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57" y="1330793"/>
            <a:ext cx="461775" cy="461775"/>
          </a:xfrm>
          <a:prstGeom prst="rect">
            <a:avLst/>
          </a:prstGeom>
        </p:spPr>
      </p:pic>
    </p:spTree>
    <p:extLst>
      <p:ext uri="{BB962C8B-B14F-4D97-AF65-F5344CB8AC3E}">
        <p14:creationId xmlns:p14="http://schemas.microsoft.com/office/powerpoint/2010/main" val="3484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6" name="Title 10"/>
          <p:cNvSpPr txBox="1">
            <a:spLocks/>
          </p:cNvSpPr>
          <p:nvPr/>
        </p:nvSpPr>
        <p:spPr>
          <a:xfrm>
            <a:off x="275731" y="624049"/>
            <a:ext cx="11535508" cy="1345124"/>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dialogue session</a:t>
            </a:r>
          </a:p>
        </p:txBody>
      </p:sp>
      <p:sp>
        <p:nvSpPr>
          <p:cNvPr id="2" name="Rectangle 1"/>
          <p:cNvSpPr/>
          <p:nvPr/>
        </p:nvSpPr>
        <p:spPr>
          <a:xfrm>
            <a:off x="4821382" y="2641735"/>
            <a:ext cx="6989857" cy="1607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ysClr val="windowText" lastClr="000000"/>
                </a:solidFill>
              </a:rPr>
              <a:t>If you have more questions, you may submit an online enquiry form at:</a:t>
            </a:r>
          </a:p>
          <a:p>
            <a:pPr algn="r"/>
            <a:r>
              <a:rPr lang="en-US" sz="2800" dirty="0">
                <a:solidFill>
                  <a:sysClr val="windowText" lastClr="000000"/>
                </a:solidFill>
                <a:hlinkClick r:id="rId3"/>
              </a:rPr>
              <a:t>www.mlaw.gov.sg/eservices/enquiry</a:t>
            </a:r>
            <a:endParaRPr lang="en-US" sz="2800" dirty="0">
              <a:solidFill>
                <a:sysClr val="windowText" lastClr="000000"/>
              </a:solidFill>
            </a:endParaRPr>
          </a:p>
          <a:p>
            <a:pPr algn="r"/>
            <a:endParaRPr lang="en-SG" sz="2800" dirty="0">
              <a:solidFill>
                <a:sysClr val="windowText" lastClr="000000"/>
              </a:solidFill>
            </a:endParaRPr>
          </a:p>
        </p:txBody>
      </p:sp>
    </p:spTree>
    <p:extLst>
      <p:ext uri="{BB962C8B-B14F-4D97-AF65-F5344CB8AC3E}">
        <p14:creationId xmlns:p14="http://schemas.microsoft.com/office/powerpoint/2010/main" val="1195395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extBox 6"/>
          <p:cNvSpPr txBox="1"/>
          <p:nvPr/>
        </p:nvSpPr>
        <p:spPr>
          <a:xfrm>
            <a:off x="0" y="6581001"/>
            <a:ext cx="2559611" cy="276999"/>
          </a:xfrm>
          <a:prstGeom prst="rect">
            <a:avLst/>
          </a:prstGeom>
          <a:noFill/>
        </p:spPr>
        <p:txBody>
          <a:bodyPr wrap="none" rtlCol="0">
            <a:spAutoFit/>
          </a:bodyPr>
          <a:lstStyle/>
          <a:p>
            <a:r>
              <a:rPr lang="en-US" sz="1200" dirty="0" smtClean="0">
                <a:solidFill>
                  <a:schemeClr val="bg1">
                    <a:lumMod val="50000"/>
                  </a:schemeClr>
                </a:solidFill>
                <a:latin typeface="Calibri" panose="020F0502020204030204" pitchFamily="34" charset="0"/>
                <a:cs typeface="Calibri" panose="020F0502020204030204" pitchFamily="34" charset="0"/>
              </a:rPr>
              <a:t>[Credit: Icons from </a:t>
            </a:r>
            <a:r>
              <a:rPr lang="en-US" sz="1200" dirty="0" smtClean="0">
                <a:solidFill>
                  <a:schemeClr val="bg1">
                    <a:lumMod val="50000"/>
                  </a:schemeClr>
                </a:solidFill>
                <a:latin typeface="Calibri" panose="020F0502020204030204" pitchFamily="34" charset="0"/>
                <a:cs typeface="Calibri" panose="020F0502020204030204" pitchFamily="34" charset="0"/>
                <a:hlinkClick r:id="rId3"/>
              </a:rPr>
              <a:t>www.flaticon.com</a:t>
            </a:r>
            <a:r>
              <a:rPr lang="en-US" sz="1200" dirty="0">
                <a:solidFill>
                  <a:schemeClr val="bg1">
                    <a:lumMod val="50000"/>
                  </a:schemeClr>
                </a:solidFill>
                <a:latin typeface="Calibri" panose="020F0502020204030204" pitchFamily="34" charset="0"/>
                <a:cs typeface="Calibri" panose="020F0502020204030204" pitchFamily="34" charset="0"/>
              </a:rPr>
              <a:t>]</a:t>
            </a:r>
            <a:endParaRPr lang="en-SG" sz="1200" dirty="0">
              <a:solidFill>
                <a:schemeClr val="bg1">
                  <a:lumMod val="50000"/>
                </a:schemeClr>
              </a:solidFill>
              <a:latin typeface="Calibri" panose="020F0502020204030204" pitchFamily="34" charset="0"/>
              <a:cs typeface="Calibri" panose="020F0502020204030204" pitchFamily="34" charset="0"/>
            </a:endParaRPr>
          </a:p>
        </p:txBody>
      </p:sp>
      <p:sp>
        <p:nvSpPr>
          <p:cNvPr id="3" name="TextBox 2"/>
          <p:cNvSpPr txBox="1"/>
          <p:nvPr/>
        </p:nvSpPr>
        <p:spPr>
          <a:xfrm>
            <a:off x="766164" y="1674308"/>
            <a:ext cx="11045075" cy="2123658"/>
          </a:xfrm>
          <a:prstGeom prst="rect">
            <a:avLst/>
          </a:prstGeom>
          <a:noFill/>
        </p:spPr>
        <p:txBody>
          <a:bodyPr wrap="none" rtlCol="0">
            <a:spAutoFit/>
          </a:bodyPr>
          <a:lstStyle/>
          <a:p>
            <a:r>
              <a:rPr lang="en-US" sz="3200" dirty="0" smtClean="0"/>
              <a:t>Please provide your feedback on the Onboarding Conference at: </a:t>
            </a:r>
          </a:p>
          <a:p>
            <a:r>
              <a:rPr lang="en-MY" sz="3600" u="sng" dirty="0">
                <a:latin typeface="Arial" panose="020B0604020202020204" pitchFamily="34" charset="0"/>
                <a:cs typeface="Arial" panose="020B0604020202020204" pitchFamily="34" charset="0"/>
                <a:hlinkClick r:id="rId4"/>
              </a:rPr>
              <a:t>https://form.gov.sg/5ccc0ca38dcebc001039204d</a:t>
            </a:r>
            <a:endParaRPr lang="en-SG" sz="3600" dirty="0">
              <a:latin typeface="Arial" panose="020B0604020202020204" pitchFamily="34" charset="0"/>
              <a:cs typeface="Arial" panose="020B0604020202020204" pitchFamily="34" charset="0"/>
            </a:endParaRPr>
          </a:p>
          <a:p>
            <a:endParaRPr lang="en-US" sz="3200" dirty="0" smtClean="0"/>
          </a:p>
          <a:p>
            <a:r>
              <a:rPr lang="en-US" sz="3200" dirty="0"/>
              <a:t>o</a:t>
            </a:r>
            <a:r>
              <a:rPr lang="en-US" sz="3200" dirty="0" smtClean="0"/>
              <a:t>r </a:t>
            </a:r>
            <a:r>
              <a:rPr lang="en-US" sz="3200" dirty="0"/>
              <a:t>s</a:t>
            </a:r>
            <a:r>
              <a:rPr lang="en-US" sz="3200" dirty="0" smtClean="0"/>
              <a:t>can the QR code:</a:t>
            </a:r>
            <a:endParaRPr lang="en-SG" sz="3200" dirty="0"/>
          </a:p>
        </p:txBody>
      </p:sp>
      <p:sp>
        <p:nvSpPr>
          <p:cNvPr id="9" name="Title 10"/>
          <p:cNvSpPr txBox="1">
            <a:spLocks/>
          </p:cNvSpPr>
          <p:nvPr/>
        </p:nvSpPr>
        <p:spPr>
          <a:xfrm>
            <a:off x="275731" y="164592"/>
            <a:ext cx="11535508" cy="1345124"/>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feedback form</a:t>
            </a: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7288" t="7791" r="7476" b="1912"/>
          <a:stretch/>
        </p:blipFill>
        <p:spPr>
          <a:xfrm>
            <a:off x="6288701" y="3032460"/>
            <a:ext cx="3628104" cy="3548541"/>
          </a:xfrm>
          <a:prstGeom prst="rect">
            <a:avLst/>
          </a:prstGeom>
        </p:spPr>
      </p:pic>
    </p:spTree>
    <p:extLst>
      <p:ext uri="{BB962C8B-B14F-4D97-AF65-F5344CB8AC3E}">
        <p14:creationId xmlns:p14="http://schemas.microsoft.com/office/powerpoint/2010/main" val="145040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7" name="Title 10"/>
          <p:cNvSpPr txBox="1">
            <a:spLocks/>
          </p:cNvSpPr>
          <p:nvPr/>
        </p:nvSpPr>
        <p:spPr>
          <a:xfrm>
            <a:off x="1457317" y="329184"/>
            <a:ext cx="10291928" cy="16881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regulatory requirements</a:t>
            </a:r>
          </a:p>
        </p:txBody>
      </p:sp>
      <p:sp>
        <p:nvSpPr>
          <p:cNvPr id="2" name="TextBox 1"/>
          <p:cNvSpPr txBox="1"/>
          <p:nvPr/>
        </p:nvSpPr>
        <p:spPr>
          <a:xfrm>
            <a:off x="3602463" y="2256432"/>
            <a:ext cx="8146782"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200" dirty="0" smtClean="0">
                <a:solidFill>
                  <a:srgbClr val="AD0101"/>
                </a:solidFill>
              </a:rPr>
              <a:t>What am I required to do as a regulated dealer?</a:t>
            </a:r>
            <a:endParaRPr lang="en-SG" sz="3200" dirty="0">
              <a:solidFill>
                <a:srgbClr val="AD0101"/>
              </a:solidFill>
            </a:endParaRPr>
          </a:p>
        </p:txBody>
      </p:sp>
      <p:sp>
        <p:nvSpPr>
          <p:cNvPr id="6" name="TextBox 5"/>
          <p:cNvSpPr txBox="1"/>
          <p:nvPr/>
        </p:nvSpPr>
        <p:spPr>
          <a:xfrm>
            <a:off x="4632369" y="2818722"/>
            <a:ext cx="6989349"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smtClean="0">
                <a:solidFill>
                  <a:schemeClr val="tx1"/>
                </a:solidFill>
              </a:rPr>
              <a:t>By </a:t>
            </a:r>
            <a:r>
              <a:rPr lang="en-US" sz="2800" b="1" dirty="0" smtClean="0">
                <a:solidFill>
                  <a:schemeClr val="tx1"/>
                </a:solidFill>
              </a:rPr>
              <a:t>Joanne </a:t>
            </a:r>
            <a:r>
              <a:rPr lang="en-US" sz="2800" b="1" dirty="0" err="1" smtClean="0">
                <a:solidFill>
                  <a:schemeClr val="tx1"/>
                </a:solidFill>
              </a:rPr>
              <a:t>Koh</a:t>
            </a:r>
            <a:r>
              <a:rPr lang="en-US" sz="2800" dirty="0" smtClean="0">
                <a:solidFill>
                  <a:schemeClr val="tx1"/>
                </a:solidFill>
              </a:rPr>
              <a:t>, Senior Assistant Director/ACD</a:t>
            </a:r>
            <a:endParaRPr lang="en-SG" sz="2800" dirty="0">
              <a:solidFill>
                <a:schemeClr val="tx1"/>
              </a:solidFill>
            </a:endParaRPr>
          </a:p>
        </p:txBody>
      </p:sp>
    </p:spTree>
    <p:extLst>
      <p:ext uri="{BB962C8B-B14F-4D97-AF65-F5344CB8AC3E}">
        <p14:creationId xmlns:p14="http://schemas.microsoft.com/office/powerpoint/2010/main" val="3645741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5742" y="396633"/>
            <a:ext cx="5168822" cy="6167870"/>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578718" y="373414"/>
            <a:ext cx="6368640" cy="6436458"/>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Content Placeholder 2"/>
          <p:cNvSpPr txBox="1">
            <a:spLocks/>
          </p:cNvSpPr>
          <p:nvPr/>
        </p:nvSpPr>
        <p:spPr>
          <a:xfrm>
            <a:off x="275731" y="1128163"/>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5" name="Title 4"/>
          <p:cNvSpPr>
            <a:spLocks noGrp="1"/>
          </p:cNvSpPr>
          <p:nvPr>
            <p:ph type="title"/>
          </p:nvPr>
        </p:nvSpPr>
        <p:spPr>
          <a:xfrm>
            <a:off x="27093" y="2524"/>
            <a:ext cx="9596409" cy="368317"/>
          </a:xfrm>
        </p:spPr>
        <p:txBody>
          <a:bodyPr/>
          <a:lstStyle/>
          <a:p>
            <a:r>
              <a:rPr lang="en-US" sz="2400" b="1" dirty="0" smtClean="0">
                <a:latin typeface="+mn-lt"/>
              </a:rPr>
              <a:t>Money Laundering Cases Relating to PSMDs in Singapore</a:t>
            </a:r>
            <a:endParaRPr lang="en-SG" sz="2400" b="1" dirty="0">
              <a:latin typeface="+mn-lt"/>
            </a:endParaRPr>
          </a:p>
        </p:txBody>
      </p:sp>
      <p:sp>
        <p:nvSpPr>
          <p:cNvPr id="21" name="Rectangle 20"/>
          <p:cNvSpPr/>
          <p:nvPr/>
        </p:nvSpPr>
        <p:spPr>
          <a:xfrm>
            <a:off x="5702968" y="3060075"/>
            <a:ext cx="6100011" cy="3676418"/>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chemeClr val="tx1"/>
                </a:solidFill>
              </a:rPr>
              <a:t>Took place in 2018:</a:t>
            </a:r>
          </a:p>
          <a:p>
            <a:endParaRPr lang="en-US" sz="2200" dirty="0" smtClean="0">
              <a:solidFill>
                <a:schemeClr val="tx1"/>
              </a:solidFill>
            </a:endParaRPr>
          </a:p>
          <a:p>
            <a:r>
              <a:rPr lang="en-US" sz="2200" dirty="0" smtClean="0">
                <a:solidFill>
                  <a:schemeClr val="tx1"/>
                </a:solidFill>
              </a:rPr>
              <a:t>“…was sentenced to </a:t>
            </a:r>
            <a:r>
              <a:rPr lang="en-US" sz="2200" b="1" dirty="0" smtClean="0">
                <a:solidFill>
                  <a:schemeClr val="tx1"/>
                </a:solidFill>
              </a:rPr>
              <a:t>five years and eight months in jail</a:t>
            </a:r>
            <a:r>
              <a:rPr lang="en-US" sz="2200" dirty="0" smtClean="0">
                <a:solidFill>
                  <a:schemeClr val="tx1"/>
                </a:solidFill>
              </a:rPr>
              <a:t> for </a:t>
            </a:r>
            <a:r>
              <a:rPr lang="en-US" sz="2200" b="1" dirty="0" smtClean="0">
                <a:solidFill>
                  <a:schemeClr val="tx1"/>
                </a:solidFill>
              </a:rPr>
              <a:t>money laundering</a:t>
            </a:r>
            <a:r>
              <a:rPr lang="en-US" sz="2200" dirty="0" smtClean="0">
                <a:solidFill>
                  <a:schemeClr val="tx1"/>
                </a:solidFill>
              </a:rPr>
              <a:t>.</a:t>
            </a:r>
          </a:p>
          <a:p>
            <a:endParaRPr lang="en-US" sz="2200" dirty="0">
              <a:solidFill>
                <a:schemeClr val="tx1"/>
              </a:solidFill>
            </a:endParaRPr>
          </a:p>
          <a:p>
            <a:r>
              <a:rPr lang="en-US" sz="2200" dirty="0" smtClean="0">
                <a:solidFill>
                  <a:schemeClr val="tx1"/>
                </a:solidFill>
              </a:rPr>
              <a:t>On Oct 30 and 31 last year, she bought </a:t>
            </a:r>
            <a:r>
              <a:rPr lang="en-US" sz="2200" b="1" dirty="0" smtClean="0">
                <a:solidFill>
                  <a:schemeClr val="tx1"/>
                </a:solidFill>
              </a:rPr>
              <a:t>6kg of gold bars worth $344,000</a:t>
            </a:r>
            <a:r>
              <a:rPr lang="en-US" sz="2200" dirty="0" smtClean="0">
                <a:solidFill>
                  <a:schemeClr val="tx1"/>
                </a:solidFill>
              </a:rPr>
              <a:t> from two </a:t>
            </a:r>
            <a:r>
              <a:rPr lang="en-US" sz="2200" b="1" dirty="0" err="1" smtClean="0">
                <a:solidFill>
                  <a:schemeClr val="tx1"/>
                </a:solidFill>
              </a:rPr>
              <a:t>jewellery</a:t>
            </a:r>
            <a:r>
              <a:rPr lang="en-US" sz="2200" b="1" dirty="0" smtClean="0">
                <a:solidFill>
                  <a:schemeClr val="tx1"/>
                </a:solidFill>
              </a:rPr>
              <a:t> shops</a:t>
            </a:r>
            <a:r>
              <a:rPr lang="en-US" sz="2200" dirty="0" smtClean="0">
                <a:solidFill>
                  <a:schemeClr val="tx1"/>
                </a:solidFill>
              </a:rPr>
              <a:t>… </a:t>
            </a:r>
          </a:p>
          <a:p>
            <a:endParaRPr lang="en-US" sz="2200" dirty="0" smtClean="0">
              <a:solidFill>
                <a:schemeClr val="tx1"/>
              </a:solidFill>
            </a:endParaRPr>
          </a:p>
          <a:p>
            <a:r>
              <a:rPr lang="en-US" sz="2200" dirty="0" smtClean="0">
                <a:solidFill>
                  <a:schemeClr val="tx1"/>
                </a:solidFill>
              </a:rPr>
              <a:t>…collect another </a:t>
            </a:r>
            <a:r>
              <a:rPr lang="en-US" sz="2200" b="1" dirty="0" smtClean="0">
                <a:solidFill>
                  <a:schemeClr val="tx1"/>
                </a:solidFill>
              </a:rPr>
              <a:t>five 1kg gold bars worth $282,500</a:t>
            </a:r>
            <a:r>
              <a:rPr lang="en-US" sz="2200" dirty="0" smtClean="0">
                <a:solidFill>
                  <a:schemeClr val="tx1"/>
                </a:solidFill>
              </a:rPr>
              <a:t>. By Nov 1, there were </a:t>
            </a:r>
            <a:r>
              <a:rPr lang="en-US" sz="2200" b="1" dirty="0" smtClean="0">
                <a:solidFill>
                  <a:schemeClr val="tx1"/>
                </a:solidFill>
              </a:rPr>
              <a:t>$6.7 million in cash and 11kg of gold</a:t>
            </a:r>
            <a:r>
              <a:rPr lang="en-US" sz="2200" dirty="0" smtClean="0">
                <a:solidFill>
                  <a:schemeClr val="tx1"/>
                </a:solidFill>
              </a:rPr>
              <a:t> in the safe.”</a:t>
            </a:r>
            <a:endParaRPr lang="en-SG" sz="2200" dirty="0">
              <a:solidFill>
                <a:schemeClr val="tx1"/>
              </a:solidFill>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t="20780" b="64988"/>
          <a:stretch/>
        </p:blipFill>
        <p:spPr>
          <a:xfrm>
            <a:off x="6334402" y="1544351"/>
            <a:ext cx="4748357" cy="1455564"/>
          </a:xfrm>
          <a:prstGeom prst="rect">
            <a:avLst/>
          </a:prstGeom>
        </p:spPr>
      </p:pic>
      <p:sp>
        <p:nvSpPr>
          <p:cNvPr id="22" name="Rectangle 21"/>
          <p:cNvSpPr/>
          <p:nvPr/>
        </p:nvSpPr>
        <p:spPr>
          <a:xfrm>
            <a:off x="346730" y="2611737"/>
            <a:ext cx="4826846" cy="3576743"/>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chemeClr val="tx1"/>
                </a:solidFill>
              </a:rPr>
              <a:t>Took place in 2006:</a:t>
            </a:r>
          </a:p>
          <a:p>
            <a:endParaRPr lang="en-US" sz="2200" dirty="0">
              <a:solidFill>
                <a:schemeClr val="tx1"/>
              </a:solidFill>
            </a:endParaRPr>
          </a:p>
          <a:p>
            <a:r>
              <a:rPr lang="en-US" sz="2200" dirty="0" smtClean="0">
                <a:solidFill>
                  <a:schemeClr val="tx1"/>
                </a:solidFill>
              </a:rPr>
              <a:t>“In 2010, the Commercial Affairs Department (CAD) here was able to recover </a:t>
            </a:r>
            <a:r>
              <a:rPr lang="en-US" sz="2200" b="1" dirty="0" smtClean="0">
                <a:solidFill>
                  <a:schemeClr val="tx1"/>
                </a:solidFill>
              </a:rPr>
              <a:t>$6.4 million in cash and gold</a:t>
            </a:r>
            <a:r>
              <a:rPr lang="en-US" sz="2200" dirty="0" smtClean="0">
                <a:solidFill>
                  <a:schemeClr val="tx1"/>
                </a:solidFill>
              </a:rPr>
              <a:t> both here and abroad.</a:t>
            </a:r>
          </a:p>
          <a:p>
            <a:endParaRPr lang="en-US" sz="2200" dirty="0" smtClean="0">
              <a:solidFill>
                <a:schemeClr val="tx1"/>
              </a:solidFill>
            </a:endParaRPr>
          </a:p>
          <a:p>
            <a:r>
              <a:rPr lang="en-US" sz="2200" dirty="0" smtClean="0">
                <a:solidFill>
                  <a:schemeClr val="tx1"/>
                </a:solidFill>
              </a:rPr>
              <a:t>CAD had also been able to seize </a:t>
            </a:r>
            <a:r>
              <a:rPr lang="en-US" sz="2200" b="1" dirty="0" smtClean="0">
                <a:solidFill>
                  <a:schemeClr val="tx1"/>
                </a:solidFill>
              </a:rPr>
              <a:t>40 of the 47 gold bars</a:t>
            </a:r>
            <a:r>
              <a:rPr lang="en-US" sz="2200" dirty="0" smtClean="0">
                <a:solidFill>
                  <a:schemeClr val="tx1"/>
                </a:solidFill>
              </a:rPr>
              <a:t> that </a:t>
            </a:r>
            <a:r>
              <a:rPr lang="en-US" sz="2200" dirty="0" err="1" smtClean="0">
                <a:solidFill>
                  <a:schemeClr val="tx1"/>
                </a:solidFill>
              </a:rPr>
              <a:t>Rasif</a:t>
            </a:r>
            <a:r>
              <a:rPr lang="en-US" sz="2200" dirty="0" smtClean="0">
                <a:solidFill>
                  <a:schemeClr val="tx1"/>
                </a:solidFill>
              </a:rPr>
              <a:t> had bought for </a:t>
            </a:r>
            <a:r>
              <a:rPr lang="en-US" sz="2200" b="1" dirty="0" smtClean="0">
                <a:solidFill>
                  <a:schemeClr val="tx1"/>
                </a:solidFill>
              </a:rPr>
              <a:t>$1.65 million</a:t>
            </a:r>
            <a:r>
              <a:rPr lang="en-US" sz="2200" dirty="0" smtClean="0">
                <a:solidFill>
                  <a:schemeClr val="tx1"/>
                </a:solidFill>
              </a:rPr>
              <a:t> in June 2006.”</a:t>
            </a:r>
            <a:endParaRPr lang="en-SG" sz="2200" dirty="0">
              <a:solidFill>
                <a:schemeClr val="tx1"/>
              </a:solidFill>
            </a:endParaRPr>
          </a:p>
        </p:txBody>
      </p:sp>
      <p:sp>
        <p:nvSpPr>
          <p:cNvPr id="18" name="TextBox 17"/>
          <p:cNvSpPr txBox="1"/>
          <p:nvPr/>
        </p:nvSpPr>
        <p:spPr>
          <a:xfrm>
            <a:off x="0" y="6568969"/>
            <a:ext cx="3790333" cy="276999"/>
          </a:xfrm>
          <a:prstGeom prst="rect">
            <a:avLst/>
          </a:prstGeom>
          <a:noFill/>
        </p:spPr>
        <p:txBody>
          <a:bodyPr wrap="none" rtlCol="0">
            <a:spAutoFit/>
          </a:bodyPr>
          <a:lstStyle/>
          <a:p>
            <a:r>
              <a:rPr lang="en-US" sz="1200" dirty="0" smtClean="0">
                <a:solidFill>
                  <a:schemeClr val="bg1">
                    <a:lumMod val="50000"/>
                  </a:schemeClr>
                </a:solidFill>
                <a:latin typeface="Calibri" panose="020F0502020204030204" pitchFamily="34" charset="0"/>
                <a:cs typeface="Calibri" panose="020F0502020204030204" pitchFamily="34" charset="0"/>
              </a:rPr>
              <a:t>[Credit: The Straits Times, Jan 15, 2015 and Nov 28, 2018]</a:t>
            </a:r>
            <a:endParaRPr lang="en-SG" sz="1200" dirty="0">
              <a:solidFill>
                <a:schemeClr val="bg1">
                  <a:lumMod val="50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0896" r="1231" b="77966"/>
          <a:stretch/>
        </p:blipFill>
        <p:spPr>
          <a:xfrm>
            <a:off x="6334402" y="500277"/>
            <a:ext cx="4748357" cy="1160081"/>
          </a:xfrm>
          <a:prstGeom prst="rect">
            <a:avLst/>
          </a:prstGeom>
          <a:ln>
            <a:noFill/>
          </a:ln>
        </p:spPr>
      </p:pic>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1930" b="79580"/>
          <a:stretch/>
        </p:blipFill>
        <p:spPr>
          <a:xfrm>
            <a:off x="346730" y="1568763"/>
            <a:ext cx="4814814" cy="88567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t="10545" b="77819"/>
          <a:stretch/>
        </p:blipFill>
        <p:spPr>
          <a:xfrm>
            <a:off x="346730" y="508463"/>
            <a:ext cx="4826846" cy="1216909"/>
          </a:xfrm>
          <a:prstGeom prst="rect">
            <a:avLst/>
          </a:prstGeom>
        </p:spPr>
      </p:pic>
    </p:spTree>
    <p:extLst>
      <p:ext uri="{BB962C8B-B14F-4D97-AF65-F5344CB8AC3E}">
        <p14:creationId xmlns:p14="http://schemas.microsoft.com/office/powerpoint/2010/main" val="3156694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28532" y="402723"/>
            <a:ext cx="5963467" cy="6154993"/>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p:cNvSpPr>
            <a:spLocks noGrp="1"/>
          </p:cNvSpPr>
          <p:nvPr>
            <p:ph type="sldNum" sz="quarter" idx="12"/>
          </p:nvPr>
        </p:nvSpPr>
        <p:spPr>
          <a:xfrm>
            <a:off x="8891070" y="2524"/>
            <a:ext cx="1422400" cy="329184"/>
          </a:xfrm>
        </p:spPr>
        <p:txBody>
          <a:bodyPr/>
          <a:lstStyle/>
          <a:p>
            <a:fld id="{B6F15528-21DE-4FAA-801E-634DDDAF4B2B}" type="slidenum">
              <a:rPr lang="en-US" smtClean="0"/>
              <a:pPr/>
              <a:t>6</a:t>
            </a:fld>
            <a:endParaRPr lang="en-US" dirty="0"/>
          </a:p>
        </p:txBody>
      </p:sp>
      <p:sp>
        <p:nvSpPr>
          <p:cNvPr id="14" name="Rectangle 13"/>
          <p:cNvSpPr/>
          <p:nvPr/>
        </p:nvSpPr>
        <p:spPr>
          <a:xfrm>
            <a:off x="39125" y="382873"/>
            <a:ext cx="6109012" cy="6174843"/>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35361" b="45921"/>
          <a:stretch/>
        </p:blipFill>
        <p:spPr>
          <a:xfrm>
            <a:off x="7300905" y="1325902"/>
            <a:ext cx="3685674" cy="1494334"/>
          </a:xfrm>
          <a:prstGeom prst="rect">
            <a:avLst/>
          </a:prstGeom>
        </p:spPr>
      </p:pic>
      <p:sp>
        <p:nvSpPr>
          <p:cNvPr id="22" name="Title 4"/>
          <p:cNvSpPr>
            <a:spLocks noGrp="1"/>
          </p:cNvSpPr>
          <p:nvPr>
            <p:ph type="title"/>
          </p:nvPr>
        </p:nvSpPr>
        <p:spPr>
          <a:xfrm>
            <a:off x="27093" y="2524"/>
            <a:ext cx="9015307" cy="368317"/>
          </a:xfrm>
        </p:spPr>
        <p:txBody>
          <a:bodyPr/>
          <a:lstStyle/>
          <a:p>
            <a:r>
              <a:rPr lang="en-US" sz="2400" b="1" dirty="0" smtClean="0">
                <a:latin typeface="+mn-lt"/>
              </a:rPr>
              <a:t>Terrorism Financing Cases in Singapore</a:t>
            </a:r>
            <a:endParaRPr lang="en-SG" sz="2400" b="1" dirty="0">
              <a:latin typeface="+mn-lt"/>
            </a:endParaRPr>
          </a:p>
        </p:txBody>
      </p:sp>
      <p:sp>
        <p:nvSpPr>
          <p:cNvPr id="24" name="Rectangle 23"/>
          <p:cNvSpPr/>
          <p:nvPr/>
        </p:nvSpPr>
        <p:spPr>
          <a:xfrm>
            <a:off x="6352675" y="2892588"/>
            <a:ext cx="5727031" cy="3472117"/>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chemeClr val="tx1"/>
                </a:solidFill>
              </a:rPr>
              <a:t>Took place in 2019:</a:t>
            </a:r>
          </a:p>
          <a:p>
            <a:endParaRPr lang="en-US" sz="2200" dirty="0">
              <a:solidFill>
                <a:schemeClr val="tx1"/>
              </a:solidFill>
            </a:endParaRPr>
          </a:p>
          <a:p>
            <a:r>
              <a:rPr lang="en-US" sz="2200" dirty="0" smtClean="0">
                <a:solidFill>
                  <a:schemeClr val="tx1"/>
                </a:solidFill>
              </a:rPr>
              <a:t>“…</a:t>
            </a:r>
            <a:r>
              <a:rPr lang="en-US" sz="2200" b="1" dirty="0" smtClean="0">
                <a:solidFill>
                  <a:schemeClr val="tx1"/>
                </a:solidFill>
              </a:rPr>
              <a:t>provided $450</a:t>
            </a:r>
            <a:r>
              <a:rPr lang="en-US" sz="2200" dirty="0" smtClean="0">
                <a:solidFill>
                  <a:schemeClr val="tx1"/>
                </a:solidFill>
              </a:rPr>
              <a:t> to an individual in Turkey on Oct 31, 2014, </a:t>
            </a:r>
            <a:r>
              <a:rPr lang="en-US" sz="2200" b="1" dirty="0" smtClean="0">
                <a:solidFill>
                  <a:schemeClr val="tx1"/>
                </a:solidFill>
              </a:rPr>
              <a:t>for the publication of ISIS propaganda</a:t>
            </a:r>
            <a:r>
              <a:rPr lang="en-US" sz="2200" dirty="0" smtClean="0">
                <a:solidFill>
                  <a:schemeClr val="tx1"/>
                </a:solidFill>
              </a:rPr>
              <a:t>.</a:t>
            </a:r>
          </a:p>
          <a:p>
            <a:endParaRPr lang="en-US" sz="2200" dirty="0">
              <a:solidFill>
                <a:schemeClr val="tx1"/>
              </a:solidFill>
            </a:endParaRPr>
          </a:p>
          <a:p>
            <a:r>
              <a:rPr lang="en-US" sz="2200" dirty="0" smtClean="0">
                <a:solidFill>
                  <a:schemeClr val="tx1"/>
                </a:solidFill>
              </a:rPr>
              <a:t>“This </a:t>
            </a:r>
            <a:r>
              <a:rPr lang="en-US" sz="2200" b="1" dirty="0" smtClean="0">
                <a:solidFill>
                  <a:schemeClr val="tx1"/>
                </a:solidFill>
              </a:rPr>
              <a:t>act of providing money in support of terrorist purposes is a serious offence</a:t>
            </a:r>
            <a:r>
              <a:rPr lang="en-US" sz="2200" dirty="0" smtClean="0">
                <a:solidFill>
                  <a:schemeClr val="tx1"/>
                </a:solidFill>
              </a:rPr>
              <a:t>, </a:t>
            </a:r>
            <a:r>
              <a:rPr lang="en-US" sz="2200" b="1" dirty="0" smtClean="0">
                <a:solidFill>
                  <a:schemeClr val="tx1"/>
                </a:solidFill>
              </a:rPr>
              <a:t>regardless of the amount</a:t>
            </a:r>
            <a:r>
              <a:rPr lang="en-US" sz="2200" dirty="0" smtClean="0">
                <a:solidFill>
                  <a:schemeClr val="tx1"/>
                </a:solidFill>
              </a:rPr>
              <a:t>, under the Terrorism (Suppression of Financing) Act”, said MHA.”</a:t>
            </a:r>
          </a:p>
        </p:txBody>
      </p:sp>
      <p:sp>
        <p:nvSpPr>
          <p:cNvPr id="27" name="TextBox 26"/>
          <p:cNvSpPr txBox="1"/>
          <p:nvPr/>
        </p:nvSpPr>
        <p:spPr>
          <a:xfrm>
            <a:off x="-6105" y="6581001"/>
            <a:ext cx="4071114" cy="276999"/>
          </a:xfrm>
          <a:prstGeom prst="rect">
            <a:avLst/>
          </a:prstGeom>
          <a:noFill/>
        </p:spPr>
        <p:txBody>
          <a:bodyPr wrap="none" rtlCol="0">
            <a:spAutoFit/>
          </a:bodyPr>
          <a:lstStyle/>
          <a:p>
            <a:r>
              <a:rPr lang="en-US" sz="1200" dirty="0" smtClean="0">
                <a:solidFill>
                  <a:schemeClr val="bg1">
                    <a:lumMod val="50000"/>
                  </a:schemeClr>
                </a:solidFill>
                <a:latin typeface="Calibri" panose="020F0502020204030204" pitchFamily="34" charset="0"/>
                <a:cs typeface="Calibri" panose="020F0502020204030204" pitchFamily="34" charset="0"/>
              </a:rPr>
              <a:t>[Credit: CNA, Jul 12</a:t>
            </a:r>
            <a:r>
              <a:rPr lang="en-US" sz="1200" dirty="0">
                <a:solidFill>
                  <a:schemeClr val="bg1">
                    <a:lumMod val="50000"/>
                  </a:schemeClr>
                </a:solidFill>
                <a:latin typeface="Calibri" panose="020F0502020204030204" pitchFamily="34" charset="0"/>
                <a:cs typeface="Calibri" panose="020F0502020204030204" pitchFamily="34" charset="0"/>
              </a:rPr>
              <a:t>, </a:t>
            </a:r>
            <a:r>
              <a:rPr lang="en-US" sz="1200" dirty="0" smtClean="0">
                <a:solidFill>
                  <a:schemeClr val="bg1">
                    <a:lumMod val="50000"/>
                  </a:schemeClr>
                </a:solidFill>
                <a:latin typeface="Calibri" panose="020F0502020204030204" pitchFamily="34" charset="0"/>
                <a:cs typeface="Calibri" panose="020F0502020204030204" pitchFamily="34" charset="0"/>
              </a:rPr>
              <a:t>2016 and The </a:t>
            </a:r>
            <a:r>
              <a:rPr lang="en-US" sz="1200" dirty="0">
                <a:solidFill>
                  <a:schemeClr val="bg1">
                    <a:lumMod val="50000"/>
                  </a:schemeClr>
                </a:solidFill>
                <a:latin typeface="Calibri" panose="020F0502020204030204" pitchFamily="34" charset="0"/>
                <a:cs typeface="Calibri" panose="020F0502020204030204" pitchFamily="34" charset="0"/>
              </a:rPr>
              <a:t>Straits Times, Apr 15, 2019 ]</a:t>
            </a:r>
            <a:endParaRPr lang="en-SG" sz="1200" dirty="0">
              <a:solidFill>
                <a:schemeClr val="bg1">
                  <a:lumMod val="50000"/>
                </a:schemeClr>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t="10732" r="208" b="71707"/>
          <a:stretch/>
        </p:blipFill>
        <p:spPr>
          <a:xfrm>
            <a:off x="732922" y="587472"/>
            <a:ext cx="4789782" cy="1826248"/>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10702" b="77863"/>
          <a:stretch/>
        </p:blipFill>
        <p:spPr>
          <a:xfrm>
            <a:off x="7300905" y="501157"/>
            <a:ext cx="3685674" cy="913132"/>
          </a:xfrm>
          <a:prstGeom prst="rect">
            <a:avLst/>
          </a:prstGeom>
        </p:spPr>
      </p:pic>
      <p:sp>
        <p:nvSpPr>
          <p:cNvPr id="15" name="Rectangle 14"/>
          <p:cNvSpPr/>
          <p:nvPr/>
        </p:nvSpPr>
        <p:spPr>
          <a:xfrm>
            <a:off x="99285" y="2474324"/>
            <a:ext cx="5938163" cy="3890381"/>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chemeClr val="tx1"/>
                </a:solidFill>
              </a:rPr>
              <a:t>Took place in 2016:</a:t>
            </a:r>
          </a:p>
          <a:p>
            <a:endParaRPr lang="en-US" sz="2200" dirty="0">
              <a:solidFill>
                <a:schemeClr val="tx1"/>
              </a:solidFill>
            </a:endParaRPr>
          </a:p>
          <a:p>
            <a:r>
              <a:rPr lang="en-US" sz="2200" dirty="0" smtClean="0">
                <a:solidFill>
                  <a:schemeClr val="tx1"/>
                </a:solidFill>
              </a:rPr>
              <a:t>“Four Bangladeshi nationals… </a:t>
            </a:r>
            <a:r>
              <a:rPr lang="en-US" sz="2200" b="1" dirty="0" smtClean="0">
                <a:solidFill>
                  <a:schemeClr val="tx1"/>
                </a:solidFill>
              </a:rPr>
              <a:t>conviction under the Terrorism (Suppression of Financing) Act</a:t>
            </a:r>
            <a:r>
              <a:rPr lang="en-US" sz="2200" dirty="0" smtClean="0">
                <a:solidFill>
                  <a:schemeClr val="tx1"/>
                </a:solidFill>
              </a:rPr>
              <a:t>.</a:t>
            </a:r>
          </a:p>
          <a:p>
            <a:endParaRPr lang="en-US" sz="2200" dirty="0">
              <a:solidFill>
                <a:schemeClr val="tx1"/>
              </a:solidFill>
            </a:endParaRPr>
          </a:p>
          <a:p>
            <a:r>
              <a:rPr lang="en-US" sz="2200" dirty="0" smtClean="0">
                <a:solidFill>
                  <a:schemeClr val="tx1"/>
                </a:solidFill>
              </a:rPr>
              <a:t>They formed ‘lone-wolf </a:t>
            </a:r>
            <a:r>
              <a:rPr lang="en-US" sz="2200" b="1" dirty="0" smtClean="0">
                <a:solidFill>
                  <a:schemeClr val="tx1"/>
                </a:solidFill>
              </a:rPr>
              <a:t>pro-ISIS terrorist </a:t>
            </a:r>
            <a:r>
              <a:rPr lang="en-US" sz="2200" dirty="0" smtClean="0">
                <a:solidFill>
                  <a:schemeClr val="tx1"/>
                </a:solidFill>
              </a:rPr>
              <a:t>group’.</a:t>
            </a:r>
          </a:p>
          <a:p>
            <a:endParaRPr lang="en-US" sz="2200" dirty="0">
              <a:solidFill>
                <a:schemeClr val="tx1"/>
              </a:solidFill>
            </a:endParaRPr>
          </a:p>
          <a:p>
            <a:r>
              <a:rPr lang="en-US" sz="2200" dirty="0" smtClean="0">
                <a:solidFill>
                  <a:schemeClr val="tx1"/>
                </a:solidFill>
              </a:rPr>
              <a:t>He had </a:t>
            </a:r>
            <a:r>
              <a:rPr lang="en-US" sz="2200" b="1" dirty="0" smtClean="0">
                <a:solidFill>
                  <a:schemeClr val="tx1"/>
                </a:solidFill>
              </a:rPr>
              <a:t>donated $300 to the cause</a:t>
            </a:r>
            <a:r>
              <a:rPr lang="en-US" sz="2200" dirty="0" smtClean="0">
                <a:solidFill>
                  <a:schemeClr val="tx1"/>
                </a:solidFill>
              </a:rPr>
              <a:t>. </a:t>
            </a:r>
            <a:r>
              <a:rPr lang="en-US" sz="2200" b="1" dirty="0" smtClean="0">
                <a:solidFill>
                  <a:schemeClr val="tx1"/>
                </a:solidFill>
              </a:rPr>
              <a:t>Documents</a:t>
            </a:r>
            <a:r>
              <a:rPr lang="en-US" sz="2200" dirty="0" smtClean="0">
                <a:solidFill>
                  <a:schemeClr val="tx1"/>
                </a:solidFill>
              </a:rPr>
              <a:t> on </a:t>
            </a:r>
            <a:r>
              <a:rPr lang="en-US" sz="2200" b="1" dirty="0" smtClean="0">
                <a:solidFill>
                  <a:schemeClr val="tx1"/>
                </a:solidFill>
              </a:rPr>
              <a:t>weapons and bomb making</a:t>
            </a:r>
            <a:r>
              <a:rPr lang="en-US" sz="2200" dirty="0" smtClean="0">
                <a:solidFill>
                  <a:schemeClr val="tx1"/>
                </a:solidFill>
              </a:rPr>
              <a:t>… </a:t>
            </a:r>
          </a:p>
          <a:p>
            <a:endParaRPr lang="en-US" sz="2200" dirty="0">
              <a:solidFill>
                <a:schemeClr val="tx1"/>
              </a:solidFill>
            </a:endParaRPr>
          </a:p>
          <a:p>
            <a:r>
              <a:rPr lang="en-US" sz="2200" dirty="0" smtClean="0">
                <a:solidFill>
                  <a:schemeClr val="tx1"/>
                </a:solidFill>
              </a:rPr>
              <a:t>Four men </a:t>
            </a:r>
            <a:r>
              <a:rPr lang="en-US" sz="2200" b="1" dirty="0" smtClean="0">
                <a:solidFill>
                  <a:schemeClr val="tx1"/>
                </a:solidFill>
              </a:rPr>
              <a:t>detained under Internal Security Act</a:t>
            </a:r>
            <a:r>
              <a:rPr lang="en-US" sz="2200" dirty="0" smtClean="0">
                <a:solidFill>
                  <a:schemeClr val="tx1"/>
                </a:solidFill>
              </a:rPr>
              <a:t>.”</a:t>
            </a:r>
            <a:endParaRPr lang="en-US" sz="2200" dirty="0">
              <a:solidFill>
                <a:schemeClr val="tx1"/>
              </a:solidFill>
            </a:endParaRPr>
          </a:p>
        </p:txBody>
      </p:sp>
    </p:spTree>
    <p:extLst>
      <p:ext uri="{BB962C8B-B14F-4D97-AF65-F5344CB8AC3E}">
        <p14:creationId xmlns:p14="http://schemas.microsoft.com/office/powerpoint/2010/main" val="1867681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What is Money Laundering?</a:t>
            </a:r>
            <a:endParaRPr lang="en-SG"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Rectangle 4"/>
          <p:cNvSpPr/>
          <p:nvPr/>
        </p:nvSpPr>
        <p:spPr>
          <a:xfrm>
            <a:off x="7928866" y="1910899"/>
            <a:ext cx="3193841" cy="639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1. Placement</a:t>
            </a:r>
            <a:endParaRPr lang="en-SG" sz="2400" b="1" dirty="0"/>
          </a:p>
        </p:txBody>
      </p:sp>
      <p:sp>
        <p:nvSpPr>
          <p:cNvPr id="6" name="Rectangle 5"/>
          <p:cNvSpPr/>
          <p:nvPr/>
        </p:nvSpPr>
        <p:spPr>
          <a:xfrm>
            <a:off x="8267294" y="4426427"/>
            <a:ext cx="3193840" cy="639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2. Layering</a:t>
            </a:r>
            <a:endParaRPr lang="en-SG" sz="2400" b="1" dirty="0"/>
          </a:p>
        </p:txBody>
      </p:sp>
      <p:sp>
        <p:nvSpPr>
          <p:cNvPr id="7" name="Rectangle 6"/>
          <p:cNvSpPr/>
          <p:nvPr/>
        </p:nvSpPr>
        <p:spPr>
          <a:xfrm>
            <a:off x="4172090" y="3183286"/>
            <a:ext cx="3192401" cy="639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3. Integration</a:t>
            </a:r>
            <a:endParaRPr lang="en-SG" sz="2400" b="1" dirty="0"/>
          </a:p>
        </p:txBody>
      </p:sp>
      <p:sp>
        <p:nvSpPr>
          <p:cNvPr id="8" name="Rectangle 7"/>
          <p:cNvSpPr/>
          <p:nvPr/>
        </p:nvSpPr>
        <p:spPr>
          <a:xfrm>
            <a:off x="741460" y="2477306"/>
            <a:ext cx="2753032" cy="639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t>Criminal activities</a:t>
            </a:r>
            <a:endParaRPr lang="en-SG" sz="2400" b="1" dirty="0"/>
          </a:p>
        </p:txBody>
      </p:sp>
      <p:sp>
        <p:nvSpPr>
          <p:cNvPr id="9" name="Rectangle 8"/>
          <p:cNvSpPr/>
          <p:nvPr/>
        </p:nvSpPr>
        <p:spPr>
          <a:xfrm>
            <a:off x="7892574" y="2470509"/>
            <a:ext cx="3273415" cy="1899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ysClr val="windowText" lastClr="000000"/>
                </a:solidFill>
              </a:rPr>
              <a:t>Illegal proceeds are physically disposed</a:t>
            </a:r>
          </a:p>
          <a:p>
            <a:r>
              <a:rPr lang="en-US" sz="2000" i="1" dirty="0" smtClean="0">
                <a:solidFill>
                  <a:schemeClr val="bg1">
                    <a:lumMod val="50000"/>
                  </a:schemeClr>
                </a:solidFill>
              </a:rPr>
              <a:t>E.g. Purchase or sale of precious stones and precious metals using illegal proceeds</a:t>
            </a:r>
            <a:endParaRPr lang="en-SG" sz="2000" i="1" dirty="0">
              <a:solidFill>
                <a:schemeClr val="bg1">
                  <a:lumMod val="50000"/>
                </a:schemeClr>
              </a:solidFill>
            </a:endParaRPr>
          </a:p>
        </p:txBody>
      </p:sp>
      <p:sp>
        <p:nvSpPr>
          <p:cNvPr id="10" name="Rectangle 9"/>
          <p:cNvSpPr/>
          <p:nvPr/>
        </p:nvSpPr>
        <p:spPr>
          <a:xfrm>
            <a:off x="741460" y="3223622"/>
            <a:ext cx="2753032" cy="2286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200" b="1" dirty="0" smtClean="0"/>
              <a:t>Collection of criminal proceeds</a:t>
            </a:r>
          </a:p>
          <a:p>
            <a:r>
              <a:rPr lang="en-US" sz="2000" i="1" dirty="0" smtClean="0">
                <a:solidFill>
                  <a:schemeClr val="bg1">
                    <a:lumMod val="50000"/>
                  </a:schemeClr>
                </a:solidFill>
              </a:rPr>
              <a:t>E.g. Proceeds obtained from illegal activities, e.g. drug trafficking, theft</a:t>
            </a:r>
          </a:p>
        </p:txBody>
      </p:sp>
      <p:sp>
        <p:nvSpPr>
          <p:cNvPr id="11" name="Rectangle 10"/>
          <p:cNvSpPr/>
          <p:nvPr/>
        </p:nvSpPr>
        <p:spPr>
          <a:xfrm>
            <a:off x="8217568" y="5136180"/>
            <a:ext cx="3886200" cy="1499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ysClr val="windowText" lastClr="000000"/>
                </a:solidFill>
              </a:rPr>
              <a:t>Layers of financial transactions created to disguise source</a:t>
            </a:r>
          </a:p>
          <a:p>
            <a:r>
              <a:rPr lang="en-US" sz="2000" i="1" dirty="0" smtClean="0">
                <a:solidFill>
                  <a:schemeClr val="bg1">
                    <a:lumMod val="50000"/>
                  </a:schemeClr>
                </a:solidFill>
              </a:rPr>
              <a:t>E.g. Repeated transactions involving precious stones and precious metals</a:t>
            </a:r>
          </a:p>
        </p:txBody>
      </p:sp>
      <p:sp>
        <p:nvSpPr>
          <p:cNvPr id="12" name="Rectangle 11"/>
          <p:cNvSpPr/>
          <p:nvPr/>
        </p:nvSpPr>
        <p:spPr>
          <a:xfrm>
            <a:off x="4149304" y="3822382"/>
            <a:ext cx="3329408" cy="2321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ysClr val="windowText" lastClr="000000"/>
                </a:solidFill>
              </a:rPr>
              <a:t>Laundered proceeds placed back into the financial system</a:t>
            </a:r>
          </a:p>
          <a:p>
            <a:r>
              <a:rPr lang="en-US" sz="2000" i="1" dirty="0" smtClean="0">
                <a:solidFill>
                  <a:schemeClr val="bg1">
                    <a:lumMod val="50000"/>
                  </a:schemeClr>
                </a:solidFill>
              </a:rPr>
              <a:t>E.g. Cash obtained from the sale of precious stones and precious metals banked into an account without detection</a:t>
            </a:r>
          </a:p>
        </p:txBody>
      </p:sp>
      <p:sp>
        <p:nvSpPr>
          <p:cNvPr id="15" name="Rectangle 14"/>
          <p:cNvSpPr/>
          <p:nvPr/>
        </p:nvSpPr>
        <p:spPr>
          <a:xfrm>
            <a:off x="4563805" y="1162734"/>
            <a:ext cx="6897329" cy="63909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Money </a:t>
            </a:r>
            <a:r>
              <a:rPr lang="en-US" sz="2400" dirty="0">
                <a:ln w="0"/>
                <a:solidFill>
                  <a:schemeClr val="tx1"/>
                </a:solidFill>
                <a:effectLst>
                  <a:outerShdw blurRad="38100" dist="19050" dir="2700000" algn="tl" rotWithShape="0">
                    <a:schemeClr val="dk1">
                      <a:alpha val="40000"/>
                    </a:schemeClr>
                  </a:outerShdw>
                </a:effectLst>
              </a:rPr>
              <a:t>L</a:t>
            </a:r>
            <a:r>
              <a:rPr lang="en-US" sz="2400" dirty="0" smtClean="0">
                <a:ln w="0"/>
                <a:solidFill>
                  <a:schemeClr val="tx1"/>
                </a:solidFill>
                <a:effectLst>
                  <a:outerShdw blurRad="38100" dist="19050" dir="2700000" algn="tl" rotWithShape="0">
                    <a:schemeClr val="dk1">
                      <a:alpha val="40000"/>
                    </a:schemeClr>
                  </a:outerShdw>
                </a:effectLst>
              </a:rPr>
              <a:t>aundering Cycle</a:t>
            </a:r>
            <a:endParaRPr lang="en-SG" sz="2400" dirty="0">
              <a:ln w="0"/>
              <a:solidFill>
                <a:schemeClr val="tx1"/>
              </a:solidFill>
              <a:effectLst>
                <a:outerShdw blurRad="38100" dist="19050" dir="2700000" algn="tl" rotWithShape="0">
                  <a:schemeClr val="dk1">
                    <a:alpha val="40000"/>
                  </a:schemeClr>
                </a:outerShdw>
              </a:effectLst>
            </a:endParaRPr>
          </a:p>
        </p:txBody>
      </p:sp>
      <p:cxnSp>
        <p:nvCxnSpPr>
          <p:cNvPr id="17" name="Straight Connector 16"/>
          <p:cNvCxnSpPr/>
          <p:nvPr/>
        </p:nvCxnSpPr>
        <p:spPr>
          <a:xfrm flipH="1">
            <a:off x="4006515" y="1134965"/>
            <a:ext cx="36096" cy="5383822"/>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744996">
            <a:off x="11149133" y="3246490"/>
            <a:ext cx="904570" cy="90457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2710" y="3327663"/>
            <a:ext cx="688811" cy="688811"/>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2683" y="2118008"/>
            <a:ext cx="558627" cy="558627"/>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35" y="3223622"/>
            <a:ext cx="698159" cy="698159"/>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70993" y="4580654"/>
            <a:ext cx="695891" cy="695891"/>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2169" y="2094645"/>
            <a:ext cx="658965" cy="658965"/>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197644">
            <a:off x="7017514" y="5969967"/>
            <a:ext cx="904570" cy="904570"/>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3104" y="2005550"/>
            <a:ext cx="904570" cy="904570"/>
          </a:xfrm>
          <a:prstGeom prst="rect">
            <a:avLst/>
          </a:prstGeom>
        </p:spPr>
      </p:pic>
      <p:cxnSp>
        <p:nvCxnSpPr>
          <p:cNvPr id="44" name="Elbow Connector 43"/>
          <p:cNvCxnSpPr>
            <a:stCxn id="10" idx="3"/>
            <a:endCxn id="15" idx="1"/>
          </p:cNvCxnSpPr>
          <p:nvPr/>
        </p:nvCxnSpPr>
        <p:spPr>
          <a:xfrm flipV="1">
            <a:off x="3494492" y="1482282"/>
            <a:ext cx="1069313" cy="2884761"/>
          </a:xfrm>
          <a:prstGeom prst="bentConnector3">
            <a:avLst>
              <a:gd name="adj1" fmla="val 27497"/>
            </a:avLst>
          </a:prstGeom>
          <a:ln w="38100">
            <a:prstDash val="sysDot"/>
            <a:tailEnd type="triangle"/>
          </a:ln>
        </p:spPr>
        <p:style>
          <a:lnRef idx="2">
            <a:schemeClr val="accent4"/>
          </a:lnRef>
          <a:fillRef idx="0">
            <a:schemeClr val="accent4"/>
          </a:fillRef>
          <a:effectRef idx="1">
            <a:schemeClr val="accent4"/>
          </a:effectRef>
          <a:fontRef idx="minor">
            <a:schemeClr val="tx1"/>
          </a:fontRef>
        </p:style>
      </p:cxnSp>
      <p:sp>
        <p:nvSpPr>
          <p:cNvPr id="19" name="Rectangle 18"/>
          <p:cNvSpPr/>
          <p:nvPr/>
        </p:nvSpPr>
        <p:spPr>
          <a:xfrm>
            <a:off x="97235" y="457200"/>
            <a:ext cx="11561365" cy="591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Money laundering is the process of concealing the proceeds of a crime so that they appear to have originated from legitimate sources. </a:t>
            </a:r>
            <a:endParaRPr lang="en-SG" sz="2400" dirty="0">
              <a:solidFill>
                <a:schemeClr val="tx1"/>
              </a:solidFill>
            </a:endParaRPr>
          </a:p>
        </p:txBody>
      </p:sp>
    </p:spTree>
    <p:extLst>
      <p:ext uri="{BB962C8B-B14F-4D97-AF65-F5344CB8AC3E}">
        <p14:creationId xmlns:p14="http://schemas.microsoft.com/office/powerpoint/2010/main" val="3685769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What is Terrorism Financing?</a:t>
            </a:r>
            <a:endParaRPr lang="en-SG"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13" name="Rectangle 12"/>
          <p:cNvSpPr/>
          <p:nvPr/>
        </p:nvSpPr>
        <p:spPr>
          <a:xfrm>
            <a:off x="8749166" y="1858103"/>
            <a:ext cx="2753032" cy="26725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400" b="1" dirty="0" smtClean="0"/>
              <a:t>Terrorist activities</a:t>
            </a:r>
            <a:endParaRPr lang="en-SG" sz="2400" b="1"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0889" y="2516516"/>
            <a:ext cx="979809" cy="979809"/>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3807" y="3171746"/>
            <a:ext cx="1025281" cy="1025281"/>
          </a:xfrm>
          <a:prstGeom prst="rect">
            <a:avLst/>
          </a:prstGeom>
        </p:spPr>
      </p:pic>
      <p:sp>
        <p:nvSpPr>
          <p:cNvPr id="31" name="Rectangle 30"/>
          <p:cNvSpPr/>
          <p:nvPr/>
        </p:nvSpPr>
        <p:spPr>
          <a:xfrm>
            <a:off x="180277" y="457200"/>
            <a:ext cx="11562544" cy="742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Terrorism financing is the funding of terrorism or terrorist groups. Sources of terrorism financing may be legitimate or illegitimate.</a:t>
            </a:r>
            <a:endParaRPr lang="en-SG" sz="2400" dirty="0">
              <a:solidFill>
                <a:schemeClr val="tx1"/>
              </a:solidFill>
            </a:endParaRPr>
          </a:p>
        </p:txBody>
      </p:sp>
      <p:sp>
        <p:nvSpPr>
          <p:cNvPr id="32" name="Rectangle 31"/>
          <p:cNvSpPr/>
          <p:nvPr/>
        </p:nvSpPr>
        <p:spPr>
          <a:xfrm>
            <a:off x="188518" y="2649676"/>
            <a:ext cx="2481112" cy="959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Purchase precious stones and precious metals </a:t>
            </a:r>
            <a:endParaRPr lang="en-SG" sz="2200" b="1" dirty="0"/>
          </a:p>
        </p:txBody>
      </p:sp>
      <p:sp>
        <p:nvSpPr>
          <p:cNvPr id="36" name="Rectangle 35"/>
          <p:cNvSpPr/>
          <p:nvPr/>
        </p:nvSpPr>
        <p:spPr>
          <a:xfrm>
            <a:off x="180276" y="3684386"/>
            <a:ext cx="2489354" cy="1826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ysClr val="windowText" lastClr="000000"/>
                </a:solidFill>
              </a:rPr>
              <a:t>Purchase precious stones and precious metals in Singapore</a:t>
            </a:r>
          </a:p>
        </p:txBody>
      </p:sp>
      <p:sp>
        <p:nvSpPr>
          <p:cNvPr id="37" name="Rectangle 36"/>
          <p:cNvSpPr/>
          <p:nvPr/>
        </p:nvSpPr>
        <p:spPr>
          <a:xfrm>
            <a:off x="2883308" y="2640852"/>
            <a:ext cx="2481112" cy="959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Resale of precious stones and precious metals </a:t>
            </a:r>
            <a:endParaRPr lang="en-SG" sz="2200" b="1" dirty="0"/>
          </a:p>
        </p:txBody>
      </p:sp>
      <p:sp>
        <p:nvSpPr>
          <p:cNvPr id="38" name="Rectangle 37"/>
          <p:cNvSpPr/>
          <p:nvPr/>
        </p:nvSpPr>
        <p:spPr>
          <a:xfrm>
            <a:off x="2845377" y="3684386"/>
            <a:ext cx="2587089" cy="1826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ysClr val="windowText" lastClr="000000"/>
                </a:solidFill>
              </a:rPr>
              <a:t>Resale of precious stones and precious metals abroad at higher price</a:t>
            </a:r>
          </a:p>
        </p:txBody>
      </p:sp>
      <p:sp>
        <p:nvSpPr>
          <p:cNvPr id="39" name="Rectangle 38"/>
          <p:cNvSpPr/>
          <p:nvPr/>
        </p:nvSpPr>
        <p:spPr>
          <a:xfrm>
            <a:off x="5580671" y="2640852"/>
            <a:ext cx="2484017" cy="950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Raise funds</a:t>
            </a:r>
            <a:endParaRPr lang="en-SG" sz="2200" b="1" dirty="0"/>
          </a:p>
        </p:txBody>
      </p:sp>
      <p:sp>
        <p:nvSpPr>
          <p:cNvPr id="43" name="Rectangle 42"/>
          <p:cNvSpPr/>
          <p:nvPr/>
        </p:nvSpPr>
        <p:spPr>
          <a:xfrm>
            <a:off x="5580670" y="3687109"/>
            <a:ext cx="2484017" cy="2006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ysClr val="windowText" lastClr="000000"/>
                </a:solidFill>
              </a:rPr>
              <a:t>Profits derived from sale of precious stones and precious metals</a:t>
            </a:r>
          </a:p>
        </p:txBody>
      </p:sp>
      <p:cxnSp>
        <p:nvCxnSpPr>
          <p:cNvPr id="45" name="Straight Connector 44"/>
          <p:cNvCxnSpPr/>
          <p:nvPr/>
        </p:nvCxnSpPr>
        <p:spPr>
          <a:xfrm flipH="1">
            <a:off x="8205550" y="1134965"/>
            <a:ext cx="36096" cy="5383822"/>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1860" y="1455151"/>
            <a:ext cx="1010348" cy="1010348"/>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0317" y="1415642"/>
            <a:ext cx="988705" cy="988705"/>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4457" y="1497271"/>
            <a:ext cx="896712" cy="896712"/>
          </a:xfrm>
          <a:prstGeom prst="rect">
            <a:avLst/>
          </a:prstGeom>
        </p:spPr>
      </p:pic>
      <p:cxnSp>
        <p:nvCxnSpPr>
          <p:cNvPr id="7" name="Elbow Connector 6"/>
          <p:cNvCxnSpPr>
            <a:stCxn id="39" idx="3"/>
            <a:endCxn id="13" idx="0"/>
          </p:cNvCxnSpPr>
          <p:nvPr/>
        </p:nvCxnSpPr>
        <p:spPr>
          <a:xfrm flipV="1">
            <a:off x="8064688" y="1858103"/>
            <a:ext cx="2060994" cy="1258236"/>
          </a:xfrm>
          <a:prstGeom prst="bentConnector4">
            <a:avLst>
              <a:gd name="adj1" fmla="val 21860"/>
              <a:gd name="adj2" fmla="val 123905"/>
            </a:avLst>
          </a:prstGeom>
          <a:ln w="38100">
            <a:prstDash val="sysDot"/>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91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PSPM Act</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23133502"/>
              </p:ext>
            </p:extLst>
          </p:nvPr>
        </p:nvGraphicFramePr>
        <p:xfrm>
          <a:off x="4766747" y="613461"/>
          <a:ext cx="7187609" cy="6035040"/>
        </p:xfrm>
        <a:graphic>
          <a:graphicData uri="http://schemas.openxmlformats.org/drawingml/2006/table">
            <a:tbl>
              <a:tblPr firstRow="1" bandRow="1">
                <a:tableStyleId>{F5AB1C69-6EDB-4FF4-983F-18BD219EF322}</a:tableStyleId>
              </a:tblPr>
              <a:tblGrid>
                <a:gridCol w="450852">
                  <a:extLst>
                    <a:ext uri="{9D8B030D-6E8A-4147-A177-3AD203B41FA5}">
                      <a16:colId xmlns:a16="http://schemas.microsoft.com/office/drawing/2014/main" val="1200620695"/>
                    </a:ext>
                  </a:extLst>
                </a:gridCol>
                <a:gridCol w="2835419">
                  <a:extLst>
                    <a:ext uri="{9D8B030D-6E8A-4147-A177-3AD203B41FA5}">
                      <a16:colId xmlns:a16="http://schemas.microsoft.com/office/drawing/2014/main" val="3569664083"/>
                    </a:ext>
                  </a:extLst>
                </a:gridCol>
                <a:gridCol w="3901338">
                  <a:extLst>
                    <a:ext uri="{9D8B030D-6E8A-4147-A177-3AD203B41FA5}">
                      <a16:colId xmlns:a16="http://schemas.microsoft.com/office/drawing/2014/main" val="940655728"/>
                    </a:ext>
                  </a:extLst>
                </a:gridCol>
              </a:tblGrid>
              <a:tr h="370840">
                <a:tc gridSpan="2">
                  <a:txBody>
                    <a:bodyPr/>
                    <a:lstStyle/>
                    <a:p>
                      <a:r>
                        <a:rPr lang="en-US" sz="2200" dirty="0" smtClean="0"/>
                        <a:t>Part</a:t>
                      </a:r>
                      <a:endParaRPr lang="en-SG" sz="2200" dirty="0"/>
                    </a:p>
                  </a:txBody>
                  <a:tcPr/>
                </a:tc>
                <a:tc hMerge="1">
                  <a:txBody>
                    <a:bodyPr/>
                    <a:lstStyle/>
                    <a:p>
                      <a:endParaRPr lang="en-SG" dirty="0"/>
                    </a:p>
                  </a:txBody>
                  <a:tcPr/>
                </a:tc>
                <a:tc>
                  <a:txBody>
                    <a:bodyPr/>
                    <a:lstStyle/>
                    <a:p>
                      <a:r>
                        <a:rPr lang="en-US" sz="2200" dirty="0" smtClean="0"/>
                        <a:t>Key areas to note</a:t>
                      </a:r>
                      <a:endParaRPr lang="en-SG" sz="2200" dirty="0"/>
                    </a:p>
                  </a:txBody>
                  <a:tcPr/>
                </a:tc>
                <a:extLst>
                  <a:ext uri="{0D108BD9-81ED-4DB2-BD59-A6C34878D82A}">
                    <a16:rowId xmlns:a16="http://schemas.microsoft.com/office/drawing/2014/main" val="950077116"/>
                  </a:ext>
                </a:extLst>
              </a:tr>
              <a:tr h="370840">
                <a:tc>
                  <a:txBody>
                    <a:bodyPr/>
                    <a:lstStyle/>
                    <a:p>
                      <a:r>
                        <a:rPr lang="en-US" sz="2200" b="1" dirty="0" smtClean="0"/>
                        <a:t>1</a:t>
                      </a:r>
                      <a:endParaRPr lang="en-SG" sz="2200" b="1" dirty="0"/>
                    </a:p>
                  </a:txBody>
                  <a:tcPr/>
                </a:tc>
                <a:tc>
                  <a:txBody>
                    <a:bodyPr/>
                    <a:lstStyle/>
                    <a:p>
                      <a:r>
                        <a:rPr lang="en-US" sz="2200" dirty="0" smtClean="0"/>
                        <a:t>Preliminary</a:t>
                      </a:r>
                      <a:endParaRPr lang="en-SG" sz="2200" dirty="0"/>
                    </a:p>
                  </a:txBody>
                  <a:tcPr/>
                </a:tc>
                <a:tc>
                  <a:txBody>
                    <a:bodyPr/>
                    <a:lstStyle/>
                    <a:p>
                      <a:pPr marL="285750" indent="-285750">
                        <a:buFont typeface="Arial" panose="020B0604020202020204" pitchFamily="34" charset="0"/>
                        <a:buChar char="•"/>
                      </a:pPr>
                      <a:r>
                        <a:rPr lang="en-US" dirty="0" smtClean="0"/>
                        <a:t>Definitions</a:t>
                      </a:r>
                      <a:r>
                        <a:rPr lang="en-US" baseline="0" dirty="0" smtClean="0"/>
                        <a:t> of terms used</a:t>
                      </a:r>
                    </a:p>
                    <a:p>
                      <a:pPr marL="285750" indent="-285750">
                        <a:buFont typeface="Arial" panose="020B0604020202020204" pitchFamily="34" charset="0"/>
                        <a:buChar char="•"/>
                      </a:pPr>
                      <a:r>
                        <a:rPr lang="en-US" baseline="0" dirty="0" smtClean="0"/>
                        <a:t>Appointment of Registrar and officers</a:t>
                      </a:r>
                      <a:endParaRPr lang="en-SG" dirty="0"/>
                    </a:p>
                  </a:txBody>
                  <a:tcPr/>
                </a:tc>
                <a:extLst>
                  <a:ext uri="{0D108BD9-81ED-4DB2-BD59-A6C34878D82A}">
                    <a16:rowId xmlns:a16="http://schemas.microsoft.com/office/drawing/2014/main" val="3760089101"/>
                  </a:ext>
                </a:extLst>
              </a:tr>
              <a:tr h="370840">
                <a:tc>
                  <a:txBody>
                    <a:bodyPr/>
                    <a:lstStyle/>
                    <a:p>
                      <a:r>
                        <a:rPr lang="en-US" sz="2200" b="1" dirty="0" smtClean="0"/>
                        <a:t>2</a:t>
                      </a:r>
                      <a:endParaRPr lang="en-SG" sz="2200" b="1" dirty="0"/>
                    </a:p>
                  </a:txBody>
                  <a:tcPr/>
                </a:tc>
                <a:tc>
                  <a:txBody>
                    <a:bodyPr/>
                    <a:lstStyle/>
                    <a:p>
                      <a:r>
                        <a:rPr lang="en-US" sz="2200" dirty="0" smtClean="0"/>
                        <a:t>Registration of regulated dealers</a:t>
                      </a:r>
                      <a:endParaRPr lang="en-SG" sz="2200" dirty="0"/>
                    </a:p>
                  </a:txBody>
                  <a:tcPr/>
                </a:tc>
                <a:tc>
                  <a:txBody>
                    <a:bodyPr/>
                    <a:lstStyle/>
                    <a:p>
                      <a:pPr marL="285750" indent="-285750">
                        <a:buFont typeface="Arial" panose="020B0604020202020204" pitchFamily="34" charset="0"/>
                        <a:buChar char="•"/>
                      </a:pPr>
                      <a:r>
                        <a:rPr lang="en-US" dirty="0" smtClean="0"/>
                        <a:t>Registration</a:t>
                      </a:r>
                    </a:p>
                    <a:p>
                      <a:pPr marL="285750" indent="-285750">
                        <a:buFont typeface="Arial" panose="020B0604020202020204" pitchFamily="34" charset="0"/>
                        <a:buChar char="•"/>
                      </a:pPr>
                      <a:r>
                        <a:rPr lang="en-US" dirty="0" smtClean="0"/>
                        <a:t>Regulatory</a:t>
                      </a:r>
                      <a:r>
                        <a:rPr lang="en-US" baseline="0" dirty="0" smtClean="0"/>
                        <a:t> action</a:t>
                      </a:r>
                      <a:endParaRPr lang="en-SG" dirty="0"/>
                    </a:p>
                  </a:txBody>
                  <a:tcPr/>
                </a:tc>
                <a:extLst>
                  <a:ext uri="{0D108BD9-81ED-4DB2-BD59-A6C34878D82A}">
                    <a16:rowId xmlns:a16="http://schemas.microsoft.com/office/drawing/2014/main" val="1537528726"/>
                  </a:ext>
                </a:extLst>
              </a:tr>
              <a:tr h="370840">
                <a:tc>
                  <a:txBody>
                    <a:bodyPr/>
                    <a:lstStyle/>
                    <a:p>
                      <a:r>
                        <a:rPr lang="en-US" sz="2200" b="1" dirty="0" smtClean="0"/>
                        <a:t>3</a:t>
                      </a:r>
                      <a:endParaRPr lang="en-SG" sz="2200" b="1" dirty="0"/>
                    </a:p>
                  </a:txBody>
                  <a:tcPr/>
                </a:tc>
                <a:tc>
                  <a:txBody>
                    <a:bodyPr/>
                    <a:lstStyle/>
                    <a:p>
                      <a:r>
                        <a:rPr lang="en-US" sz="2200" dirty="0" smtClean="0"/>
                        <a:t>Prevention</a:t>
                      </a:r>
                      <a:r>
                        <a:rPr lang="en-US" sz="2200" baseline="0" dirty="0" smtClean="0"/>
                        <a:t> of money laundering and terrorism financing</a:t>
                      </a:r>
                      <a:endParaRPr lang="en-SG" sz="2200" dirty="0"/>
                    </a:p>
                  </a:txBody>
                  <a:tcPr/>
                </a:tc>
                <a:tc>
                  <a:txBody>
                    <a:bodyPr/>
                    <a:lstStyle/>
                    <a:p>
                      <a:pPr marL="285750" indent="-285750">
                        <a:buFont typeface="Arial" panose="020B0604020202020204" pitchFamily="34" charset="0"/>
                        <a:buChar char="•"/>
                      </a:pPr>
                      <a:r>
                        <a:rPr lang="en-US" dirty="0" smtClean="0"/>
                        <a:t>Customer due</a:t>
                      </a:r>
                      <a:r>
                        <a:rPr lang="en-US" baseline="0" dirty="0" smtClean="0"/>
                        <a:t> diligence</a:t>
                      </a:r>
                    </a:p>
                    <a:p>
                      <a:pPr marL="285750" indent="-285750">
                        <a:buFont typeface="Arial" panose="020B0604020202020204" pitchFamily="34" charset="0"/>
                        <a:buChar char="•"/>
                      </a:pPr>
                      <a:r>
                        <a:rPr lang="en-US" baseline="0" dirty="0" smtClean="0"/>
                        <a:t>Cash transaction reports</a:t>
                      </a:r>
                    </a:p>
                    <a:p>
                      <a:pPr marL="285750" indent="-285750">
                        <a:buFont typeface="Arial" panose="020B0604020202020204" pitchFamily="34" charset="0"/>
                        <a:buChar char="•"/>
                      </a:pPr>
                      <a:r>
                        <a:rPr lang="en-US" baseline="0" dirty="0" smtClean="0"/>
                        <a:t>Keeping of records</a:t>
                      </a:r>
                    </a:p>
                    <a:p>
                      <a:pPr marL="285750" indent="-285750">
                        <a:buFont typeface="Arial" panose="020B0604020202020204" pitchFamily="34" charset="0"/>
                        <a:buChar char="•"/>
                      </a:pPr>
                      <a:r>
                        <a:rPr lang="en-US" baseline="0" dirty="0" err="1" smtClean="0"/>
                        <a:t>Programmes</a:t>
                      </a:r>
                      <a:r>
                        <a:rPr lang="en-US" baseline="0" dirty="0" smtClean="0"/>
                        <a:t> and measures</a:t>
                      </a:r>
                    </a:p>
                    <a:p>
                      <a:pPr marL="285750" indent="-285750">
                        <a:buFont typeface="Arial" panose="020B0604020202020204" pitchFamily="34" charset="0"/>
                        <a:buChar char="•"/>
                      </a:pPr>
                      <a:r>
                        <a:rPr lang="en-US" dirty="0" smtClean="0"/>
                        <a:t>Disclosure of suspicious</a:t>
                      </a:r>
                      <a:r>
                        <a:rPr lang="en-US" baseline="0" dirty="0" smtClean="0"/>
                        <a:t> transactions</a:t>
                      </a:r>
                      <a:endParaRPr lang="en-SG" dirty="0"/>
                    </a:p>
                  </a:txBody>
                  <a:tcPr/>
                </a:tc>
                <a:extLst>
                  <a:ext uri="{0D108BD9-81ED-4DB2-BD59-A6C34878D82A}">
                    <a16:rowId xmlns:a16="http://schemas.microsoft.com/office/drawing/2014/main" val="32586251"/>
                  </a:ext>
                </a:extLst>
              </a:tr>
              <a:tr h="370840">
                <a:tc>
                  <a:txBody>
                    <a:bodyPr/>
                    <a:lstStyle/>
                    <a:p>
                      <a:r>
                        <a:rPr lang="en-US" sz="2200" b="1" dirty="0" smtClean="0"/>
                        <a:t>4</a:t>
                      </a:r>
                      <a:endParaRPr lang="en-SG" sz="2200" b="1" dirty="0"/>
                    </a:p>
                  </a:txBody>
                  <a:tcPr/>
                </a:tc>
                <a:tc>
                  <a:txBody>
                    <a:bodyPr/>
                    <a:lstStyle/>
                    <a:p>
                      <a:r>
                        <a:rPr lang="en-US" sz="2200" dirty="0" smtClean="0"/>
                        <a:t>Monitoring and enforcement</a:t>
                      </a:r>
                      <a:endParaRPr lang="en-SG" sz="2200" dirty="0"/>
                    </a:p>
                  </a:txBody>
                  <a:tcPr/>
                </a:tc>
                <a:tc>
                  <a:txBody>
                    <a:bodyPr/>
                    <a:lstStyle/>
                    <a:p>
                      <a:pPr marL="285750" indent="-285750">
                        <a:buFont typeface="Arial" panose="020B0604020202020204" pitchFamily="34" charset="0"/>
                        <a:buChar char="•"/>
                      </a:pPr>
                      <a:r>
                        <a:rPr lang="en-US" dirty="0" smtClean="0"/>
                        <a:t>Powers of monitoring and investigation</a:t>
                      </a:r>
                    </a:p>
                    <a:p>
                      <a:pPr marL="285750" indent="-285750">
                        <a:buFont typeface="Arial" panose="020B0604020202020204" pitchFamily="34" charset="0"/>
                        <a:buChar char="•"/>
                      </a:pPr>
                      <a:r>
                        <a:rPr lang="en-US" dirty="0" smtClean="0"/>
                        <a:t>Power</a:t>
                      </a:r>
                      <a:r>
                        <a:rPr lang="en-US" baseline="0" dirty="0" smtClean="0"/>
                        <a:t> to seize </a:t>
                      </a:r>
                      <a:endParaRPr lang="en-SG" dirty="0"/>
                    </a:p>
                  </a:txBody>
                  <a:tcPr/>
                </a:tc>
                <a:extLst>
                  <a:ext uri="{0D108BD9-81ED-4DB2-BD59-A6C34878D82A}">
                    <a16:rowId xmlns:a16="http://schemas.microsoft.com/office/drawing/2014/main" val="1480830469"/>
                  </a:ext>
                </a:extLst>
              </a:tr>
              <a:tr h="370840">
                <a:tc>
                  <a:txBody>
                    <a:bodyPr/>
                    <a:lstStyle/>
                    <a:p>
                      <a:r>
                        <a:rPr lang="en-US" sz="2200" b="1" dirty="0" smtClean="0"/>
                        <a:t>5</a:t>
                      </a:r>
                      <a:endParaRPr lang="en-SG" sz="2200" b="1" dirty="0"/>
                    </a:p>
                  </a:txBody>
                  <a:tcPr/>
                </a:tc>
                <a:tc>
                  <a:txBody>
                    <a:bodyPr/>
                    <a:lstStyle/>
                    <a:p>
                      <a:r>
                        <a:rPr lang="en-US" sz="2200" dirty="0" smtClean="0"/>
                        <a:t>General</a:t>
                      </a:r>
                      <a:r>
                        <a:rPr lang="en-US" sz="2200" baseline="0" dirty="0" smtClean="0"/>
                        <a:t> offences</a:t>
                      </a:r>
                      <a:endParaRPr lang="en-SG" sz="2200" dirty="0"/>
                    </a:p>
                  </a:txBody>
                  <a:tcPr/>
                </a:tc>
                <a:tc>
                  <a:txBody>
                    <a:bodyPr/>
                    <a:lstStyle/>
                    <a:p>
                      <a:pPr marL="285750" indent="-285750">
                        <a:buFont typeface="Arial" panose="020B0604020202020204" pitchFamily="34" charset="0"/>
                        <a:buChar char="•"/>
                      </a:pPr>
                      <a:r>
                        <a:rPr lang="en-US" dirty="0" smtClean="0"/>
                        <a:t>Providing false information</a:t>
                      </a:r>
                    </a:p>
                    <a:p>
                      <a:pPr marL="285750" indent="-285750">
                        <a:buFont typeface="Arial" panose="020B0604020202020204" pitchFamily="34" charset="0"/>
                        <a:buChar char="•"/>
                      </a:pPr>
                      <a:r>
                        <a:rPr lang="en-US" dirty="0" smtClean="0"/>
                        <a:t>Obstruction of investigation</a:t>
                      </a:r>
                      <a:endParaRPr lang="en-SG" dirty="0"/>
                    </a:p>
                  </a:txBody>
                  <a:tcPr/>
                </a:tc>
                <a:extLst>
                  <a:ext uri="{0D108BD9-81ED-4DB2-BD59-A6C34878D82A}">
                    <a16:rowId xmlns:a16="http://schemas.microsoft.com/office/drawing/2014/main" val="3025738202"/>
                  </a:ext>
                </a:extLst>
              </a:tr>
              <a:tr h="370840">
                <a:tc>
                  <a:txBody>
                    <a:bodyPr/>
                    <a:lstStyle/>
                    <a:p>
                      <a:r>
                        <a:rPr lang="en-US" sz="2200" b="1" dirty="0" smtClean="0"/>
                        <a:t>6</a:t>
                      </a:r>
                      <a:endParaRPr lang="en-SG" sz="2200" b="1" dirty="0"/>
                    </a:p>
                  </a:txBody>
                  <a:tcPr/>
                </a:tc>
                <a:tc>
                  <a:txBody>
                    <a:bodyPr/>
                    <a:lstStyle/>
                    <a:p>
                      <a:r>
                        <a:rPr lang="en-US" sz="2200" dirty="0" smtClean="0"/>
                        <a:t>General</a:t>
                      </a:r>
                      <a:endParaRPr lang="en-SG" sz="2200" dirty="0"/>
                    </a:p>
                  </a:txBody>
                  <a:tcPr/>
                </a:tc>
                <a:tc>
                  <a:txBody>
                    <a:bodyPr/>
                    <a:lstStyle/>
                    <a:p>
                      <a:pPr marL="285750" indent="-285750">
                        <a:buFont typeface="Arial" panose="020B0604020202020204" pitchFamily="34" charset="0"/>
                        <a:buChar char="•"/>
                      </a:pPr>
                      <a:r>
                        <a:rPr lang="en-US" dirty="0" smtClean="0"/>
                        <a:t>Disclosure of information</a:t>
                      </a:r>
                    </a:p>
                    <a:p>
                      <a:pPr marL="285750" indent="-285750">
                        <a:buFont typeface="Arial" panose="020B0604020202020204" pitchFamily="34" charset="0"/>
                        <a:buChar char="•"/>
                      </a:pPr>
                      <a:r>
                        <a:rPr lang="en-US" dirty="0" smtClean="0"/>
                        <a:t>Composition</a:t>
                      </a:r>
                      <a:r>
                        <a:rPr lang="en-US" baseline="0" dirty="0" smtClean="0"/>
                        <a:t> of offences</a:t>
                      </a:r>
                    </a:p>
                    <a:p>
                      <a:pPr marL="285750" indent="-285750">
                        <a:buFont typeface="Arial" panose="020B0604020202020204" pitchFamily="34" charset="0"/>
                        <a:buChar char="•"/>
                      </a:pPr>
                      <a:r>
                        <a:rPr lang="en-US" baseline="0" dirty="0" smtClean="0"/>
                        <a:t>Power to publish information</a:t>
                      </a:r>
                      <a:endParaRPr lang="en-SG" dirty="0"/>
                    </a:p>
                  </a:txBody>
                  <a:tcPr/>
                </a:tc>
                <a:extLst>
                  <a:ext uri="{0D108BD9-81ED-4DB2-BD59-A6C34878D82A}">
                    <a16:rowId xmlns:a16="http://schemas.microsoft.com/office/drawing/2014/main" val="2508942451"/>
                  </a:ext>
                </a:extLst>
              </a:tr>
            </a:tbl>
          </a:graphicData>
        </a:graphic>
      </p:graphicFrame>
      <p:sp>
        <p:nvSpPr>
          <p:cNvPr id="6" name="TextBox 5"/>
          <p:cNvSpPr txBox="1"/>
          <p:nvPr/>
        </p:nvSpPr>
        <p:spPr>
          <a:xfrm>
            <a:off x="221231" y="487264"/>
            <a:ext cx="4281758" cy="2523768"/>
          </a:xfrm>
          <a:prstGeom prst="rect">
            <a:avLst/>
          </a:prstGeom>
          <a:noFill/>
        </p:spPr>
        <p:txBody>
          <a:bodyPr wrap="square" rtlCol="0">
            <a:spAutoFit/>
          </a:bodyPr>
          <a:lstStyle/>
          <a:p>
            <a:r>
              <a:rPr lang="en-US" sz="2800" b="1" dirty="0" smtClean="0">
                <a:solidFill>
                  <a:srgbClr val="AD0101"/>
                </a:solidFill>
              </a:rPr>
              <a:t>NEW LAW IMPLEMENTED</a:t>
            </a:r>
          </a:p>
          <a:p>
            <a:pPr algn="ctr"/>
            <a:endParaRPr lang="en-US" sz="2000" i="1" dirty="0" smtClean="0">
              <a:latin typeface="Book Antiqua" panose="02040602050305030304" pitchFamily="18" charset="0"/>
            </a:endParaRPr>
          </a:p>
          <a:p>
            <a:pPr algn="ctr"/>
            <a:r>
              <a:rPr lang="en-US" sz="2200" dirty="0"/>
              <a:t>The Precious Stones and Precious Metals (Prevention of Money Laundering and Terrorism Financing) Act 2019 </a:t>
            </a:r>
            <a:r>
              <a:rPr lang="en-US" sz="2200" dirty="0" smtClean="0"/>
              <a:t>(“</a:t>
            </a:r>
            <a:r>
              <a:rPr lang="en-US" sz="2200" b="1" dirty="0" smtClean="0">
                <a:solidFill>
                  <a:srgbClr val="C00000"/>
                </a:solidFill>
              </a:rPr>
              <a:t>PSPM Act</a:t>
            </a:r>
            <a:r>
              <a:rPr lang="en-US" sz="2200" dirty="0" smtClean="0"/>
              <a:t>”) </a:t>
            </a:r>
            <a:r>
              <a:rPr lang="en-US" sz="2200" dirty="0"/>
              <a:t>came into force on </a:t>
            </a:r>
            <a:r>
              <a:rPr lang="en-US" sz="2200" b="1" dirty="0">
                <a:solidFill>
                  <a:srgbClr val="C00000"/>
                </a:solidFill>
              </a:rPr>
              <a:t>10 April 2019</a:t>
            </a:r>
            <a:r>
              <a:rPr lang="en-US" sz="2200" dirty="0" smtClean="0"/>
              <a:t>.</a:t>
            </a:r>
          </a:p>
        </p:txBody>
      </p:sp>
      <p:sp>
        <p:nvSpPr>
          <p:cNvPr id="7" name="TextBox 6"/>
          <p:cNvSpPr txBox="1"/>
          <p:nvPr/>
        </p:nvSpPr>
        <p:spPr>
          <a:xfrm>
            <a:off x="221231" y="3127455"/>
            <a:ext cx="4281758" cy="1938992"/>
          </a:xfrm>
          <a:prstGeom prst="rect">
            <a:avLst/>
          </a:prstGeom>
          <a:noFill/>
        </p:spPr>
        <p:txBody>
          <a:bodyPr wrap="square" rtlCol="0">
            <a:spAutoFit/>
          </a:bodyPr>
          <a:lstStyle/>
          <a:p>
            <a:pPr algn="ctr"/>
            <a:r>
              <a:rPr lang="en-US" sz="2000" i="1" dirty="0" smtClean="0">
                <a:latin typeface="Book Antiqua" panose="02040602050305030304" pitchFamily="18" charset="0"/>
              </a:rPr>
              <a:t>An </a:t>
            </a:r>
            <a:r>
              <a:rPr lang="en-US" sz="2000" i="1" dirty="0">
                <a:latin typeface="Book Antiqua" panose="02040602050305030304" pitchFamily="18" charset="0"/>
              </a:rPr>
              <a:t>Act to regulate persons who carry on a business of regulated dealing</a:t>
            </a:r>
          </a:p>
          <a:p>
            <a:pPr algn="ctr"/>
            <a:r>
              <a:rPr lang="en-US" sz="2000" i="1" dirty="0">
                <a:latin typeface="Book Antiqua" panose="02040602050305030304" pitchFamily="18" charset="0"/>
              </a:rPr>
              <a:t>or as an intermediary for regulated dealing,</a:t>
            </a:r>
          </a:p>
          <a:p>
            <a:pPr algn="ctr"/>
            <a:r>
              <a:rPr lang="en-US" sz="2000" i="1" dirty="0">
                <a:latin typeface="Book Antiqua" panose="02040602050305030304" pitchFamily="18" charset="0"/>
              </a:rPr>
              <a:t>so as to prevent money laundering and terrorism financing</a:t>
            </a:r>
            <a:r>
              <a:rPr lang="en-US" sz="2000" i="1" dirty="0" smtClean="0">
                <a:latin typeface="Book Antiqua" panose="02040602050305030304" pitchFamily="18" charset="0"/>
              </a:rPr>
              <a:t>.</a:t>
            </a:r>
            <a:endParaRPr lang="en-US" sz="2000" i="1" dirty="0">
              <a:latin typeface="Book Antiqua" panose="02040602050305030304" pitchFamily="18" charset="0"/>
            </a:endParaRPr>
          </a:p>
        </p:txBody>
      </p:sp>
      <p:sp>
        <p:nvSpPr>
          <p:cNvPr id="8" name="TextBox 7"/>
          <p:cNvSpPr txBox="1"/>
          <p:nvPr/>
        </p:nvSpPr>
        <p:spPr>
          <a:xfrm>
            <a:off x="221231" y="5380672"/>
            <a:ext cx="4281758" cy="1477328"/>
          </a:xfrm>
          <a:prstGeom prst="rect">
            <a:avLst/>
          </a:prstGeom>
          <a:noFill/>
        </p:spPr>
        <p:txBody>
          <a:bodyPr wrap="square" rtlCol="0">
            <a:spAutoFit/>
          </a:bodyPr>
          <a:lstStyle/>
          <a:p>
            <a:r>
              <a:rPr lang="en-US" dirty="0" smtClean="0"/>
              <a:t>* Detailed requirements in the </a:t>
            </a:r>
            <a:r>
              <a:rPr lang="en-US" dirty="0"/>
              <a:t>Precious Stones and Precious Metals (Prevention of Money Laundering and Terrorism Financing) Regulations 2019 </a:t>
            </a:r>
            <a:r>
              <a:rPr lang="en-US" dirty="0" smtClean="0"/>
              <a:t>(“</a:t>
            </a:r>
            <a:r>
              <a:rPr lang="en-US" b="1" dirty="0" smtClean="0">
                <a:solidFill>
                  <a:srgbClr val="AD0101"/>
                </a:solidFill>
              </a:rPr>
              <a:t>PMLTF Regulations</a:t>
            </a:r>
            <a:r>
              <a:rPr lang="en-US" dirty="0" smtClean="0"/>
              <a:t>”)</a:t>
            </a:r>
            <a:endParaRPr lang="en-US" i="1" dirty="0" smtClean="0"/>
          </a:p>
        </p:txBody>
      </p:sp>
      <p:sp>
        <p:nvSpPr>
          <p:cNvPr id="9" name="Rectangle 8"/>
          <p:cNvSpPr/>
          <p:nvPr/>
        </p:nvSpPr>
        <p:spPr>
          <a:xfrm>
            <a:off x="4738547" y="1021905"/>
            <a:ext cx="7215809" cy="1701417"/>
          </a:xfrm>
          <a:prstGeom prst="rect">
            <a:avLst/>
          </a:prstGeom>
          <a:noFill/>
          <a:ln w="762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831237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8102fb6d-ee62-459b-bf66-4cc38a152917" ContentTypeId="0x010100ED95446D556EF74A943384CE557254A9" PreviousValue="false"/>
</file>

<file path=customXml/item2.xml><?xml version="1.0" encoding="utf-8"?>
<p:properties xmlns:p="http://schemas.microsoft.com/office/2006/metadata/properties" xmlns:xsi="http://www.w3.org/2001/XMLSchema-instance" xmlns:pc="http://schemas.microsoft.com/office/infopath/2007/PartnerControls">
  <documentManagement>
    <MinlawDescription xmlns="a85b171a-1052-409b-8da0-7018bcbcf029" xsi:nil="true"/>
    <TaxKeywordTaxHTField xmlns="a85b171a-1052-409b-8da0-7018bcbcf029">
      <Terms xmlns="http://schemas.microsoft.com/office/infopath/2007/PartnerControls"/>
    </TaxKeywordTaxHTField>
    <TaxCatchAll xmlns="a85b171a-1052-409b-8da0-7018bcbcf029"/>
    <RelatedItem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MinLaw Document" ma:contentTypeID="0x010100ED95446D556EF74A943384CE557254A900BBA171D2A1CB9E4987BC34BA344F002C" ma:contentTypeVersion="3" ma:contentTypeDescription="Create a new document." ma:contentTypeScope="" ma:versionID="a4e29336844b7e997b80ac5d4c52e4a4">
  <xsd:schema xmlns:xsd="http://www.w3.org/2001/XMLSchema" xmlns:xs="http://www.w3.org/2001/XMLSchema" xmlns:p="http://schemas.microsoft.com/office/2006/metadata/properties" xmlns:ns1="http://schemas.microsoft.com/sharepoint/v3" xmlns:ns2="a85b171a-1052-409b-8da0-7018bcbcf029" targetNamespace="http://schemas.microsoft.com/office/2006/metadata/properties" ma:root="true" ma:fieldsID="c42aad7470ad929989d0b5f94ef14958" ns1:_="" ns2:_="">
    <xsd:import namespace="http://schemas.microsoft.com/sharepoint/v3"/>
    <xsd:import namespace="a85b171a-1052-409b-8da0-7018bcbcf029"/>
    <xsd:element name="properties">
      <xsd:complexType>
        <xsd:sequence>
          <xsd:element name="documentManagement">
            <xsd:complexType>
              <xsd:all>
                <xsd:element ref="ns2:MinlawDescription" minOccurs="0"/>
                <xsd:element ref="ns1:RelatedItems" minOccurs="0"/>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latedItems" ma:index="4" nillable="true" ma:displayName="Related Items" ma:internalName="RelatedItems"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5b171a-1052-409b-8da0-7018bcbcf029" elementFormDefault="qualified">
    <xsd:import namespace="http://schemas.microsoft.com/office/2006/documentManagement/types"/>
    <xsd:import namespace="http://schemas.microsoft.com/office/infopath/2007/PartnerControls"/>
    <xsd:element name="MinlawDescription" ma:index="2" nillable="true" ma:displayName="File Description" ma:internalName="MinlawDescription" ma:readOnly="false">
      <xsd:simpleType>
        <xsd:restriction base="dms:Note">
          <xsd:maxLength value="255"/>
        </xsd:restriction>
      </xsd:simpleType>
    </xsd:element>
    <xsd:element name="TaxKeywordTaxHTField" ma:index="9" nillable="true" ma:taxonomy="true" ma:internalName="TaxKeywordTaxHTField" ma:taxonomyFieldName="TaxKeyword" ma:displayName="Enterprise Keywords" ma:readOnly="false" ma:fieldId="{23f27201-bee3-471e-b2e7-b64fd8b7ca38}" ma:taxonomyMulti="true" ma:sspId="f269ef15-6d1c-4bd8-9ea5-c78506d778e5"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8bac74fa-a7f8-47a4-b4ec-a0414f056bdd}" ma:internalName="TaxCatchAll" ma:showField="CatchAllData" ma:web="70f3842e-249c-4a0c-b2e7-7ddb502172f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8bac74fa-a7f8-47a4-b4ec-a0414f056bdd}" ma:internalName="TaxCatchAllLabel" ma:readOnly="true" ma:showField="CatchAllDataLabel" ma:web="70f3842e-249c-4a0c-b2e7-7ddb502172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8A845F-9C8B-492D-9FE5-D3B94F0A21C7}">
  <ds:schemaRefs>
    <ds:schemaRef ds:uri="Microsoft.SharePoint.Taxonomy.ContentTypeSync"/>
  </ds:schemaRefs>
</ds:datastoreItem>
</file>

<file path=customXml/itemProps2.xml><?xml version="1.0" encoding="utf-8"?>
<ds:datastoreItem xmlns:ds="http://schemas.openxmlformats.org/officeDocument/2006/customXml" ds:itemID="{DCAED800-539C-4091-A589-CA529721EE5D}">
  <ds:schemaRefs>
    <ds:schemaRef ds:uri="http://purl.org/dc/terms/"/>
    <ds:schemaRef ds:uri="http://www.w3.org/XML/1998/namespace"/>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a85b171a-1052-409b-8da0-7018bcbcf029"/>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D570AFCB-B48F-4371-9522-33FB6A99D095}">
  <ds:schemaRefs>
    <ds:schemaRef ds:uri="http://schemas.microsoft.com/sharepoint/v3/contenttype/forms"/>
  </ds:schemaRefs>
</ds:datastoreItem>
</file>

<file path=customXml/itemProps4.xml><?xml version="1.0" encoding="utf-8"?>
<ds:datastoreItem xmlns:ds="http://schemas.openxmlformats.org/officeDocument/2006/customXml" ds:itemID="{26B5DAD2-837C-49E3-A233-4754758BF3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5b171a-1052-409b-8da0-7018bcbcf0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12750</TotalTime>
  <Words>6839</Words>
  <Application>Microsoft Office PowerPoint</Application>
  <PresentationFormat>Widescreen</PresentationFormat>
  <Paragraphs>920</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MS PGothic</vt:lpstr>
      <vt:lpstr>Arial</vt:lpstr>
      <vt:lpstr>Book Antiqua</vt:lpstr>
      <vt:lpstr>Calibri</vt:lpstr>
      <vt:lpstr>Corbel</vt:lpstr>
      <vt:lpstr>Courier New</vt:lpstr>
      <vt:lpstr>Wingdings</vt:lpstr>
      <vt:lpstr>Clarity</vt:lpstr>
      <vt:lpstr>AML/CFT1 Regime for Regulated Dealers Onboarding conference</vt:lpstr>
      <vt:lpstr>PowerPoint Presentation</vt:lpstr>
      <vt:lpstr>Opening Address by the Registrar of Regulated Dealers</vt:lpstr>
      <vt:lpstr>PowerPoint Presentation</vt:lpstr>
      <vt:lpstr>Money Laundering Cases Relating to PSMDs in Singapore</vt:lpstr>
      <vt:lpstr>Terrorism Financing Cases in Singapore</vt:lpstr>
      <vt:lpstr>What is Money Laundering?</vt:lpstr>
      <vt:lpstr>What is Terrorism Financing?</vt:lpstr>
      <vt:lpstr>PSPM Act</vt:lpstr>
      <vt:lpstr>Scope / Registration</vt:lpstr>
      <vt:lpstr>Scope / Registration</vt:lpstr>
      <vt:lpstr>Scope / Registration</vt:lpstr>
      <vt:lpstr>Scope / Registration</vt:lpstr>
      <vt:lpstr>PSPM Act</vt:lpstr>
      <vt:lpstr>PMLTF Requirements</vt:lpstr>
      <vt:lpstr>PMLTF Requirements</vt:lpstr>
      <vt:lpstr>Offences - Fines</vt:lpstr>
      <vt:lpstr>Offences - Fines and Imprisonment Terms</vt:lpstr>
      <vt:lpstr>Outreach &amp; Capability Development Plans - Tiered and Phased Approach</vt:lpstr>
      <vt:lpstr>Resources for Regulated Dealers</vt:lpstr>
      <vt:lpstr>Resources for Regulated Dealers</vt:lpstr>
      <vt:lpstr>Resources for Regulated Dealers</vt:lpstr>
      <vt:lpstr>Resources for Regulated Dealers</vt:lpstr>
      <vt:lpstr>Resources for Regulated Dealers </vt:lpstr>
      <vt:lpstr>PowerPoint Presentation</vt:lpstr>
      <vt:lpstr>PowerPoint Presentation</vt:lpstr>
      <vt:lpstr>Timeline of Registration Requirements</vt:lpstr>
      <vt:lpstr>Overview of Registration Process</vt:lpstr>
      <vt:lpstr>Fee Matters</vt:lpstr>
      <vt:lpstr>Information Required to Complete the Registration Form</vt:lpstr>
      <vt:lpstr>LicenceOne Application Learning Points</vt:lpstr>
      <vt:lpstr>LicenceOne Application Learning Points</vt:lpstr>
      <vt:lpstr>LicenceOne Application Learning Points</vt:lpstr>
      <vt:lpstr>LicenceOne Application Learning Points</vt:lpstr>
      <vt:lpstr>PowerPoint Presentation</vt:lpstr>
      <vt:lpstr>PowerPoint Presentation</vt:lpstr>
    </vt:vector>
  </TitlesOfParts>
  <Company>WOG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Engagements_201903</dc:title>
  <dc:creator>Evelyn Ang (MLAW)</dc:creator>
  <cp:lastModifiedBy>Jia Hao LOH (MLAW)</cp:lastModifiedBy>
  <cp:revision>1001</cp:revision>
  <cp:lastPrinted>2019-05-05T23:51:00Z</cp:lastPrinted>
  <dcterms:created xsi:type="dcterms:W3CDTF">2018-09-03T09:42:05Z</dcterms:created>
  <dcterms:modified xsi:type="dcterms:W3CDTF">2019-07-04T02:54:54Z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0x010100ED95446D556EF74A943384CE557254A900BBA171D2A1CB9E4987BC34BA344F002C</vt:lpwstr>
  </property>
</Properties>
</file>