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5"/>
  </p:sldMasterIdLst>
  <p:notesMasterIdLst>
    <p:notesMasterId r:id="rId7"/>
  </p:notesMasterIdLst>
  <p:handoutMasterIdLst>
    <p:handoutMasterId r:id="rId8"/>
  </p:handoutMasterIdLst>
  <p:sldIdLst>
    <p:sldId id="389" r:id="rId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alogue Session" id="{F02F4181-5E89-4607-A06F-815929E12344}">
          <p14:sldIdLst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se Chew" initials="DC(" lastIdx="26" clrIdx="0">
    <p:extLst>
      <p:ext uri="{19B8F6BF-5375-455C-9EA6-DF929625EA0E}">
        <p15:presenceInfo xmlns:p15="http://schemas.microsoft.com/office/powerpoint/2012/main" userId="Denise Chew" providerId="None"/>
      </p:ext>
    </p:extLst>
  </p:cmAuthor>
  <p:cmAuthor id="2" name="Joanne Koh (MLAW)" initials="MLAWJK" lastIdx="26" clrIdx="1">
    <p:extLst>
      <p:ext uri="{19B8F6BF-5375-455C-9EA6-DF929625EA0E}">
        <p15:presenceInfo xmlns:p15="http://schemas.microsoft.com/office/powerpoint/2012/main" userId="Joanne Koh (MLAW)" providerId="None"/>
      </p:ext>
    </p:extLst>
  </p:cmAuthor>
  <p:cmAuthor id="3" name="Lay May LEOW (MLAW)" initials="LML(" lastIdx="1" clrIdx="2">
    <p:extLst>
      <p:ext uri="{19B8F6BF-5375-455C-9EA6-DF929625EA0E}">
        <p15:presenceInfo xmlns:p15="http://schemas.microsoft.com/office/powerpoint/2012/main" userId="Lay May LEOW (MLAW)" providerId="None"/>
      </p:ext>
    </p:extLst>
  </p:cmAuthor>
  <p:cmAuthor id="4" name="Paramjit SINGH (MLAW)" initials="PSH" lastIdx="7" clrIdx="3">
    <p:extLst>
      <p:ext uri="{19B8F6BF-5375-455C-9EA6-DF929625EA0E}">
        <p15:presenceInfo xmlns:p15="http://schemas.microsoft.com/office/powerpoint/2012/main" userId="Paramjit SINGH (MLAW)" providerId="None"/>
      </p:ext>
    </p:extLst>
  </p:cmAuthor>
  <p:cmAuthor id="5" name="Author" initials="IWT" lastIdx="1" clrIdx="4">
    <p:extLst>
      <p:ext uri="{19B8F6BF-5375-455C-9EA6-DF929625EA0E}">
        <p15:presenceInfo xmlns:p15="http://schemas.microsoft.com/office/powerpoint/2012/main" userId="Author" providerId="None"/>
      </p:ext>
    </p:extLst>
  </p:cmAuthor>
  <p:cmAuthor id="6" name="Ian Wern TAN (MLAW)" initials="IWT" lastIdx="3" clrIdx="5">
    <p:extLst>
      <p:ext uri="{19B8F6BF-5375-455C-9EA6-DF929625EA0E}">
        <p15:presenceInfo xmlns:p15="http://schemas.microsoft.com/office/powerpoint/2012/main" userId="Ian Wern TAN (MLAW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B7"/>
    <a:srgbClr val="FFCDCD"/>
    <a:srgbClr val="FFD5D5"/>
    <a:srgbClr val="FFC1C1"/>
    <a:srgbClr val="F2E1C9"/>
    <a:srgbClr val="CCFFCC"/>
    <a:srgbClr val="FFCCCC"/>
    <a:srgbClr val="AD0101"/>
    <a:srgbClr val="FFCC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5878" autoAdjust="0"/>
  </p:normalViewPr>
  <p:slideViewPr>
    <p:cSldViewPr snapToGrid="0">
      <p:cViewPr varScale="1">
        <p:scale>
          <a:sx n="113" d="100"/>
          <a:sy n="113" d="100"/>
        </p:scale>
        <p:origin x="76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37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5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r">
              <a:defRPr sz="1300"/>
            </a:lvl1pPr>
          </a:lstStyle>
          <a:p>
            <a:fld id="{A1A1AC95-08BA-4679-85A2-C43047374746}" type="slidenum">
              <a:rPr lang="en-SG" smtClean="0"/>
              <a:t>‹#›</a:t>
            </a:fld>
            <a:endParaRPr lang="en-SG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r">
              <a:defRPr sz="1300"/>
            </a:lvl1pPr>
          </a:lstStyle>
          <a:p>
            <a:fld id="{D159762C-4A3B-48AE-A4ED-13058D36EECA}" type="datetimeFigureOut">
              <a:rPr lang="en-SG" smtClean="0"/>
              <a:t>31/10/2019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5954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r">
              <a:defRPr sz="1300"/>
            </a:lvl1pPr>
          </a:lstStyle>
          <a:p>
            <a:fld id="{BB73B8D4-C66C-4DC7-8D15-B93992B9CAF1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8" tIns="47779" rIns="95558" bIns="47779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8" tIns="47779" rIns="95558" bIns="4777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r">
              <a:defRPr sz="1300"/>
            </a:lvl1pPr>
          </a:lstStyle>
          <a:p>
            <a:fld id="{231DC608-3D51-45AA-B7FD-E61387E3DD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127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F4B6-BDC4-490D-A6F0-0EC7925F0AD2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5486400" cy="329184"/>
          </a:xfrm>
        </p:spPr>
        <p:txBody>
          <a:bodyPr/>
          <a:lstStyle>
            <a:lvl1pPr marL="0" algn="ctr" defTabSz="914400" rtl="0" eaLnBrk="1" latinLnBrk="0" hangingPunct="1">
              <a:defRPr lang="en-US" sz="1000" i="0" kern="1200" smtClean="0">
                <a:solidFill>
                  <a:srgbClr val="AD010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 smtClean="0"/>
              <a:t>CONFIDENTIAL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Ministry of La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08043" y="-3501"/>
            <a:ext cx="1371258" cy="36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53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1971-903D-4579-8AC7-C36D595179A4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795C-4380-4D22-9FD2-CB696580F2FF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" y="2524"/>
            <a:ext cx="6780107" cy="368317"/>
          </a:xfrm>
        </p:spPr>
        <p:txBody>
          <a:bodyPr>
            <a:noAutofit/>
          </a:bodyPr>
          <a:lstStyle>
            <a:lvl1pPr algn="l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200" y="51816"/>
            <a:ext cx="2235200" cy="329184"/>
          </a:xfrm>
        </p:spPr>
        <p:txBody>
          <a:bodyPr/>
          <a:lstStyle/>
          <a:p>
            <a:fld id="{C1EF3431-1545-4730-AF40-2DF66F6D1D75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94000" y="6477000"/>
            <a:ext cx="6604000" cy="329184"/>
          </a:xfrm>
        </p:spPr>
        <p:txBody>
          <a:bodyPr/>
          <a:lstStyle>
            <a:lvl1pPr algn="l">
              <a:defRPr sz="1000" i="0">
                <a:solidFill>
                  <a:srgbClr val="AD0101"/>
                </a:solidFill>
              </a:defRPr>
            </a:lvl1pPr>
          </a:lstStyle>
          <a:p>
            <a:pPr algn="ctr"/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2400" y="0"/>
            <a:ext cx="1422400" cy="329184"/>
          </a:xfrm>
        </p:spPr>
        <p:txBody>
          <a:bodyPr/>
          <a:lstStyle>
            <a:lvl1pPr algn="r">
              <a:defRPr sz="16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Ministry of La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08043" y="-3501"/>
            <a:ext cx="1371258" cy="36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92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4001-BF86-42BF-A02A-D23C311A2D06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18288"/>
            <a:ext cx="1422400" cy="329184"/>
          </a:xfrm>
        </p:spPr>
        <p:txBody>
          <a:bodyPr/>
          <a:lstStyle>
            <a:lvl1pPr algn="r">
              <a:defRPr sz="16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07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B6BC-4A4B-498C-BF09-285A644454DC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9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BDA9-4B2A-4B69-B792-48A6E158EF46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5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8610-B29B-499E-B896-998D9DC07809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989D-98AB-423E-BA3D-14D3F14128CF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1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29B7-8D85-4787-BEA0-E25870DD0AFD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8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7022-F486-462E-8E48-DA6E8853E584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0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006798D-0BD4-4B1F-A7CA-751DBBC2A0FD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9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rppass.gov.sg/" TargetMode="External"/><Relationship Id="rId2" Type="http://schemas.openxmlformats.org/officeDocument/2006/relationships/hyperlink" Target="mailto:support@corppass.gov.s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law.gov.sg/eservices/enquiry" TargetMode="External"/><Relationship Id="rId5" Type="http://schemas.openxmlformats.org/officeDocument/2006/relationships/hyperlink" Target="https://licence1.business.gov.sg/" TargetMode="External"/><Relationship Id="rId4" Type="http://schemas.openxmlformats.org/officeDocument/2006/relationships/hyperlink" Target="mailto:licences-helpdesk@crimsonlogic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3999" y="478302"/>
            <a:ext cx="3636819" cy="61394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For assistance, please contact:</a:t>
            </a:r>
            <a:endParaRPr lang="en-SG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27921" y="670229"/>
            <a:ext cx="3294025" cy="25545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/>
              <a:t>CorpPass</a:t>
            </a:r>
            <a:endParaRPr lang="en-US" sz="2000" b="1" dirty="0" smtClean="0"/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Tel: 6643 0577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Mon – Fri: 8am – 8pm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Sat: 8am – 2pm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Email: </a:t>
            </a:r>
            <a:r>
              <a:rPr lang="en-US" sz="1600" dirty="0" smtClean="0">
                <a:hlinkClick r:id="rId2"/>
              </a:rPr>
              <a:t>support@corppass.gov.sg</a:t>
            </a:r>
            <a:endParaRPr lang="en-US" sz="1600" dirty="0" smtClean="0"/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Website: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3"/>
              </a:rPr>
              <a:t>https://www.corppass.gov.sg</a:t>
            </a:r>
            <a:endParaRPr lang="en-US" sz="1600" dirty="0" smtClean="0"/>
          </a:p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45395" y="3385924"/>
            <a:ext cx="32940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 enquiries relating to </a:t>
            </a:r>
            <a:r>
              <a:rPr lang="en-US" sz="1600" b="1" dirty="0" err="1" smtClean="0"/>
              <a:t>CorpPass</a:t>
            </a:r>
            <a:r>
              <a:rPr lang="en-US" sz="1600" dirty="0" smtClean="0"/>
              <a:t> matters, e.g.: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register and set up </a:t>
            </a:r>
            <a:r>
              <a:rPr lang="en-US" sz="1600" i="1" dirty="0" err="1" smtClean="0"/>
              <a:t>CorpPass</a:t>
            </a:r>
            <a:r>
              <a:rPr lang="en-US" sz="1600" i="1" dirty="0" smtClean="0"/>
              <a:t>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activate </a:t>
            </a:r>
            <a:r>
              <a:rPr lang="en-US" sz="1600" i="1" dirty="0" err="1" smtClean="0"/>
              <a:t>CorpPass</a:t>
            </a:r>
            <a:r>
              <a:rPr lang="en-US" sz="1600" i="1" dirty="0" smtClean="0"/>
              <a:t>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forgot/retrieve </a:t>
            </a:r>
            <a:r>
              <a:rPr lang="en-US" sz="1600" i="1" dirty="0" err="1" smtClean="0"/>
              <a:t>CorpPass</a:t>
            </a:r>
            <a:r>
              <a:rPr lang="en-US" sz="1600" i="1" dirty="0" smtClean="0"/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forgot/reset </a:t>
            </a:r>
            <a:r>
              <a:rPr lang="en-US" sz="1600" i="1" dirty="0" err="1" smtClean="0"/>
              <a:t>CorpPass</a:t>
            </a:r>
            <a:r>
              <a:rPr lang="en-US" sz="1600" i="1" dirty="0" smtClean="0"/>
              <a:t>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register </a:t>
            </a:r>
            <a:r>
              <a:rPr lang="en-US" sz="1600" i="1" dirty="0" err="1"/>
              <a:t>CorpPass</a:t>
            </a:r>
            <a:r>
              <a:rPr lang="en-US" sz="1600" i="1" dirty="0"/>
              <a:t> </a:t>
            </a:r>
            <a:r>
              <a:rPr lang="en-US" sz="1600" i="1" dirty="0" smtClean="0"/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create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assign digital services</a:t>
            </a:r>
            <a:endParaRPr lang="en-SG" sz="1600" i="1" dirty="0"/>
          </a:p>
        </p:txBody>
      </p:sp>
      <p:sp>
        <p:nvSpPr>
          <p:cNvPr id="11" name="Rectangle 10"/>
          <p:cNvSpPr/>
          <p:nvPr/>
        </p:nvSpPr>
        <p:spPr>
          <a:xfrm>
            <a:off x="4273912" y="478302"/>
            <a:ext cx="3636819" cy="61394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8273825" y="478302"/>
            <a:ext cx="3636819" cy="61394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4392043" y="670229"/>
            <a:ext cx="3359255" cy="25853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/>
              <a:t>GoBusiness</a:t>
            </a:r>
            <a:r>
              <a:rPr lang="en-US" sz="2000" b="1" dirty="0" smtClean="0"/>
              <a:t> Licensing</a:t>
            </a:r>
            <a:endParaRPr lang="en-US" sz="2000" b="1" dirty="0" smtClean="0"/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Tel: 6774 1430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Mon – Fri: 8am – 8pm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Sat: 8am – 2pm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Email: </a:t>
            </a:r>
            <a:r>
              <a:rPr lang="en-US" sz="1600" dirty="0" smtClean="0">
                <a:hlinkClick r:id="rId4"/>
              </a:rPr>
              <a:t>licences-helpdesk@crimsonlogic.com</a:t>
            </a:r>
            <a:endParaRPr lang="en-US" sz="1600" dirty="0" smtClean="0"/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Website: </a:t>
            </a:r>
            <a:r>
              <a:rPr lang="en-US" sz="1600" dirty="0" smtClean="0">
                <a:hlinkClick r:id="rId5"/>
              </a:rPr>
              <a:t>https://licence1.business.gov.sg</a:t>
            </a:r>
            <a:endParaRPr lang="en-US" sz="1600" dirty="0" smtClean="0"/>
          </a:p>
          <a:p>
            <a:endParaRPr lang="en-US" sz="1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392043" y="3385924"/>
            <a:ext cx="32940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 enquiries relating to </a:t>
            </a:r>
            <a:r>
              <a:rPr lang="en-US" sz="1600" b="1" dirty="0" err="1" smtClean="0"/>
              <a:t>GoBusiness</a:t>
            </a:r>
            <a:r>
              <a:rPr lang="en-US" sz="1600" b="1" dirty="0" smtClean="0"/>
              <a:t> Licensing</a:t>
            </a:r>
            <a:r>
              <a:rPr lang="en-US" sz="1600" dirty="0" smtClean="0"/>
              <a:t> </a:t>
            </a:r>
            <a:r>
              <a:rPr lang="en-US" sz="1600" dirty="0" smtClean="0"/>
              <a:t>matters, e.g.: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err="1" smtClean="0"/>
              <a:t>GoBusiness</a:t>
            </a:r>
            <a:r>
              <a:rPr lang="en-US" sz="1600" i="1" dirty="0" smtClean="0"/>
              <a:t> Licensing </a:t>
            </a:r>
            <a:r>
              <a:rPr lang="en-US" sz="1600" i="1" dirty="0" smtClean="0"/>
              <a:t>Login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forgot/reset </a:t>
            </a:r>
            <a:r>
              <a:rPr lang="en-US" sz="1600" i="1" dirty="0" err="1" smtClean="0"/>
              <a:t>GoBusiness</a:t>
            </a:r>
            <a:r>
              <a:rPr lang="en-US" sz="1600" i="1" dirty="0" smtClean="0"/>
              <a:t> Licensing </a:t>
            </a:r>
            <a:r>
              <a:rPr lang="en-US" sz="1600" i="1" dirty="0" smtClean="0"/>
              <a:t>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apply for new </a:t>
            </a:r>
            <a:r>
              <a:rPr lang="en-US" sz="1600" i="1" dirty="0" err="1" smtClean="0"/>
              <a:t>licence</a:t>
            </a:r>
            <a:endParaRPr lang="en-US" sz="16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view 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check application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check application payment advice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 foreigners apply for </a:t>
            </a:r>
            <a:r>
              <a:rPr lang="en-US" sz="1600" i="1" dirty="0" err="1" smtClean="0"/>
              <a:t>LicenceOne</a:t>
            </a:r>
            <a:r>
              <a:rPr lang="en-US" sz="1600" i="1" dirty="0" smtClean="0"/>
              <a:t> ID</a:t>
            </a:r>
            <a:endParaRPr lang="en-SG" sz="1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464403" y="670229"/>
            <a:ext cx="3239917" cy="39087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Ministry of Law</a:t>
            </a:r>
          </a:p>
          <a:p>
            <a:r>
              <a:rPr lang="en-US" sz="2000" b="1" dirty="0" smtClean="0"/>
              <a:t>Services Centre</a:t>
            </a:r>
          </a:p>
          <a:p>
            <a:endParaRPr lang="en-US" sz="1600" b="1" dirty="0" smtClean="0">
              <a:solidFill>
                <a:srgbClr val="C00000"/>
              </a:solidFill>
            </a:endParaRPr>
          </a:p>
          <a:p>
            <a:r>
              <a:rPr lang="en-US" sz="1600" b="1" dirty="0" smtClean="0">
                <a:solidFill>
                  <a:srgbClr val="C00000"/>
                </a:solidFill>
              </a:rPr>
              <a:t>Counter Operating Hours: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Mon – Fri: 8.30am –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5.00pm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(Closed on Weekends &amp; Public Holidays)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rgbClr val="C00000"/>
                </a:solidFill>
              </a:rPr>
              <a:t>Enquiry Line Operating Hours: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Tel: 1800–CALL–LAW 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(1800 2255 529)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Mon – Fri: 8.30am – 5.30pm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(Closed on Weekends &amp; Public Holidays)</a:t>
            </a:r>
          </a:p>
          <a:p>
            <a:r>
              <a:rPr lang="en-US" sz="1600" b="1" dirty="0" smtClean="0">
                <a:solidFill>
                  <a:srgbClr val="C00000"/>
                </a:solidFill>
              </a:rPr>
              <a:t>Online Enquiry Form:</a:t>
            </a:r>
          </a:p>
          <a:p>
            <a:r>
              <a:rPr lang="en-US" sz="1600" dirty="0" smtClean="0">
                <a:hlinkClick r:id="rId6"/>
              </a:rPr>
              <a:t>www.mlaw.gov.sg/eservices/enquiry</a:t>
            </a:r>
            <a:endParaRPr lang="en-US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8464403" y="4610597"/>
            <a:ext cx="32940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 enquiries relating to </a:t>
            </a:r>
            <a:r>
              <a:rPr lang="en-US" sz="1600" b="1" dirty="0" smtClean="0"/>
              <a:t>Precious Stones and Precious Metals (Prevention of Money Laundering and Terrorism Financing) Act 2019</a:t>
            </a:r>
            <a:r>
              <a:rPr lang="en-US" sz="1600" dirty="0" smtClean="0"/>
              <a:t>, e.g.: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regulatory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r</a:t>
            </a:r>
            <a:r>
              <a:rPr lang="en-US" sz="1600" i="1" dirty="0" smtClean="0"/>
              <a:t>egistration requirements</a:t>
            </a:r>
            <a:endParaRPr lang="en-SG" sz="1600" i="1" dirty="0"/>
          </a:p>
        </p:txBody>
      </p:sp>
    </p:spTree>
    <p:extLst>
      <p:ext uri="{BB962C8B-B14F-4D97-AF65-F5344CB8AC3E}">
        <p14:creationId xmlns:p14="http://schemas.microsoft.com/office/powerpoint/2010/main" val="203296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8102fb6d-ee62-459b-bf66-4cc38a152917" ContentTypeId="0x010100ED95446D556EF74A943384CE557254A9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inLaw Document" ma:contentTypeID="0x010100ED95446D556EF74A943384CE557254A900BBA171D2A1CB9E4987BC34BA344F002C" ma:contentTypeVersion="3" ma:contentTypeDescription="Create a new document." ma:contentTypeScope="" ma:versionID="a4e29336844b7e997b80ac5d4c52e4a4">
  <xsd:schema xmlns:xsd="http://www.w3.org/2001/XMLSchema" xmlns:xs="http://www.w3.org/2001/XMLSchema" xmlns:p="http://schemas.microsoft.com/office/2006/metadata/properties" xmlns:ns1="http://schemas.microsoft.com/sharepoint/v3" xmlns:ns2="a85b171a-1052-409b-8da0-7018bcbcf029" targetNamespace="http://schemas.microsoft.com/office/2006/metadata/properties" ma:root="true" ma:fieldsID="c42aad7470ad929989d0b5f94ef14958" ns1:_="" ns2:_="">
    <xsd:import namespace="http://schemas.microsoft.com/sharepoint/v3"/>
    <xsd:import namespace="a85b171a-1052-409b-8da0-7018bcbcf029"/>
    <xsd:element name="properties">
      <xsd:complexType>
        <xsd:sequence>
          <xsd:element name="documentManagement">
            <xsd:complexType>
              <xsd:all>
                <xsd:element ref="ns2:MinlawDescription" minOccurs="0"/>
                <xsd:element ref="ns1:RelatedItems" minOccurs="0"/>
                <xsd:element ref="ns2:TaxKeywordTaxHTField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elatedItems" ma:index="4" nillable="true" ma:displayName="Related Items" ma:internalName="RelatedItems" ma:readOnly="fals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b171a-1052-409b-8da0-7018bcbcf029" elementFormDefault="qualified">
    <xsd:import namespace="http://schemas.microsoft.com/office/2006/documentManagement/types"/>
    <xsd:import namespace="http://schemas.microsoft.com/office/infopath/2007/PartnerControls"/>
    <xsd:element name="MinlawDescription" ma:index="2" nillable="true" ma:displayName="File Description" ma:internalName="MinlawDescription" ma:readOnly="false">
      <xsd:simpleType>
        <xsd:restriction base="dms:Note">
          <xsd:maxLength value="255"/>
        </xsd:restriction>
      </xsd:simpleType>
    </xsd:element>
    <xsd:element name="TaxKeywordTaxHTField" ma:index="9" nillable="true" ma:taxonomy="true" ma:internalName="TaxKeywordTaxHTField" ma:taxonomyFieldName="TaxKeyword" ma:displayName="Enterprise Keywords" ma:readOnly="false" ma:fieldId="{23f27201-bee3-471e-b2e7-b64fd8b7ca38}" ma:taxonomyMulti="true" ma:sspId="f269ef15-6d1c-4bd8-9ea5-c78506d778e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8bac74fa-a7f8-47a4-b4ec-a0414f056bdd}" ma:internalName="TaxCatchAll" ma:showField="CatchAllData" ma:web="70f3842e-249c-4a0c-b2e7-7ddb502172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8bac74fa-a7f8-47a4-b4ec-a0414f056bdd}" ma:internalName="TaxCatchAllLabel" ma:readOnly="true" ma:showField="CatchAllDataLabel" ma:web="70f3842e-249c-4a0c-b2e7-7ddb502172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nlawDescription xmlns="a85b171a-1052-409b-8da0-7018bcbcf029" xsi:nil="true"/>
    <TaxKeywordTaxHTField xmlns="a85b171a-1052-409b-8da0-7018bcbcf029">
      <Terms xmlns="http://schemas.microsoft.com/office/infopath/2007/PartnerControls"/>
    </TaxKeywordTaxHTField>
    <TaxCatchAll xmlns="a85b171a-1052-409b-8da0-7018bcbcf029"/>
    <RelatedItems xmlns="http://schemas.microsoft.com/sharepoint/v3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5C6DCA-05CB-4C13-9271-0E8D3067A2AE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6D0A020A-B17B-4F64-A2A6-0F935B584F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85b171a-1052-409b-8da0-7018bcbcf0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BA4CF2-AAF4-4A80-98CE-0A2C62B7FD64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85b171a-1052-409b-8da0-7018bcbcf029"/>
    <ds:schemaRef ds:uri="http://purl.org/dc/terms/"/>
    <ds:schemaRef ds:uri="http://www.w3.org/XML/1998/namespace"/>
    <ds:schemaRef ds:uri="http://schemas.microsoft.com/sharepoint/v3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A4C71C97-87EA-45C4-ACA9-196D5F2E1C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11257</TotalTime>
  <Words>210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Clarity</vt:lpstr>
      <vt:lpstr>For assistance, please contact:</vt:lpstr>
    </vt:vector>
  </TitlesOfParts>
  <Company>WOG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Engagements_201903</dc:title>
  <dc:creator>Evelyn Ang (MLAW)</dc:creator>
  <cp:lastModifiedBy>Jia Hao LOH (MLAW)</cp:lastModifiedBy>
  <cp:revision>892</cp:revision>
  <cp:lastPrinted>2019-04-24T01:17:05Z</cp:lastPrinted>
  <dcterms:created xsi:type="dcterms:W3CDTF">2018-09-03T09:42:05Z</dcterms:created>
  <dcterms:modified xsi:type="dcterms:W3CDTF">2019-10-31T06:21:29Z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0x010100ED95446D556EF74A943384CE557254A900BBA171D2A1CB9E4987BC34BA344F002C</vt:lpwstr>
  </property>
</Properties>
</file>