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6"/>
  </p:notesMasterIdLst>
  <p:handoutMasterIdLst>
    <p:handoutMasterId r:id="rId7"/>
  </p:handoutMasterIdLst>
  <p:sldIdLst>
    <p:sldId id="376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9933"/>
    <a:srgbClr val="F2E1C9"/>
    <a:srgbClr val="FFCCCC"/>
    <a:srgbClr val="AD0101"/>
    <a:srgbClr val="FFCC99"/>
    <a:srgbClr val="008000"/>
    <a:srgbClr val="FF9999"/>
    <a:srgbClr val="FFA4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9015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 /><Relationship Id="rId3" Type="http://schemas.openxmlformats.org/officeDocument/2006/relationships/customXml" Target="../customXml/item3.xml" /><Relationship Id="rId7" Type="http://schemas.openxmlformats.org/officeDocument/2006/relationships/handoutMaster" Target="handoutMasters/handoutMaster1.xml" /><Relationship Id="rId12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theme" Target="theme/theme1.xml" /><Relationship Id="rId5" Type="http://schemas.openxmlformats.org/officeDocument/2006/relationships/slide" Target="slides/slide1.xml" /><Relationship Id="rId10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16/9/2019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8363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points.</a:t>
            </a:r>
          </a:p>
          <a:p>
            <a:r>
              <a:rPr lang="en-US" dirty="0"/>
              <a:t>This is an overview of</a:t>
            </a:r>
            <a:r>
              <a:rPr lang="en-US" baseline="0" dirty="0"/>
              <a:t> the Registration process. </a:t>
            </a:r>
          </a:p>
          <a:p>
            <a:endParaRPr lang="en-US" baseline="0" dirty="0"/>
          </a:p>
          <a:p>
            <a:r>
              <a:rPr lang="en-US" baseline="0" dirty="0"/>
              <a:t>First, you must submit your Registration Application using </a:t>
            </a:r>
            <a:r>
              <a:rPr lang="en-US" baseline="0" dirty="0" err="1"/>
              <a:t>LicenceOne</a:t>
            </a:r>
            <a:r>
              <a:rPr lang="en-US" baseline="0" dirty="0"/>
              <a:t>. If you are a business entity, you should prepare your </a:t>
            </a:r>
            <a:r>
              <a:rPr lang="en-US" baseline="0" dirty="0" err="1"/>
              <a:t>CorpPass</a:t>
            </a:r>
            <a:r>
              <a:rPr lang="en-US" baseline="0" dirty="0"/>
              <a:t>. </a:t>
            </a:r>
          </a:p>
          <a:p>
            <a:r>
              <a:rPr lang="en-US" baseline="0" dirty="0"/>
              <a:t>In your application, indicate your number of outlets/ places of business and preferred period of registration of 1 year, 2 year and 3 years and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Step by Step Guide to complete the application is in your conference package and on our website. </a:t>
            </a:r>
          </a:p>
          <a:p>
            <a:endParaRPr lang="en-US" baseline="0" dirty="0"/>
          </a:p>
          <a:p>
            <a:r>
              <a:rPr lang="en-US" baseline="0" dirty="0"/>
              <a:t>After you click the submit button, you can pay the application fees of $140. There is a lower application fee of $70 for applications on or before 31 May 2019.</a:t>
            </a:r>
          </a:p>
          <a:p>
            <a:endParaRPr lang="en-US" baseline="0" dirty="0"/>
          </a:p>
          <a:p>
            <a:r>
              <a:rPr lang="en-US" baseline="0" dirty="0"/>
              <a:t>The Registrar will process your application. This includes conducting probity checks on the Applicant and its officers. </a:t>
            </a:r>
          </a:p>
          <a:p>
            <a:r>
              <a:rPr lang="en-US" baseline="0" dirty="0"/>
              <a:t>If needed, the Registrar will contact the Applicant or the Applicant’s relevant officers/ proposed persons for clarifications on their particulars and self declaration information. </a:t>
            </a:r>
          </a:p>
          <a:p>
            <a:r>
              <a:rPr lang="en-US" baseline="0" dirty="0"/>
              <a:t>(to explain why need 3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Applicants who require clarifications on investigation, financial issues and AML/CFT compliance status, the Applicant and its proposed persons should respond to the Registrar as soon as possible. The Registrar may need to verify the information provided.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At the end of this presentation, we have compiled a list of learning points from applications received so far. Hopefully, these tips can help you reduce possible clarifications and the processing time for your applications. </a:t>
            </a:r>
          </a:p>
          <a:p>
            <a:endParaRPr lang="en-US" baseline="0" dirty="0"/>
          </a:p>
          <a:p>
            <a:r>
              <a:rPr lang="en-US" baseline="0" dirty="0"/>
              <a:t>Next, in Step 3, if the Registrar is satisfied that the Applicant and his proposed persons is a fit or proper, the Registrar will inform the Applicant that he has In-Principle Approval. </a:t>
            </a:r>
            <a:r>
              <a:rPr lang="en-US" dirty="0"/>
              <a:t>The applicant has 7 days to pay</a:t>
            </a:r>
            <a:r>
              <a:rPr lang="en-US" baseline="0" dirty="0"/>
              <a:t> the registration fee. </a:t>
            </a:r>
          </a:p>
          <a:p>
            <a:endParaRPr lang="en-US" baseline="0" dirty="0"/>
          </a:p>
          <a:p>
            <a:r>
              <a:rPr lang="en-US" baseline="0" dirty="0"/>
              <a:t>Lastly, after receiving the registration fee, the Registrar will email the Applicant the Certificate of Registration within 7 days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C608-3D51-45AA-B7FD-E61387E3DD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95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12164907" cy="368317"/>
          </a:xfrm>
        </p:spPr>
        <p:txBody>
          <a:bodyPr/>
          <a:lstStyle/>
          <a:p>
            <a:pPr algn="ctr"/>
            <a:r>
              <a:rPr lang="en-US" sz="2400" b="1" dirty="0">
                <a:latin typeface="+mn-lt"/>
              </a:rPr>
              <a:t>Overview of Registration Process</a:t>
            </a:r>
            <a:endParaRPr lang="en-SG" sz="24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8980" y="1511702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0" y="2756867"/>
            <a:ext cx="12192000" cy="1692728"/>
          </a:xfrm>
          <a:prstGeom prst="rightArrow">
            <a:avLst>
              <a:gd name="adj1" fmla="val 50000"/>
              <a:gd name="adj2" fmla="val 406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32677" y="523372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Submit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198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 </a:t>
            </a:r>
            <a:r>
              <a:rPr lang="en-US" b="1" dirty="0" err="1">
                <a:solidFill>
                  <a:schemeClr val="tx1"/>
                </a:solidFill>
                <a:cs typeface="Arial" panose="020B0604020202020204" pitchFamily="34" charset="0"/>
              </a:rPr>
              <a:t>LicenceOne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AD010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Complete and submit the application form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Choose registration period (1, 2 or 3 years);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Pay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S$140 application fee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62645" y="505099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2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Registrar Processes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7132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The Registrar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may contact you for any clarifications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If the applicant for registration is, in the opinion of the Registrar, a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fit and proper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person, the Registrar may give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in-principle </a:t>
            </a:r>
            <a:r>
              <a:rPr lang="en-US" b="1">
                <a:solidFill>
                  <a:schemeClr val="tx1"/>
                </a:solidFill>
                <a:cs typeface="Arial" panose="020B0604020202020204" pitchFamily="34" charset="0"/>
              </a:rPr>
              <a:t>approval </a:t>
            </a:r>
            <a:r>
              <a:rPr lang="en-US">
                <a:solidFill>
                  <a:schemeClr val="tx1"/>
                </a:solidFill>
                <a:cs typeface="Arial" panose="020B0604020202020204" pitchFamily="34" charset="0"/>
              </a:rPr>
              <a:t>around </a:t>
            </a:r>
            <a:r>
              <a:rPr lang="en-GB" b="1" u="sng">
                <a:solidFill>
                  <a:schemeClr val="tx1"/>
                </a:solidFill>
                <a:cs typeface="Arial" panose="020B0604020202020204" pitchFamily="34" charset="0"/>
              </a:rPr>
              <a:t>4 to 6</a:t>
            </a:r>
            <a:r>
              <a:rPr lang="en-US" b="1" u="sng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weeks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after receiving your application.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8592" y="517355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3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Pay Registration Fee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2169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You must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pay 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registration fee of S$300: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	        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place of business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year of registration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within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21 days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after receiving in-principle approval from the Registrar.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14539" y="505096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4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Registrar Issues Your Certificate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26929" y="2096620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After the Registrar receives your payment of the registration fees, the Registrar will send you an approval email notification with the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Certificate of Registration.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AED800-539C-4091-A589-CA529721EE5D}">
  <ds:schemaRefs>
    <ds:schemaRef ds:uri="http://schemas.microsoft.com/office/2006/metadata/properties"/>
    <ds:schemaRef ds:uri="http://www.w3.org/2000/xmlns/"/>
    <ds:schemaRef ds:uri="a85b171a-1052-409b-8da0-7018bcbcf029"/>
    <ds:schemaRef ds:uri="http://www.w3.org/2001/XMLSchema-instance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6B5DAD2-837C-49E3-A233-4754758BF3A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a85b171a-1052-409b-8da0-7018bcbcf029"/>
  </ds:schemaRefs>
</ds:datastoreItem>
</file>

<file path=customXml/itemProps3.xml><?xml version="1.0" encoding="utf-8"?>
<ds:datastoreItem xmlns:ds="http://schemas.openxmlformats.org/officeDocument/2006/customXml" ds:itemID="{D570AFCB-B48F-4371-9522-33FB6A99D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12752</TotalTime>
  <Words>452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Overview of Registration Process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#NG JIA HUI#</cp:lastModifiedBy>
  <cp:revision>1005</cp:revision>
  <cp:lastPrinted>2019-05-05T23:51:00Z</cp:lastPrinted>
  <dcterms:created xsi:type="dcterms:W3CDTF">2018-09-03T09:42:05Z</dcterms:created>
  <dcterms:modified xsi:type="dcterms:W3CDTF">2019-09-16T09:58:18Z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