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5"/>
  </p:sldMasterIdLst>
  <p:notesMasterIdLst>
    <p:notesMasterId r:id="rId7"/>
  </p:notesMasterIdLst>
  <p:handoutMasterIdLst>
    <p:handoutMasterId r:id="rId8"/>
  </p:handoutMasterIdLst>
  <p:sldIdLst>
    <p:sldId id="376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logue Session" id="{F02F4181-5E89-4607-A06F-815929E12344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e Chew" initials="DC(" lastIdx="26" clrIdx="0">
    <p:extLst>
      <p:ext uri="{19B8F6BF-5375-455C-9EA6-DF929625EA0E}">
        <p15:presenceInfo xmlns:p15="http://schemas.microsoft.com/office/powerpoint/2012/main" userId="Denise Chew" providerId="None"/>
      </p:ext>
    </p:extLst>
  </p:cmAuthor>
  <p:cmAuthor id="2" name="Joanne Koh (MLAW)" initials="MLAWJK" lastIdx="26" clrIdx="1">
    <p:extLst>
      <p:ext uri="{19B8F6BF-5375-455C-9EA6-DF929625EA0E}">
        <p15:presenceInfo xmlns:p15="http://schemas.microsoft.com/office/powerpoint/2012/main" userId="Joanne Koh (MLAW)" providerId="None"/>
      </p:ext>
    </p:extLst>
  </p:cmAuthor>
  <p:cmAuthor id="3" name="Lay May LEOW (MLAW)" initials="LML(" lastIdx="1" clrIdx="2">
    <p:extLst>
      <p:ext uri="{19B8F6BF-5375-455C-9EA6-DF929625EA0E}">
        <p15:presenceInfo xmlns:p15="http://schemas.microsoft.com/office/powerpoint/2012/main" userId="Lay May LEOW (MLAW)" providerId="None"/>
      </p:ext>
    </p:extLst>
  </p:cmAuthor>
  <p:cmAuthor id="4" name="Paramjit SINGH (MLAW)" initials="PSH" lastIdx="7" clrIdx="3">
    <p:extLst>
      <p:ext uri="{19B8F6BF-5375-455C-9EA6-DF929625EA0E}">
        <p15:presenceInfo xmlns:p15="http://schemas.microsoft.com/office/powerpoint/2012/main" userId="Paramjit SINGH (MLAW)" providerId="None"/>
      </p:ext>
    </p:extLst>
  </p:cmAuthor>
  <p:cmAuthor id="5" name="Author" initials="IWT" lastIdx="1" clrIdx="4">
    <p:extLst>
      <p:ext uri="{19B8F6BF-5375-455C-9EA6-DF929625EA0E}">
        <p15:presenceInfo xmlns:p15="http://schemas.microsoft.com/office/powerpoint/2012/main" userId="Author" providerId="None"/>
      </p:ext>
    </p:extLst>
  </p:cmAuthor>
  <p:cmAuthor id="6" name="Ian Wern TAN (MLAW)" initials="IWT" lastIdx="3" clrIdx="5">
    <p:extLst>
      <p:ext uri="{19B8F6BF-5375-455C-9EA6-DF929625EA0E}">
        <p15:presenceInfo xmlns:p15="http://schemas.microsoft.com/office/powerpoint/2012/main" userId="Ian Wern TAN (MLAW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339933"/>
    <a:srgbClr val="F2E1C9"/>
    <a:srgbClr val="FFCCCC"/>
    <a:srgbClr val="AD0101"/>
    <a:srgbClr val="FFCC99"/>
    <a:srgbClr val="008000"/>
    <a:srgbClr val="FF9999"/>
    <a:srgbClr val="FFA4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9015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972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A1A1AC95-08BA-4679-85A2-C43047374746}" type="slidenum">
              <a:rPr lang="en-SG" smtClean="0"/>
              <a:t>‹#›</a:t>
            </a:fld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D159762C-4A3B-48AE-A4ED-13058D36EECA}" type="datetimeFigureOut">
              <a:rPr lang="en-SG" smtClean="0"/>
              <a:t>21/8/2019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95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/>
          <a:lstStyle>
            <a:lvl1pPr algn="r">
              <a:defRPr sz="1300"/>
            </a:lvl1pPr>
          </a:lstStyle>
          <a:p>
            <a:fld id="{BB73B8D4-C66C-4DC7-8D15-B93992B9CAF1}" type="datetimeFigureOut">
              <a:rPr lang="en-SG" smtClean="0"/>
              <a:t>21/8/2019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8363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8" tIns="47779" rIns="95558" bIns="47779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5558" tIns="47779" rIns="95558" bIns="4777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5558" tIns="47779" rIns="95558" bIns="47779" rtlCol="0" anchor="b"/>
          <a:lstStyle>
            <a:lvl1pPr algn="r">
              <a:defRPr sz="1300"/>
            </a:lvl1pPr>
          </a:lstStyle>
          <a:p>
            <a:fld id="{231DC608-3D51-45AA-B7FD-E61387E3DDF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127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 points.</a:t>
            </a:r>
          </a:p>
          <a:p>
            <a:r>
              <a:rPr lang="en-US" dirty="0" smtClean="0"/>
              <a:t>This is an overview of</a:t>
            </a:r>
            <a:r>
              <a:rPr lang="en-US" baseline="0" dirty="0" smtClean="0"/>
              <a:t> the Registration process.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you must submit your Registration Application using </a:t>
            </a:r>
            <a:r>
              <a:rPr lang="en-US" baseline="0" dirty="0" err="1" smtClean="0"/>
              <a:t>LicenceOne</a:t>
            </a:r>
            <a:r>
              <a:rPr lang="en-US" baseline="0" dirty="0" smtClean="0"/>
              <a:t>. If you are a business entity, you should prepare your </a:t>
            </a:r>
            <a:r>
              <a:rPr lang="en-US" baseline="0" dirty="0" err="1" smtClean="0"/>
              <a:t>CorpPass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In your application, indicate your number of outlets/ places of business and preferred period of registration of 1 year, 2 year and 3 years and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Step by Step Guide to complete the application is in your conference package and on our website.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you click the submit button, you can pay the application fees of $140. There is a lower application fee of $70 for applications on or before 31 May 2019.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Registrar will process your application. This includes conducting probity checks on the Applicant and its officers. </a:t>
            </a:r>
          </a:p>
          <a:p>
            <a:r>
              <a:rPr lang="en-US" baseline="0" dirty="0" smtClean="0"/>
              <a:t>If needed, the Registrar will contact the Applicant or the Applicant’s relevant officers/ proposed persons for clarifications on their particulars and self declaration information. </a:t>
            </a:r>
          </a:p>
          <a:p>
            <a:r>
              <a:rPr lang="en-US" baseline="0" dirty="0" smtClean="0"/>
              <a:t>(to explain why need 3 months)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Applicants who require clarifications on investigation, financial issues and AML/CFT compliance status, the Applicant and its proposed persons should respond to the Registrar as soon as possible. The Registrar may need to verify the information provided.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At the end of this presentation, we have compiled a list of learning points from applications received so far. Hopefully, these tips can help you reduce possible clarifications and the processing time for your applications.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Next, in Step 3, if the Registrar is satisfied that the Applicant and his proposed persons is a fit or proper, the Registrar will inform the Applicant that he has In-Principle Approval. </a:t>
            </a:r>
            <a:r>
              <a:rPr lang="en-US" dirty="0" smtClean="0"/>
              <a:t>The applicant has 7 days to pay</a:t>
            </a:r>
            <a:r>
              <a:rPr lang="en-US" baseline="0" dirty="0" smtClean="0"/>
              <a:t> the registration fee.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Lastly, after receiving the registration fee, the Registrar will email the Applicant the Certificate of Registration within 7 days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C608-3D51-45AA-B7FD-E61387E3DDF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95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F4B6-BDC4-490D-A6F0-0EC7925F0AD2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5486400" cy="329184"/>
          </a:xfrm>
        </p:spPr>
        <p:txBody>
          <a:bodyPr/>
          <a:lstStyle>
            <a:lvl1pPr marL="0" algn="ctr" defTabSz="914400" rtl="0" eaLnBrk="1" latinLnBrk="0" hangingPunct="1">
              <a:defRPr lang="en-US" sz="1000" i="0" kern="1200" smtClean="0">
                <a:solidFill>
                  <a:srgbClr val="AD010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 smtClean="0"/>
              <a:t>CONFIDENTIAL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1971-903D-4579-8AC7-C36D595179A4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95C-4380-4D22-9FD2-CB696580F2FF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6780107" cy="368317"/>
          </a:xfrm>
        </p:spPr>
        <p:txBody>
          <a:bodyPr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1816"/>
            <a:ext cx="2235200" cy="329184"/>
          </a:xfrm>
        </p:spPr>
        <p:txBody>
          <a:bodyPr/>
          <a:lstStyle/>
          <a:p>
            <a:fld id="{C1EF3431-1545-4730-AF40-2DF66F6D1D75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94000" y="6477000"/>
            <a:ext cx="6604000" cy="329184"/>
          </a:xfrm>
        </p:spPr>
        <p:txBody>
          <a:bodyPr/>
          <a:lstStyle>
            <a:lvl1pPr algn="l">
              <a:defRPr sz="1000" i="0">
                <a:solidFill>
                  <a:srgbClr val="AD0101"/>
                </a:solidFill>
              </a:defRPr>
            </a:lvl1pPr>
          </a:lstStyle>
          <a:p>
            <a:pPr algn="ctr"/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42400" y="0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8043" y="-3501"/>
            <a:ext cx="1371258" cy="36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2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4001-BF86-42BF-A02A-D23C311A2D06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18288"/>
            <a:ext cx="1422400" cy="329184"/>
          </a:xfrm>
        </p:spPr>
        <p:txBody>
          <a:bodyPr/>
          <a:lstStyle>
            <a:lvl1pPr algn="r">
              <a:defRPr sz="16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7B6BC-4A4B-498C-BF09-285A644454DC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BDA9-4B2A-4B69-B792-48A6E158EF46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8610-B29B-499E-B896-998D9DC07809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989D-98AB-423E-BA3D-14D3F14128CF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29B7-8D85-4787-BEA0-E25870DD0AFD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8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7022-F486-462E-8E48-DA6E8853E584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06798D-0BD4-4B1F-A7CA-751DBBC2A0FD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93" y="2524"/>
            <a:ext cx="12164907" cy="368317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+mn-lt"/>
              </a:rPr>
              <a:t>Overview of Registration Process</a:t>
            </a:r>
            <a:endParaRPr lang="en-SG" sz="2400" b="1" dirty="0">
              <a:latin typeface="+mn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8980" y="1511702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0" y="2756867"/>
            <a:ext cx="12192000" cy="1692728"/>
          </a:xfrm>
          <a:prstGeom prst="rightArrow">
            <a:avLst>
              <a:gd name="adj1" fmla="val 50000"/>
              <a:gd name="adj2" fmla="val 4063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32677" y="523372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1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Submit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198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In </a:t>
            </a:r>
            <a:r>
              <a:rPr lang="en-US" b="1" dirty="0" err="1">
                <a:solidFill>
                  <a:schemeClr val="tx1"/>
                </a:solidFill>
                <a:cs typeface="Arial" panose="020B0604020202020204" pitchFamily="34" charset="0"/>
              </a:rPr>
              <a:t>LicenceOne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endParaRPr lang="en-US" dirty="0">
              <a:solidFill>
                <a:srgbClr val="AD010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Complete and submit the application form</a:t>
            </a:r>
            <a:r>
              <a:rPr lang="en-US" i="1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Choose registration period (1, 2 or 3 years);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Pay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S$140 application fee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62645" y="505099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2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Registrar Processes 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7132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The Registrar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may contact you for any clarifications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If the applicant for registration is, in the opinion of the Registrar, a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fit and proper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person, the Registrar may give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in-principle approval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around </a:t>
            </a:r>
            <a:r>
              <a:rPr lang="en-US" b="1" u="sng" dirty="0">
                <a:solidFill>
                  <a:schemeClr val="tx1"/>
                </a:solidFill>
                <a:cs typeface="Arial" panose="020B0604020202020204" pitchFamily="34" charset="0"/>
              </a:rPr>
              <a:t>6</a:t>
            </a:r>
            <a:r>
              <a:rPr lang="en-US" b="1" u="sng" dirty="0" smtClean="0">
                <a:solidFill>
                  <a:schemeClr val="tx1"/>
                </a:solidFill>
                <a:cs typeface="Arial" panose="020B0604020202020204" pitchFamily="34" charset="0"/>
              </a:rPr>
              <a:t> weeks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 after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receiving your application.</a:t>
            </a: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88592" y="517355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3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Pay Registration Fee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92169" y="2083265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You must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pay a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registration fee of S$300: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	         </a:t>
            </a:r>
          </a:p>
          <a:p>
            <a:pPr marL="171450" indent="-171450">
              <a:buFontTx/>
              <a:buChar char="-"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per place of business </a:t>
            </a:r>
          </a:p>
          <a:p>
            <a:pPr marL="171450" indent="-171450">
              <a:buFontTx/>
              <a:buChar char="-"/>
            </a:pP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per year of registration</a:t>
            </a:r>
          </a:p>
          <a:p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within </a:t>
            </a:r>
            <a:r>
              <a:rPr lang="en-US" b="1" u="sng" dirty="0" smtClean="0">
                <a:solidFill>
                  <a:schemeClr val="tx1"/>
                </a:solidFill>
                <a:cs typeface="Arial" panose="020B0604020202020204" pitchFamily="34" charset="0"/>
              </a:rPr>
              <a:t>21 </a:t>
            </a:r>
            <a:r>
              <a:rPr lang="en-US" b="1" u="sng" dirty="0">
                <a:solidFill>
                  <a:schemeClr val="tx1"/>
                </a:solidFill>
                <a:cs typeface="Arial" panose="020B0604020202020204" pitchFamily="34" charset="0"/>
              </a:rPr>
              <a:t>days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after receiving in-principle approval from the Registrar.</a:t>
            </a: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14539" y="505096"/>
            <a:ext cx="2701460" cy="6196264"/>
          </a:xfrm>
          <a:prstGeom prst="rect">
            <a:avLst/>
          </a:prstGeom>
          <a:solidFill>
            <a:srgbClr val="F2E1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Step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  <a:cs typeface="Arial" panose="020B0604020202020204" pitchFamily="34" charset="0"/>
              </a:rPr>
              <a:t>4</a:t>
            </a:r>
            <a:endParaRPr lang="en-US" sz="2400" b="1" u="sng" dirty="0">
              <a:solidFill>
                <a:schemeClr val="accent3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cs typeface="Arial" panose="020B0604020202020204" pitchFamily="34" charset="0"/>
              </a:rPr>
              <a:t>Registrar Issues Your Certificate</a:t>
            </a:r>
            <a:endParaRPr lang="en-US" sz="24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26929" y="2096620"/>
            <a:ext cx="2378631" cy="44677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After the 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Registrar receives your payment of the registration fees, the Registrar will </a:t>
            </a:r>
            <a:r>
              <a:rPr lang="en-US" dirty="0" smtClean="0">
                <a:solidFill>
                  <a:schemeClr val="tx1"/>
                </a:solidFill>
                <a:cs typeface="Arial" panose="020B0604020202020204" pitchFamily="34" charset="0"/>
              </a:rPr>
              <a:t>send you an approval email notification with the</a:t>
            </a:r>
            <a:r>
              <a:rPr lang="en-US" b="1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Certificate of Registration.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52000"/>
            <a:endParaRPr lang="en-US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9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nLaw Document" ma:contentTypeID="0x010100ED95446D556EF74A943384CE557254A900BBA171D2A1CB9E4987BC34BA344F002C" ma:contentTypeVersion="3" ma:contentTypeDescription="Create a new document." ma:contentTypeScope="" ma:versionID="a4e29336844b7e997b80ac5d4c52e4a4">
  <xsd:schema xmlns:xsd="http://www.w3.org/2001/XMLSchema" xmlns:xs="http://www.w3.org/2001/XMLSchema" xmlns:p="http://schemas.microsoft.com/office/2006/metadata/properties" xmlns:ns1="http://schemas.microsoft.com/sharepoint/v3" xmlns:ns2="a85b171a-1052-409b-8da0-7018bcbcf029" targetNamespace="http://schemas.microsoft.com/office/2006/metadata/properties" ma:root="true" ma:fieldsID="c42aad7470ad929989d0b5f94ef14958" ns1:_="" ns2:_="">
    <xsd:import namespace="http://schemas.microsoft.com/sharepoint/v3"/>
    <xsd:import namespace="a85b171a-1052-409b-8da0-7018bcbcf029"/>
    <xsd:element name="properties">
      <xsd:complexType>
        <xsd:sequence>
          <xsd:element name="documentManagement">
            <xsd:complexType>
              <xsd:all>
                <xsd:element ref="ns2:MinlawDescription" minOccurs="0"/>
                <xsd:element ref="ns1:RelatedItems" minOccurs="0"/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latedItems" ma:index="4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b171a-1052-409b-8da0-7018bcbcf029" elementFormDefault="qualified">
    <xsd:import namespace="http://schemas.microsoft.com/office/2006/documentManagement/types"/>
    <xsd:import namespace="http://schemas.microsoft.com/office/infopath/2007/PartnerControls"/>
    <xsd:element name="MinlawDescription" ma:index="2" nillable="true" ma:displayName="File Description" ma:internalName="MinlawDescription" ma:readOnly="false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f269ef15-6d1c-4bd8-9ea5-c78506d778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8bac74fa-a7f8-47a4-b4ec-a0414f056bdd}" ma:internalName="TaxCatchAll" ma:showField="CatchAllData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8bac74fa-a7f8-47a4-b4ec-a0414f056bdd}" ma:internalName="TaxCatchAllLabel" ma:readOnly="true" ma:showField="CatchAllDataLabel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8102fb6d-ee62-459b-bf66-4cc38a152917" ContentTypeId="0x010100ED95446D556EF74A943384CE557254A9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nlawDescription xmlns="a85b171a-1052-409b-8da0-7018bcbcf029" xsi:nil="true"/>
    <TaxKeywordTaxHTField xmlns="a85b171a-1052-409b-8da0-7018bcbcf029">
      <Terms xmlns="http://schemas.microsoft.com/office/infopath/2007/PartnerControls"/>
    </TaxKeywordTaxHTField>
    <TaxCatchAll xmlns="a85b171a-1052-409b-8da0-7018bcbcf029"/>
    <RelatedItem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70AFCB-B48F-4371-9522-33FB6A99D0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B5DAD2-837C-49E3-A233-4754758BF3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5b171a-1052-409b-8da0-7018bcbcf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8A845F-9C8B-492D-9FE5-D3B94F0A21C7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DCAED800-539C-4091-A589-CA529721EE5D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a85b171a-1052-409b-8da0-7018bcbcf029"/>
    <ds:schemaRef ds:uri="http://purl.org/dc/elements/1.1/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12752</TotalTime>
  <Words>452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Clarity</vt:lpstr>
      <vt:lpstr>Overview of Registration Process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Engagements_201903</dc:title>
  <dc:creator>Evelyn Ang (MLAW)</dc:creator>
  <cp:lastModifiedBy>Jia Hao LOH (MLAW)</cp:lastModifiedBy>
  <cp:revision>1004</cp:revision>
  <cp:lastPrinted>2019-05-05T23:51:00Z</cp:lastPrinted>
  <dcterms:created xsi:type="dcterms:W3CDTF">2018-09-03T09:42:05Z</dcterms:created>
  <dcterms:modified xsi:type="dcterms:W3CDTF">2019-08-21T07:36:58Z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0x010100ED95446D556EF74A943384CE557254A900BBA171D2A1CB9E4987BC34BA344F002C</vt:lpwstr>
  </property>
</Properties>
</file>