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7"/>
  </p:notesMasterIdLst>
  <p:handoutMasterIdLst>
    <p:handoutMasterId r:id="rId8"/>
  </p:handoutMasterIdLst>
  <p:sldIdLst>
    <p:sldId id="389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CDCD"/>
    <a:srgbClr val="FFD5D5"/>
    <a:srgbClr val="FFC1C1"/>
    <a:srgbClr val="F2E1C9"/>
    <a:srgbClr val="CCFFCC"/>
    <a:srgbClr val="FFCCCC"/>
    <a:srgbClr val="AD0101"/>
    <a:srgbClr val="FF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5878" autoAdjust="0"/>
  </p:normalViewPr>
  <p:slideViewPr>
    <p:cSldViewPr snapToGrid="0">
      <p:cViewPr varScale="1">
        <p:scale>
          <a:sx n="65" d="100"/>
          <a:sy n="65" d="100"/>
        </p:scale>
        <p:origin x="88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37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27/11/2019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27/11/2019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ppass.gov.sg/" TargetMode="External"/><Relationship Id="rId2" Type="http://schemas.openxmlformats.org/officeDocument/2006/relationships/hyperlink" Target="mailto:support@corppass.gov.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ervices.mlaw.gov.sg/enquiry/" TargetMode="External"/><Relationship Id="rId5" Type="http://schemas.openxmlformats.org/officeDocument/2006/relationships/hyperlink" Target="https://licence1.business.gov.sg/" TargetMode="External"/><Relationship Id="rId4" Type="http://schemas.openxmlformats.org/officeDocument/2006/relationships/hyperlink" Target="mailto:licences-helpdesk@crimsonlogi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999" y="478302"/>
            <a:ext cx="3636819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For assistance, please contact: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7921" y="670229"/>
            <a:ext cx="3294025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CorpPass</a:t>
            </a:r>
            <a:endParaRPr lang="en-US" sz="2000" b="1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6643 0577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8am – 8pm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Sat: 8am – 2pm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1600" dirty="0" smtClean="0">
                <a:hlinkClick r:id="rId2"/>
              </a:rPr>
              <a:t>support@corppass.gov.sg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Website: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/>
              </a:rPr>
              <a:t>https://www.corppass.gov.sg</a:t>
            </a:r>
            <a:endParaRPr lang="en-US" sz="16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5395" y="3385924"/>
            <a:ext cx="3294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err="1" smtClean="0"/>
              <a:t>CorpPass</a:t>
            </a:r>
            <a:r>
              <a:rPr lang="en-US" sz="1600" dirty="0" smtClean="0"/>
              <a:t> matters,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register and set up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activate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forgot/retrieve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forgot/reset </a:t>
            </a:r>
            <a:r>
              <a:rPr lang="en-US" sz="1600" i="1" dirty="0" err="1" smtClean="0"/>
              <a:t>CorpPass</a:t>
            </a:r>
            <a:r>
              <a:rPr lang="en-US" sz="1600" i="1" dirty="0" smtClean="0"/>
              <a:t>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register </a:t>
            </a:r>
            <a:r>
              <a:rPr lang="en-US" sz="1600" i="1" dirty="0" err="1"/>
              <a:t>CorpPass</a:t>
            </a:r>
            <a:r>
              <a:rPr lang="en-US" sz="1600" i="1" dirty="0"/>
              <a:t> </a:t>
            </a:r>
            <a:r>
              <a:rPr lang="en-US" sz="1600" i="1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create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assign digital services</a:t>
            </a:r>
            <a:endParaRPr lang="en-SG" sz="1600" i="1" dirty="0"/>
          </a:p>
        </p:txBody>
      </p:sp>
      <p:sp>
        <p:nvSpPr>
          <p:cNvPr id="11" name="Rectangle 10"/>
          <p:cNvSpPr/>
          <p:nvPr/>
        </p:nvSpPr>
        <p:spPr>
          <a:xfrm>
            <a:off x="4178216" y="478302"/>
            <a:ext cx="3732516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8273825" y="478302"/>
            <a:ext cx="3636819" cy="61394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3911" y="670229"/>
            <a:ext cx="3543645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GoBusiness</a:t>
            </a:r>
            <a:r>
              <a:rPr lang="en-US" sz="2000" b="1" dirty="0" smtClean="0"/>
              <a:t> Licensing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6774 1430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8am – 8pm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Sat: 8am – 2pm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1600" dirty="0" smtClean="0">
                <a:hlinkClick r:id="rId4"/>
              </a:rPr>
              <a:t>licences-helpdesk@crimsonlogic.com.sg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Website: </a:t>
            </a:r>
            <a:r>
              <a:rPr lang="en-US" sz="1600" dirty="0" smtClean="0">
                <a:hlinkClick r:id="rId5"/>
              </a:rPr>
              <a:t>https://www.gobusiness.gov.sg/licences</a:t>
            </a:r>
            <a:endParaRPr lang="en-US" sz="1600" dirty="0" smtClean="0"/>
          </a:p>
          <a:p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92043" y="3385924"/>
            <a:ext cx="3294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err="1" smtClean="0"/>
              <a:t>GoBusiness</a:t>
            </a:r>
            <a:r>
              <a:rPr lang="en-US" sz="1600" b="1" dirty="0" smtClean="0"/>
              <a:t> Licensing</a:t>
            </a:r>
            <a:r>
              <a:rPr lang="en-US" sz="1600" dirty="0" smtClean="0"/>
              <a:t> matters,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GoBusiness</a:t>
            </a:r>
            <a:r>
              <a:rPr lang="en-US" sz="1600" i="1" dirty="0" smtClean="0"/>
              <a:t> Licensing Login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forgot/reset </a:t>
            </a:r>
            <a:r>
              <a:rPr lang="en-US" sz="1600" i="1" dirty="0" err="1" smtClean="0"/>
              <a:t>GoBusiness</a:t>
            </a:r>
            <a:r>
              <a:rPr lang="en-US" sz="1600" i="1" dirty="0" smtClean="0"/>
              <a:t> Licensing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apply for new </a:t>
            </a:r>
            <a:r>
              <a:rPr lang="en-US" sz="1600" i="1" dirty="0" err="1" smtClean="0"/>
              <a:t>licence</a:t>
            </a:r>
            <a:endParaRPr lang="en-US" sz="16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view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check application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check application payment advice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 foreigners apply for </a:t>
            </a:r>
            <a:r>
              <a:rPr lang="en-US" sz="1600" i="1" dirty="0" err="1" smtClean="0"/>
              <a:t>LicenceOne</a:t>
            </a:r>
            <a:r>
              <a:rPr lang="en-US" sz="1600" i="1" dirty="0" smtClean="0"/>
              <a:t> ID</a:t>
            </a:r>
            <a:endParaRPr lang="en-SG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86915" y="670229"/>
            <a:ext cx="3410842" cy="39087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Ministry of Law</a:t>
            </a:r>
          </a:p>
          <a:p>
            <a:r>
              <a:rPr lang="en-US" sz="2000" b="1" dirty="0" smtClean="0"/>
              <a:t>Services Centre</a:t>
            </a: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Counter Operating Hours: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Mon – Fri: 8.30am –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5.00pm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(Closed on Weekends &amp; Public Holidays)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Enquiry Line Operating Hours: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Tel: 1800–CALL–LAW 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(1800 2255 529)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Mon – Fri: 8.30am –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5.00pm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(Closed on Weekends &amp; Public Holidays)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Online Enquiry Form:</a:t>
            </a:r>
          </a:p>
          <a:p>
            <a:r>
              <a:rPr lang="en-US" sz="1600" dirty="0" smtClean="0">
                <a:hlinkClick r:id="rId6"/>
              </a:rPr>
              <a:t>https</a:t>
            </a:r>
            <a:r>
              <a:rPr lang="en-US" sz="1600" smtClean="0">
                <a:hlinkClick r:id="rId6"/>
              </a:rPr>
              <a:t>://eservices.mlaw.gov.sg/enquiry/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464403" y="4610597"/>
            <a:ext cx="3294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enquiries relating to </a:t>
            </a:r>
            <a:r>
              <a:rPr lang="en-US" sz="1600" b="1" dirty="0" smtClean="0"/>
              <a:t>Precious Stones and Precious Metals (Prevention of Money Laundering and Terrorism Financing) Act 2019</a:t>
            </a:r>
            <a:r>
              <a:rPr lang="en-US" sz="1600" dirty="0" smtClean="0"/>
              <a:t>, 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regulatory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</a:t>
            </a:r>
            <a:r>
              <a:rPr lang="en-US" sz="1600" i="1" dirty="0" smtClean="0"/>
              <a:t>egistration requirements</a:t>
            </a:r>
            <a:endParaRPr lang="en-SG" sz="1600" i="1" dirty="0"/>
          </a:p>
        </p:txBody>
      </p:sp>
    </p:spTree>
    <p:extLst>
      <p:ext uri="{BB962C8B-B14F-4D97-AF65-F5344CB8AC3E}">
        <p14:creationId xmlns:p14="http://schemas.microsoft.com/office/powerpoint/2010/main" val="2032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5C6DCA-05CB-4C13-9271-0E8D3067A2A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6D0A020A-B17B-4F64-A2A6-0F935B584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BA4CF2-AAF4-4A80-98CE-0A2C62B7FD64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a85b171a-1052-409b-8da0-7018bcbcf029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A4C71C97-87EA-45C4-ACA9-196D5F2E1C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11260</TotalTime>
  <Words>213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For assistance, please contact: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Jia Hao LOH (MLAW)</cp:lastModifiedBy>
  <cp:revision>895</cp:revision>
  <cp:lastPrinted>2019-04-24T01:17:05Z</cp:lastPrinted>
  <dcterms:created xsi:type="dcterms:W3CDTF">2018-09-03T09:42:05Z</dcterms:created>
  <dcterms:modified xsi:type="dcterms:W3CDTF">2019-11-27T01:15:21Z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