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7" r:id="rId2"/>
  </p:sldIdLst>
  <p:sldSz cx="12192000" cy="219456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85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9202" cy="512304"/>
          </a:xfrm>
          <a:prstGeom prst="rect">
            <a:avLst/>
          </a:prstGeom>
        </p:spPr>
        <p:txBody>
          <a:bodyPr vert="horz" lIns="94796" tIns="47398" rIns="94796" bIns="47398" rtlCol="0"/>
          <a:lstStyle>
            <a:lvl1pPr algn="l">
              <a:defRPr sz="1200"/>
            </a:lvl1pPr>
          </a:lstStyle>
          <a:p>
            <a:endParaRPr lang="en-SG"/>
          </a:p>
        </p:txBody>
      </p:sp>
      <p:sp>
        <p:nvSpPr>
          <p:cNvPr id="3" name="Date Placeholder 2"/>
          <p:cNvSpPr>
            <a:spLocks noGrp="1"/>
          </p:cNvSpPr>
          <p:nvPr>
            <p:ph type="dt" idx="1"/>
          </p:nvPr>
        </p:nvSpPr>
        <p:spPr>
          <a:xfrm>
            <a:off x="4023203" y="0"/>
            <a:ext cx="3079202" cy="512304"/>
          </a:xfrm>
          <a:prstGeom prst="rect">
            <a:avLst/>
          </a:prstGeom>
        </p:spPr>
        <p:txBody>
          <a:bodyPr vert="horz" lIns="94796" tIns="47398" rIns="94796" bIns="47398" rtlCol="0"/>
          <a:lstStyle>
            <a:lvl1pPr algn="r">
              <a:defRPr sz="1200"/>
            </a:lvl1pPr>
          </a:lstStyle>
          <a:p>
            <a:fld id="{600100DE-7394-4A31-A2CC-EA53EA913D41}" type="datetimeFigureOut">
              <a:rPr lang="en-SG" smtClean="0"/>
              <a:t>14/11/2019</a:t>
            </a:fld>
            <a:endParaRPr lang="en-SG"/>
          </a:p>
        </p:txBody>
      </p:sp>
      <p:sp>
        <p:nvSpPr>
          <p:cNvPr id="4" name="Slide Image Placeholder 3"/>
          <p:cNvSpPr>
            <a:spLocks noGrp="1" noRot="1" noChangeAspect="1"/>
          </p:cNvSpPr>
          <p:nvPr>
            <p:ph type="sldImg" idx="2"/>
          </p:nvPr>
        </p:nvSpPr>
        <p:spPr>
          <a:xfrm>
            <a:off x="2592388" y="1279525"/>
            <a:ext cx="1919287" cy="3454400"/>
          </a:xfrm>
          <a:prstGeom prst="rect">
            <a:avLst/>
          </a:prstGeom>
          <a:noFill/>
          <a:ln w="12700">
            <a:solidFill>
              <a:prstClr val="black"/>
            </a:solidFill>
          </a:ln>
        </p:spPr>
        <p:txBody>
          <a:bodyPr vert="horz" lIns="94796" tIns="47398" rIns="94796" bIns="47398" rtlCol="0" anchor="ctr"/>
          <a:lstStyle/>
          <a:p>
            <a:endParaRPr lang="en-SG"/>
          </a:p>
        </p:txBody>
      </p:sp>
      <p:sp>
        <p:nvSpPr>
          <p:cNvPr id="5" name="Notes Placeholder 4"/>
          <p:cNvSpPr>
            <a:spLocks noGrp="1"/>
          </p:cNvSpPr>
          <p:nvPr>
            <p:ph type="body" sz="quarter" idx="3"/>
          </p:nvPr>
        </p:nvSpPr>
        <p:spPr>
          <a:xfrm>
            <a:off x="710075" y="4924989"/>
            <a:ext cx="5683914" cy="4029684"/>
          </a:xfrm>
          <a:prstGeom prst="rect">
            <a:avLst/>
          </a:prstGeom>
        </p:spPr>
        <p:txBody>
          <a:bodyPr vert="horz" lIns="94796" tIns="47398" rIns="94796" bIns="47398"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9722309"/>
            <a:ext cx="3079202" cy="512304"/>
          </a:xfrm>
          <a:prstGeom prst="rect">
            <a:avLst/>
          </a:prstGeom>
        </p:spPr>
        <p:txBody>
          <a:bodyPr vert="horz" lIns="94796" tIns="47398" rIns="94796" bIns="47398" rtlCol="0" anchor="b"/>
          <a:lstStyle>
            <a:lvl1pPr algn="l">
              <a:defRPr sz="1200"/>
            </a:lvl1pPr>
          </a:lstStyle>
          <a:p>
            <a:endParaRPr lang="en-SG"/>
          </a:p>
        </p:txBody>
      </p:sp>
      <p:sp>
        <p:nvSpPr>
          <p:cNvPr id="7" name="Slide Number Placeholder 6"/>
          <p:cNvSpPr>
            <a:spLocks noGrp="1"/>
          </p:cNvSpPr>
          <p:nvPr>
            <p:ph type="sldNum" sz="quarter" idx="5"/>
          </p:nvPr>
        </p:nvSpPr>
        <p:spPr>
          <a:xfrm>
            <a:off x="4023203" y="9722309"/>
            <a:ext cx="3079202" cy="512304"/>
          </a:xfrm>
          <a:prstGeom prst="rect">
            <a:avLst/>
          </a:prstGeom>
        </p:spPr>
        <p:txBody>
          <a:bodyPr vert="horz" lIns="94796" tIns="47398" rIns="94796" bIns="47398" rtlCol="0" anchor="b"/>
          <a:lstStyle>
            <a:lvl1pPr algn="r">
              <a:defRPr sz="1200"/>
            </a:lvl1pPr>
          </a:lstStyle>
          <a:p>
            <a:fld id="{9703E15A-B21E-4787-B437-DA5946F1F945}" type="slidenum">
              <a:rPr lang="en-SG" smtClean="0"/>
              <a:t>‹#›</a:t>
            </a:fld>
            <a:endParaRPr lang="en-SG"/>
          </a:p>
        </p:txBody>
      </p:sp>
    </p:spTree>
    <p:extLst>
      <p:ext uri="{BB962C8B-B14F-4D97-AF65-F5344CB8AC3E}">
        <p14:creationId xmlns:p14="http://schemas.microsoft.com/office/powerpoint/2010/main" val="2641178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591562"/>
            <a:ext cx="10363200" cy="7640320"/>
          </a:xfrm>
        </p:spPr>
        <p:txBody>
          <a:bodyPr anchor="b"/>
          <a:lstStyle>
            <a:lvl1pPr algn="ct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524000" y="11526522"/>
            <a:ext cx="9144000" cy="5298438"/>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DD968C-18A9-4288-B339-3605DF27355E}" type="datetimeFigureOut">
              <a:rPr lang="en-SG" smtClean="0"/>
              <a:t>14/11/2019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202160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DD968C-18A9-4288-B339-3605DF27355E}" type="datetimeFigureOut">
              <a:rPr lang="en-SG" smtClean="0"/>
              <a:t>14/11/2019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288437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168400"/>
            <a:ext cx="262890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1168400"/>
            <a:ext cx="7734300" cy="1859788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DD968C-18A9-4288-B339-3605DF27355E}" type="datetimeFigureOut">
              <a:rPr lang="en-SG" smtClean="0"/>
              <a:t>14/11/2019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95072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DD968C-18A9-4288-B339-3605DF27355E}" type="datetimeFigureOut">
              <a:rPr lang="en-SG" smtClean="0"/>
              <a:t>14/11/2019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369956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5471167"/>
            <a:ext cx="10515600" cy="9128758"/>
          </a:xfrm>
        </p:spPr>
        <p:txBody>
          <a:bodyPr anchor="b"/>
          <a:lstStyle>
            <a:lvl1pPr>
              <a:defRPr sz="8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14686287"/>
            <a:ext cx="10515600" cy="4800598"/>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DD968C-18A9-4288-B339-3605DF27355E}" type="datetimeFigureOut">
              <a:rPr lang="en-SG" smtClean="0"/>
              <a:t>14/11/2019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51392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5842000"/>
            <a:ext cx="518160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5842000"/>
            <a:ext cx="518160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DD968C-18A9-4288-B339-3605DF27355E}" type="datetimeFigureOut">
              <a:rPr lang="en-SG" smtClean="0"/>
              <a:t>14/11/2019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1963148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168405"/>
            <a:ext cx="1051560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5379722"/>
            <a:ext cx="5157787" cy="263651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4" name="Content Placeholder 3"/>
          <p:cNvSpPr>
            <a:spLocks noGrp="1"/>
          </p:cNvSpPr>
          <p:nvPr>
            <p:ph sz="half" idx="2"/>
          </p:nvPr>
        </p:nvSpPr>
        <p:spPr>
          <a:xfrm>
            <a:off x="839789" y="8016240"/>
            <a:ext cx="5157787"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5379722"/>
            <a:ext cx="5183188" cy="263651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6" name="Content Placeholder 5"/>
          <p:cNvSpPr>
            <a:spLocks noGrp="1"/>
          </p:cNvSpPr>
          <p:nvPr>
            <p:ph sz="quarter" idx="4"/>
          </p:nvPr>
        </p:nvSpPr>
        <p:spPr>
          <a:xfrm>
            <a:off x="6172201" y="8016240"/>
            <a:ext cx="5183188"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DD968C-18A9-4288-B339-3605DF27355E}" type="datetimeFigureOut">
              <a:rPr lang="en-SG" smtClean="0"/>
              <a:t>14/11/2019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302306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DD968C-18A9-4288-B339-3605DF27355E}" type="datetimeFigureOut">
              <a:rPr lang="en-SG" smtClean="0"/>
              <a:t>14/11/2019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279380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D968C-18A9-4288-B339-3605DF27355E}" type="datetimeFigureOut">
              <a:rPr lang="en-SG" smtClean="0"/>
              <a:t>14/11/2019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122751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63040"/>
            <a:ext cx="3932237" cy="5120640"/>
          </a:xfrm>
        </p:spPr>
        <p:txBody>
          <a:bodyPr anchor="b"/>
          <a:lstStyle>
            <a:lvl1pPr>
              <a:defRPr sz="4267"/>
            </a:lvl1pPr>
          </a:lstStyle>
          <a:p>
            <a:r>
              <a:rPr lang="en-US" smtClean="0"/>
              <a:t>Click to edit Master title style</a:t>
            </a:r>
            <a:endParaRPr lang="en-US" dirty="0"/>
          </a:p>
        </p:txBody>
      </p:sp>
      <p:sp>
        <p:nvSpPr>
          <p:cNvPr id="3" name="Content Placeholder 2"/>
          <p:cNvSpPr>
            <a:spLocks noGrp="1"/>
          </p:cNvSpPr>
          <p:nvPr>
            <p:ph idx="1"/>
          </p:nvPr>
        </p:nvSpPr>
        <p:spPr>
          <a:xfrm>
            <a:off x="5183188" y="3159765"/>
            <a:ext cx="6172200" cy="15595600"/>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6583680"/>
            <a:ext cx="3932237" cy="1219708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Edit Master text styles</a:t>
            </a:r>
          </a:p>
        </p:txBody>
      </p:sp>
      <p:sp>
        <p:nvSpPr>
          <p:cNvPr id="5" name="Date Placeholder 4"/>
          <p:cNvSpPr>
            <a:spLocks noGrp="1"/>
          </p:cNvSpPr>
          <p:nvPr>
            <p:ph type="dt" sz="half" idx="10"/>
          </p:nvPr>
        </p:nvSpPr>
        <p:spPr/>
        <p:txBody>
          <a:bodyPr/>
          <a:lstStyle/>
          <a:p>
            <a:fld id="{00DD968C-18A9-4288-B339-3605DF27355E}" type="datetimeFigureOut">
              <a:rPr lang="en-SG" smtClean="0"/>
              <a:t>14/11/2019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233499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63040"/>
            <a:ext cx="3932237" cy="5120640"/>
          </a:xfrm>
        </p:spPr>
        <p:txBody>
          <a:bodyPr anchor="b"/>
          <a:lstStyle>
            <a:lvl1pPr>
              <a:defRPr sz="42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3159765"/>
            <a:ext cx="6172200" cy="15595600"/>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dirty="0"/>
          </a:p>
        </p:txBody>
      </p:sp>
      <p:sp>
        <p:nvSpPr>
          <p:cNvPr id="4" name="Text Placeholder 3"/>
          <p:cNvSpPr>
            <a:spLocks noGrp="1"/>
          </p:cNvSpPr>
          <p:nvPr>
            <p:ph type="body" sz="half" idx="2"/>
          </p:nvPr>
        </p:nvSpPr>
        <p:spPr>
          <a:xfrm>
            <a:off x="839788" y="6583680"/>
            <a:ext cx="3932237" cy="1219708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Edit Master text styles</a:t>
            </a:r>
          </a:p>
        </p:txBody>
      </p:sp>
      <p:sp>
        <p:nvSpPr>
          <p:cNvPr id="5" name="Date Placeholder 4"/>
          <p:cNvSpPr>
            <a:spLocks noGrp="1"/>
          </p:cNvSpPr>
          <p:nvPr>
            <p:ph type="dt" sz="half" idx="10"/>
          </p:nvPr>
        </p:nvSpPr>
        <p:spPr/>
        <p:txBody>
          <a:bodyPr/>
          <a:lstStyle/>
          <a:p>
            <a:fld id="{00DD968C-18A9-4288-B339-3605DF27355E}" type="datetimeFigureOut">
              <a:rPr lang="en-SG" smtClean="0"/>
              <a:t>14/11/2019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00B83B9-2D15-4304-9807-B8B12B68E110}" type="slidenum">
              <a:rPr lang="en-SG" smtClean="0"/>
              <a:t>‹#›</a:t>
            </a:fld>
            <a:endParaRPr lang="en-SG"/>
          </a:p>
        </p:txBody>
      </p:sp>
    </p:spTree>
    <p:extLst>
      <p:ext uri="{BB962C8B-B14F-4D97-AF65-F5344CB8AC3E}">
        <p14:creationId xmlns:p14="http://schemas.microsoft.com/office/powerpoint/2010/main" val="3499843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168405"/>
            <a:ext cx="1051560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5842000"/>
            <a:ext cx="10515600" cy="1392428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20340325"/>
            <a:ext cx="2743200" cy="1168400"/>
          </a:xfrm>
          <a:prstGeom prst="rect">
            <a:avLst/>
          </a:prstGeom>
        </p:spPr>
        <p:txBody>
          <a:bodyPr vert="horz" lIns="91440" tIns="45720" rIns="91440" bIns="45720" rtlCol="0" anchor="ctr"/>
          <a:lstStyle>
            <a:lvl1pPr algn="l">
              <a:defRPr sz="1600">
                <a:solidFill>
                  <a:schemeClr val="tx1">
                    <a:tint val="75000"/>
                  </a:schemeClr>
                </a:solidFill>
              </a:defRPr>
            </a:lvl1pPr>
          </a:lstStyle>
          <a:p>
            <a:fld id="{00DD968C-18A9-4288-B339-3605DF27355E}" type="datetimeFigureOut">
              <a:rPr lang="en-SG" smtClean="0"/>
              <a:t>14/11/2019</a:t>
            </a:fld>
            <a:endParaRPr lang="en-SG"/>
          </a:p>
        </p:txBody>
      </p:sp>
      <p:sp>
        <p:nvSpPr>
          <p:cNvPr id="5" name="Footer Placeholder 4"/>
          <p:cNvSpPr>
            <a:spLocks noGrp="1"/>
          </p:cNvSpPr>
          <p:nvPr>
            <p:ph type="ftr" sz="quarter" idx="3"/>
          </p:nvPr>
        </p:nvSpPr>
        <p:spPr>
          <a:xfrm>
            <a:off x="4038600" y="20340325"/>
            <a:ext cx="4114800" cy="11684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20340325"/>
            <a:ext cx="2743200" cy="1168400"/>
          </a:xfrm>
          <a:prstGeom prst="rect">
            <a:avLst/>
          </a:prstGeom>
        </p:spPr>
        <p:txBody>
          <a:bodyPr vert="horz" lIns="91440" tIns="45720" rIns="91440" bIns="45720" rtlCol="0" anchor="ctr"/>
          <a:lstStyle>
            <a:lvl1pPr algn="r">
              <a:defRPr sz="1600">
                <a:solidFill>
                  <a:schemeClr val="tx1">
                    <a:tint val="75000"/>
                  </a:schemeClr>
                </a:solidFill>
              </a:defRPr>
            </a:lvl1pPr>
          </a:lstStyle>
          <a:p>
            <a:fld id="{600B83B9-2D15-4304-9807-B8B12B68E110}" type="slidenum">
              <a:rPr lang="en-SG" smtClean="0"/>
              <a:t>‹#›</a:t>
            </a:fld>
            <a:endParaRPr lang="en-SG"/>
          </a:p>
        </p:txBody>
      </p:sp>
    </p:spTree>
    <p:extLst>
      <p:ext uri="{BB962C8B-B14F-4D97-AF65-F5344CB8AC3E}">
        <p14:creationId xmlns:p14="http://schemas.microsoft.com/office/powerpoint/2010/main" val="32098386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business.gov.sg/licences" TargetMode="External"/><Relationship Id="rId2" Type="http://schemas.openxmlformats.org/officeDocument/2006/relationships/hyperlink" Target="mailto:ACD_Submissions@mlaw.gov.sg" TargetMode="External"/><Relationship Id="rId1" Type="http://schemas.openxmlformats.org/officeDocument/2006/relationships/slideLayout" Target="../slideLayouts/slideLayout7.xml"/><Relationship Id="rId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814137076"/>
              </p:ext>
            </p:extLst>
          </p:nvPr>
        </p:nvGraphicFramePr>
        <p:xfrm>
          <a:off x="229350" y="474776"/>
          <a:ext cx="11733305" cy="21353984"/>
        </p:xfrm>
        <a:graphic>
          <a:graphicData uri="http://schemas.openxmlformats.org/drawingml/2006/table">
            <a:tbl>
              <a:tblPr firstRow="1" bandRow="1"/>
              <a:tblGrid>
                <a:gridCol w="634485">
                  <a:extLst>
                    <a:ext uri="{9D8B030D-6E8A-4147-A177-3AD203B41FA5}">
                      <a16:colId xmlns:a16="http://schemas.microsoft.com/office/drawing/2014/main" val="2075240424"/>
                    </a:ext>
                  </a:extLst>
                </a:gridCol>
                <a:gridCol w="4399472">
                  <a:extLst>
                    <a:ext uri="{9D8B030D-6E8A-4147-A177-3AD203B41FA5}">
                      <a16:colId xmlns:a16="http://schemas.microsoft.com/office/drawing/2014/main" val="1645367786"/>
                    </a:ext>
                  </a:extLst>
                </a:gridCol>
                <a:gridCol w="3830128">
                  <a:extLst>
                    <a:ext uri="{9D8B030D-6E8A-4147-A177-3AD203B41FA5}">
                      <a16:colId xmlns:a16="http://schemas.microsoft.com/office/drawing/2014/main" val="1011061901"/>
                    </a:ext>
                  </a:extLst>
                </a:gridCol>
                <a:gridCol w="2869220">
                  <a:extLst>
                    <a:ext uri="{9D8B030D-6E8A-4147-A177-3AD203B41FA5}">
                      <a16:colId xmlns:a16="http://schemas.microsoft.com/office/drawing/2014/main" val="1135896582"/>
                    </a:ext>
                  </a:extLst>
                </a:gridCol>
              </a:tblGrid>
              <a:tr h="566624">
                <a:tc>
                  <a:txBody>
                    <a:bodyPr/>
                    <a:lstStyle>
                      <a:lvl1pPr marL="0" algn="l" defTabSz="1219170" rtl="0" eaLnBrk="1" latinLnBrk="0" hangingPunct="1">
                        <a:defRPr sz="2400" b="1" kern="1200">
                          <a:solidFill>
                            <a:schemeClr val="lt1"/>
                          </a:solidFill>
                          <a:latin typeface="Corbel"/>
                        </a:defRPr>
                      </a:lvl1pPr>
                      <a:lvl2pPr marL="609585" algn="l" defTabSz="1219170" rtl="0" eaLnBrk="1" latinLnBrk="0" hangingPunct="1">
                        <a:defRPr sz="2400" b="1" kern="1200">
                          <a:solidFill>
                            <a:schemeClr val="lt1"/>
                          </a:solidFill>
                          <a:latin typeface="Corbel"/>
                        </a:defRPr>
                      </a:lvl2pPr>
                      <a:lvl3pPr marL="1219170" algn="l" defTabSz="1219170" rtl="0" eaLnBrk="1" latinLnBrk="0" hangingPunct="1">
                        <a:defRPr sz="2400" b="1" kern="1200">
                          <a:solidFill>
                            <a:schemeClr val="lt1"/>
                          </a:solidFill>
                          <a:latin typeface="Corbel"/>
                        </a:defRPr>
                      </a:lvl3pPr>
                      <a:lvl4pPr marL="1828754" algn="l" defTabSz="1219170" rtl="0" eaLnBrk="1" latinLnBrk="0" hangingPunct="1">
                        <a:defRPr sz="2400" b="1" kern="1200">
                          <a:solidFill>
                            <a:schemeClr val="lt1"/>
                          </a:solidFill>
                          <a:latin typeface="Corbel"/>
                        </a:defRPr>
                      </a:lvl4pPr>
                      <a:lvl5pPr marL="2438339" algn="l" defTabSz="1219170" rtl="0" eaLnBrk="1" latinLnBrk="0" hangingPunct="1">
                        <a:defRPr sz="2400" b="1" kern="1200">
                          <a:solidFill>
                            <a:schemeClr val="lt1"/>
                          </a:solidFill>
                          <a:latin typeface="Corbel"/>
                        </a:defRPr>
                      </a:lvl5pPr>
                      <a:lvl6pPr marL="3047924" algn="l" defTabSz="1219170" rtl="0" eaLnBrk="1" latinLnBrk="0" hangingPunct="1">
                        <a:defRPr sz="2400" b="1" kern="1200">
                          <a:solidFill>
                            <a:schemeClr val="lt1"/>
                          </a:solidFill>
                          <a:latin typeface="Corbel"/>
                        </a:defRPr>
                      </a:lvl6pPr>
                      <a:lvl7pPr marL="3657509" algn="l" defTabSz="1219170" rtl="0" eaLnBrk="1" latinLnBrk="0" hangingPunct="1">
                        <a:defRPr sz="2400" b="1" kern="1200">
                          <a:solidFill>
                            <a:schemeClr val="lt1"/>
                          </a:solidFill>
                          <a:latin typeface="Corbel"/>
                        </a:defRPr>
                      </a:lvl7pPr>
                      <a:lvl8pPr marL="4267093" algn="l" defTabSz="1219170" rtl="0" eaLnBrk="1" latinLnBrk="0" hangingPunct="1">
                        <a:defRPr sz="2400" b="1" kern="1200">
                          <a:solidFill>
                            <a:schemeClr val="lt1"/>
                          </a:solidFill>
                          <a:latin typeface="Corbel"/>
                        </a:defRPr>
                      </a:lvl8pPr>
                      <a:lvl9pPr marL="4876678" algn="l" defTabSz="1219170" rtl="0" eaLnBrk="1" latinLnBrk="0" hangingPunct="1">
                        <a:defRPr sz="2400" b="1" kern="1200">
                          <a:solidFill>
                            <a:schemeClr val="lt1"/>
                          </a:solidFill>
                          <a:latin typeface="Corbel"/>
                        </a:defRPr>
                      </a:lvl9pPr>
                    </a:lstStyle>
                    <a:p>
                      <a:r>
                        <a:rPr lang="en-US" sz="2000" dirty="0" smtClean="0"/>
                        <a:t>S/N</a:t>
                      </a:r>
                      <a:endParaRPr lang="en-SG" sz="2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956E"/>
                    </a:solidFill>
                  </a:tcPr>
                </a:tc>
                <a:tc>
                  <a:txBody>
                    <a:bodyPr/>
                    <a:lstStyle>
                      <a:lvl1pPr marL="0" algn="l" defTabSz="1219170" rtl="0" eaLnBrk="1" latinLnBrk="0" hangingPunct="1">
                        <a:defRPr sz="2400" b="1" kern="1200">
                          <a:solidFill>
                            <a:schemeClr val="lt1"/>
                          </a:solidFill>
                          <a:latin typeface="Corbel"/>
                        </a:defRPr>
                      </a:lvl1pPr>
                      <a:lvl2pPr marL="609585" algn="l" defTabSz="1219170" rtl="0" eaLnBrk="1" latinLnBrk="0" hangingPunct="1">
                        <a:defRPr sz="2400" b="1" kern="1200">
                          <a:solidFill>
                            <a:schemeClr val="lt1"/>
                          </a:solidFill>
                          <a:latin typeface="Corbel"/>
                        </a:defRPr>
                      </a:lvl2pPr>
                      <a:lvl3pPr marL="1219170" algn="l" defTabSz="1219170" rtl="0" eaLnBrk="1" latinLnBrk="0" hangingPunct="1">
                        <a:defRPr sz="2400" b="1" kern="1200">
                          <a:solidFill>
                            <a:schemeClr val="lt1"/>
                          </a:solidFill>
                          <a:latin typeface="Corbel"/>
                        </a:defRPr>
                      </a:lvl3pPr>
                      <a:lvl4pPr marL="1828754" algn="l" defTabSz="1219170" rtl="0" eaLnBrk="1" latinLnBrk="0" hangingPunct="1">
                        <a:defRPr sz="2400" b="1" kern="1200">
                          <a:solidFill>
                            <a:schemeClr val="lt1"/>
                          </a:solidFill>
                          <a:latin typeface="Corbel"/>
                        </a:defRPr>
                      </a:lvl4pPr>
                      <a:lvl5pPr marL="2438339" algn="l" defTabSz="1219170" rtl="0" eaLnBrk="1" latinLnBrk="0" hangingPunct="1">
                        <a:defRPr sz="2400" b="1" kern="1200">
                          <a:solidFill>
                            <a:schemeClr val="lt1"/>
                          </a:solidFill>
                          <a:latin typeface="Corbel"/>
                        </a:defRPr>
                      </a:lvl5pPr>
                      <a:lvl6pPr marL="3047924" algn="l" defTabSz="1219170" rtl="0" eaLnBrk="1" latinLnBrk="0" hangingPunct="1">
                        <a:defRPr sz="2400" b="1" kern="1200">
                          <a:solidFill>
                            <a:schemeClr val="lt1"/>
                          </a:solidFill>
                          <a:latin typeface="Corbel"/>
                        </a:defRPr>
                      </a:lvl6pPr>
                      <a:lvl7pPr marL="3657509" algn="l" defTabSz="1219170" rtl="0" eaLnBrk="1" latinLnBrk="0" hangingPunct="1">
                        <a:defRPr sz="2400" b="1" kern="1200">
                          <a:solidFill>
                            <a:schemeClr val="lt1"/>
                          </a:solidFill>
                          <a:latin typeface="Corbel"/>
                        </a:defRPr>
                      </a:lvl7pPr>
                      <a:lvl8pPr marL="4267093" algn="l" defTabSz="1219170" rtl="0" eaLnBrk="1" latinLnBrk="0" hangingPunct="1">
                        <a:defRPr sz="2400" b="1" kern="1200">
                          <a:solidFill>
                            <a:schemeClr val="lt1"/>
                          </a:solidFill>
                          <a:latin typeface="Corbel"/>
                        </a:defRPr>
                      </a:lvl8pPr>
                      <a:lvl9pPr marL="4876678" algn="l" defTabSz="1219170" rtl="0" eaLnBrk="1" latinLnBrk="0" hangingPunct="1">
                        <a:defRPr sz="2400" b="1" kern="1200">
                          <a:solidFill>
                            <a:schemeClr val="lt1"/>
                          </a:solidFill>
                          <a:latin typeface="Corbel"/>
                        </a:defRPr>
                      </a:lvl9pPr>
                    </a:lstStyle>
                    <a:p>
                      <a:r>
                        <a:rPr lang="en-US" sz="2000" dirty="0" smtClean="0"/>
                        <a:t>Type of Amendment</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956E"/>
                    </a:solidFill>
                  </a:tcPr>
                </a:tc>
                <a:tc>
                  <a:txBody>
                    <a:bodyPr/>
                    <a:lstStyle>
                      <a:lvl1pPr marL="0" algn="l" defTabSz="1219170" rtl="0" eaLnBrk="1" latinLnBrk="0" hangingPunct="1">
                        <a:defRPr sz="2400" b="1" kern="1200">
                          <a:solidFill>
                            <a:schemeClr val="lt1"/>
                          </a:solidFill>
                          <a:latin typeface="Corbel"/>
                        </a:defRPr>
                      </a:lvl1pPr>
                      <a:lvl2pPr marL="609585" algn="l" defTabSz="1219170" rtl="0" eaLnBrk="1" latinLnBrk="0" hangingPunct="1">
                        <a:defRPr sz="2400" b="1" kern="1200">
                          <a:solidFill>
                            <a:schemeClr val="lt1"/>
                          </a:solidFill>
                          <a:latin typeface="Corbel"/>
                        </a:defRPr>
                      </a:lvl2pPr>
                      <a:lvl3pPr marL="1219170" algn="l" defTabSz="1219170" rtl="0" eaLnBrk="1" latinLnBrk="0" hangingPunct="1">
                        <a:defRPr sz="2400" b="1" kern="1200">
                          <a:solidFill>
                            <a:schemeClr val="lt1"/>
                          </a:solidFill>
                          <a:latin typeface="Corbel"/>
                        </a:defRPr>
                      </a:lvl3pPr>
                      <a:lvl4pPr marL="1828754" algn="l" defTabSz="1219170" rtl="0" eaLnBrk="1" latinLnBrk="0" hangingPunct="1">
                        <a:defRPr sz="2400" b="1" kern="1200">
                          <a:solidFill>
                            <a:schemeClr val="lt1"/>
                          </a:solidFill>
                          <a:latin typeface="Corbel"/>
                        </a:defRPr>
                      </a:lvl4pPr>
                      <a:lvl5pPr marL="2438339" algn="l" defTabSz="1219170" rtl="0" eaLnBrk="1" latinLnBrk="0" hangingPunct="1">
                        <a:defRPr sz="2400" b="1" kern="1200">
                          <a:solidFill>
                            <a:schemeClr val="lt1"/>
                          </a:solidFill>
                          <a:latin typeface="Corbel"/>
                        </a:defRPr>
                      </a:lvl5pPr>
                      <a:lvl6pPr marL="3047924" algn="l" defTabSz="1219170" rtl="0" eaLnBrk="1" latinLnBrk="0" hangingPunct="1">
                        <a:defRPr sz="2400" b="1" kern="1200">
                          <a:solidFill>
                            <a:schemeClr val="lt1"/>
                          </a:solidFill>
                          <a:latin typeface="Corbel"/>
                        </a:defRPr>
                      </a:lvl6pPr>
                      <a:lvl7pPr marL="3657509" algn="l" defTabSz="1219170" rtl="0" eaLnBrk="1" latinLnBrk="0" hangingPunct="1">
                        <a:defRPr sz="2400" b="1" kern="1200">
                          <a:solidFill>
                            <a:schemeClr val="lt1"/>
                          </a:solidFill>
                          <a:latin typeface="Corbel"/>
                        </a:defRPr>
                      </a:lvl7pPr>
                      <a:lvl8pPr marL="4267093" algn="l" defTabSz="1219170" rtl="0" eaLnBrk="1" latinLnBrk="0" hangingPunct="1">
                        <a:defRPr sz="2400" b="1" kern="1200">
                          <a:solidFill>
                            <a:schemeClr val="lt1"/>
                          </a:solidFill>
                          <a:latin typeface="Corbel"/>
                        </a:defRPr>
                      </a:lvl8pPr>
                      <a:lvl9pPr marL="4876678" algn="l" defTabSz="1219170" rtl="0" eaLnBrk="1" latinLnBrk="0" hangingPunct="1">
                        <a:defRPr sz="2400" b="1" kern="1200">
                          <a:solidFill>
                            <a:schemeClr val="lt1"/>
                          </a:solidFill>
                          <a:latin typeface="Corbel"/>
                        </a:defRPr>
                      </a:lvl9pPr>
                    </a:lstStyle>
                    <a:p>
                      <a:r>
                        <a:rPr lang="en-US" sz="2000" dirty="0" smtClean="0"/>
                        <a:t>Process</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956E"/>
                    </a:solidFill>
                  </a:tcPr>
                </a:tc>
                <a:tc>
                  <a:txBody>
                    <a:bodyPr/>
                    <a:lstStyle>
                      <a:lvl1pPr marL="0" algn="l" defTabSz="1219170" rtl="0" eaLnBrk="1" latinLnBrk="0" hangingPunct="1">
                        <a:defRPr sz="2400" b="1" kern="1200">
                          <a:solidFill>
                            <a:schemeClr val="lt1"/>
                          </a:solidFill>
                          <a:latin typeface="Corbel"/>
                        </a:defRPr>
                      </a:lvl1pPr>
                      <a:lvl2pPr marL="609585" algn="l" defTabSz="1219170" rtl="0" eaLnBrk="1" latinLnBrk="0" hangingPunct="1">
                        <a:defRPr sz="2400" b="1" kern="1200">
                          <a:solidFill>
                            <a:schemeClr val="lt1"/>
                          </a:solidFill>
                          <a:latin typeface="Corbel"/>
                        </a:defRPr>
                      </a:lvl2pPr>
                      <a:lvl3pPr marL="1219170" algn="l" defTabSz="1219170" rtl="0" eaLnBrk="1" latinLnBrk="0" hangingPunct="1">
                        <a:defRPr sz="2400" b="1" kern="1200">
                          <a:solidFill>
                            <a:schemeClr val="lt1"/>
                          </a:solidFill>
                          <a:latin typeface="Corbel"/>
                        </a:defRPr>
                      </a:lvl3pPr>
                      <a:lvl4pPr marL="1828754" algn="l" defTabSz="1219170" rtl="0" eaLnBrk="1" latinLnBrk="0" hangingPunct="1">
                        <a:defRPr sz="2400" b="1" kern="1200">
                          <a:solidFill>
                            <a:schemeClr val="lt1"/>
                          </a:solidFill>
                          <a:latin typeface="Corbel"/>
                        </a:defRPr>
                      </a:lvl4pPr>
                      <a:lvl5pPr marL="2438339" algn="l" defTabSz="1219170" rtl="0" eaLnBrk="1" latinLnBrk="0" hangingPunct="1">
                        <a:defRPr sz="2400" b="1" kern="1200">
                          <a:solidFill>
                            <a:schemeClr val="lt1"/>
                          </a:solidFill>
                          <a:latin typeface="Corbel"/>
                        </a:defRPr>
                      </a:lvl5pPr>
                      <a:lvl6pPr marL="3047924" algn="l" defTabSz="1219170" rtl="0" eaLnBrk="1" latinLnBrk="0" hangingPunct="1">
                        <a:defRPr sz="2400" b="1" kern="1200">
                          <a:solidFill>
                            <a:schemeClr val="lt1"/>
                          </a:solidFill>
                          <a:latin typeface="Corbel"/>
                        </a:defRPr>
                      </a:lvl6pPr>
                      <a:lvl7pPr marL="3657509" algn="l" defTabSz="1219170" rtl="0" eaLnBrk="1" latinLnBrk="0" hangingPunct="1">
                        <a:defRPr sz="2400" b="1" kern="1200">
                          <a:solidFill>
                            <a:schemeClr val="lt1"/>
                          </a:solidFill>
                          <a:latin typeface="Corbel"/>
                        </a:defRPr>
                      </a:lvl7pPr>
                      <a:lvl8pPr marL="4267093" algn="l" defTabSz="1219170" rtl="0" eaLnBrk="1" latinLnBrk="0" hangingPunct="1">
                        <a:defRPr sz="2400" b="1" kern="1200">
                          <a:solidFill>
                            <a:schemeClr val="lt1"/>
                          </a:solidFill>
                          <a:latin typeface="Corbel"/>
                        </a:defRPr>
                      </a:lvl8pPr>
                      <a:lvl9pPr marL="4876678" algn="l" defTabSz="1219170" rtl="0" eaLnBrk="1" latinLnBrk="0" hangingPunct="1">
                        <a:defRPr sz="2400" b="1" kern="1200">
                          <a:solidFill>
                            <a:schemeClr val="lt1"/>
                          </a:solidFill>
                          <a:latin typeface="Corbel"/>
                        </a:defRPr>
                      </a:lvl9pPr>
                    </a:lstStyle>
                    <a:p>
                      <a:r>
                        <a:rPr lang="en-US" sz="2000" dirty="0" smtClean="0"/>
                        <a:t>Fees Payable?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956E"/>
                    </a:solidFill>
                  </a:tcPr>
                </a:tc>
                <a:extLst>
                  <a:ext uri="{0D108BD9-81ED-4DB2-BD59-A6C34878D82A}">
                    <a16:rowId xmlns:a16="http://schemas.microsoft.com/office/drawing/2014/main" val="1175469332"/>
                  </a:ext>
                </a:extLst>
              </a:tr>
              <a:tr h="4939565">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algn="ctr"/>
                      <a:r>
                        <a:rPr lang="en-US" sz="2000" dirty="0" smtClean="0"/>
                        <a:t>1</a:t>
                      </a:r>
                      <a:endParaRPr lang="en-SG" sz="2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marL="0" indent="0">
                        <a:buFont typeface="+mj-lt"/>
                        <a:buNone/>
                      </a:pPr>
                      <a:r>
                        <a:rPr lang="en-US" sz="2000" b="1" baseline="0" dirty="0" smtClean="0"/>
                        <a:t>Duty to notify Registrar of change in particulars </a:t>
                      </a:r>
                    </a:p>
                    <a:p>
                      <a:pPr marL="0" indent="0">
                        <a:buFont typeface="+mj-lt"/>
                        <a:buNone/>
                      </a:pPr>
                      <a:r>
                        <a:rPr lang="en-US" sz="2000" b="1" baseline="0" dirty="0" smtClean="0">
                          <a:solidFill>
                            <a:srgbClr val="C00000"/>
                          </a:solidFill>
                        </a:rPr>
                        <a:t>(</a:t>
                      </a:r>
                      <a:r>
                        <a:rPr lang="en-US" sz="2000" b="1" u="none" baseline="0" dirty="0" smtClean="0">
                          <a:solidFill>
                            <a:srgbClr val="C00000"/>
                          </a:solidFill>
                        </a:rPr>
                        <a:t>which </a:t>
                      </a:r>
                      <a:r>
                        <a:rPr lang="en-US" sz="2000" b="1" u="sng" baseline="0" dirty="0" smtClean="0">
                          <a:solidFill>
                            <a:srgbClr val="C00000"/>
                          </a:solidFill>
                        </a:rPr>
                        <a:t>involves</a:t>
                      </a:r>
                      <a:r>
                        <a:rPr lang="en-US" sz="2000" b="1" baseline="0" dirty="0" smtClean="0">
                          <a:solidFill>
                            <a:srgbClr val="C00000"/>
                          </a:solidFill>
                        </a:rPr>
                        <a:t> updating information with ACRA)</a:t>
                      </a:r>
                    </a:p>
                    <a:p>
                      <a:pPr marL="0" indent="0">
                        <a:buFont typeface="+mj-lt"/>
                        <a:buNone/>
                      </a:pPr>
                      <a:endParaRPr lang="en-US" sz="2000" b="1" baseline="0" dirty="0" smtClean="0"/>
                    </a:p>
                    <a:p>
                      <a:pPr marL="400050" indent="-400050">
                        <a:buFont typeface="+mj-lt"/>
                        <a:buAutoNum type="romanLcPeriod"/>
                      </a:pPr>
                      <a:r>
                        <a:rPr lang="en-US" sz="2000" baseline="0" dirty="0" smtClean="0"/>
                        <a:t>Change of organization details</a:t>
                      </a:r>
                    </a:p>
                    <a:p>
                      <a:pPr marL="400050" indent="-400050">
                        <a:buFont typeface="+mj-lt"/>
                        <a:buAutoNum type="romanLcPeriod" startAt="2"/>
                      </a:pPr>
                      <a:r>
                        <a:rPr lang="en-US" sz="2000" baseline="0" dirty="0" smtClean="0"/>
                        <a:t>Change of organization registered address</a:t>
                      </a:r>
                    </a:p>
                    <a:p>
                      <a:pPr marL="400050" indent="-400050">
                        <a:buFont typeface="+mj-lt"/>
                        <a:buAutoNum type="romanLcPeriod" startAt="3"/>
                      </a:pPr>
                      <a:r>
                        <a:rPr lang="en-US" sz="2000" baseline="0" dirty="0" smtClean="0"/>
                        <a:t>Add/Edit Directors/ Managing Directors/ Partners/ Company Secretary/ Owner/ Manager identification particulars</a:t>
                      </a:r>
                    </a:p>
                    <a:p>
                      <a:pPr marL="400050" indent="-400050">
                        <a:buFont typeface="+mj-lt"/>
                        <a:buAutoNum type="romanLcPeriod" startAt="4"/>
                      </a:pPr>
                      <a:r>
                        <a:rPr lang="en-US" sz="2000" baseline="0" dirty="0" smtClean="0"/>
                        <a:t>Add/Edit substantial shareholder identification particulars</a:t>
                      </a:r>
                      <a:endParaRPr lang="en-SG" sz="2000" baseline="0" dirty="0" smtClean="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b="1" u="sng" dirty="0" smtClean="0">
                          <a:solidFill>
                            <a:schemeClr val="accent4">
                              <a:lumMod val="50000"/>
                            </a:schemeClr>
                          </a:solidFill>
                        </a:rPr>
                        <a:t>Step 1:</a:t>
                      </a:r>
                    </a:p>
                    <a:p>
                      <a:r>
                        <a:rPr lang="en-US" sz="2000" dirty="0" smtClean="0"/>
                        <a:t>Notify </a:t>
                      </a:r>
                      <a:r>
                        <a:rPr lang="en-US" sz="2000" b="1" dirty="0" smtClean="0"/>
                        <a:t>Registrar via email </a:t>
                      </a:r>
                      <a:r>
                        <a:rPr lang="en-US" sz="2000" dirty="0" smtClean="0"/>
                        <a:t>(</a:t>
                      </a:r>
                      <a:r>
                        <a:rPr lang="en-US" sz="2000" dirty="0" smtClean="0">
                          <a:hlinkClick r:id="rId2"/>
                        </a:rPr>
                        <a:t>ACD_Submissions@mlaw.gov.sg</a:t>
                      </a:r>
                      <a:r>
                        <a:rPr lang="en-US" sz="2000" dirty="0" smtClean="0"/>
                        <a:t>)</a:t>
                      </a:r>
                      <a:r>
                        <a:rPr lang="en-US" sz="2000" baseline="0" dirty="0" smtClean="0"/>
                        <a:t> </a:t>
                      </a:r>
                      <a:r>
                        <a:rPr lang="en-US" sz="2000" b="1" baseline="0" dirty="0" smtClean="0"/>
                        <a:t>at least 14 days before </a:t>
                      </a:r>
                      <a:r>
                        <a:rPr lang="en-US" sz="2000" baseline="0" dirty="0" smtClean="0"/>
                        <a:t>starting to carry out any regulated activity at the new outlet (addition of new outlet) or before ceasing to carry out any regulated activity at the existing outlet (closing of outlet).</a:t>
                      </a:r>
                    </a:p>
                    <a:p>
                      <a:endParaRPr lang="en-US" sz="2000" baseline="0" dirty="0" smtClean="0"/>
                    </a:p>
                    <a:p>
                      <a:r>
                        <a:rPr lang="en-US" sz="2000" b="1" u="sng" baseline="0" dirty="0" smtClean="0">
                          <a:solidFill>
                            <a:schemeClr val="accent4">
                              <a:lumMod val="50000"/>
                            </a:schemeClr>
                          </a:solidFill>
                        </a:rPr>
                        <a:t>Step 2:</a:t>
                      </a:r>
                    </a:p>
                    <a:p>
                      <a:r>
                        <a:rPr lang="en-US" sz="2000" baseline="0" dirty="0" smtClean="0"/>
                        <a:t>After notifying the Registrar, submit an amendment in </a:t>
                      </a:r>
                      <a:r>
                        <a:rPr lang="en-US" sz="2000" b="1" baseline="0" dirty="0" smtClean="0">
                          <a:hlinkClick r:id="rId3"/>
                        </a:rPr>
                        <a:t>GoBusiness Licensing Portal</a:t>
                      </a:r>
                      <a:r>
                        <a:rPr lang="en-US" sz="2000" b="0" baseline="0" dirty="0" smtClean="0"/>
                        <a:t> to update your declarations.</a:t>
                      </a:r>
                    </a:p>
                    <a:p>
                      <a:endParaRPr lang="en-SG" sz="2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dirty="0" smtClean="0"/>
                        <a:t>No.</a:t>
                      </a:r>
                      <a:endParaRPr lang="en-SG" sz="2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extLst>
                  <a:ext uri="{0D108BD9-81ED-4DB2-BD59-A6C34878D82A}">
                    <a16:rowId xmlns:a16="http://schemas.microsoft.com/office/drawing/2014/main" val="108728694"/>
                  </a:ext>
                </a:extLst>
              </a:tr>
              <a:tr h="5545646">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algn="ctr"/>
                      <a:r>
                        <a:rPr lang="en-US" sz="2000" dirty="0" smtClean="0"/>
                        <a:t>2</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smtClean="0"/>
                        <a:t>Duty to notify Registrar of change in particulars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smtClean="0">
                          <a:solidFill>
                            <a:srgbClr val="C00000"/>
                          </a:solidFill>
                        </a:rPr>
                        <a:t>(which </a:t>
                      </a:r>
                      <a:r>
                        <a:rPr lang="en-US" sz="2000" b="1" u="sng" baseline="0" dirty="0" smtClean="0">
                          <a:solidFill>
                            <a:srgbClr val="C00000"/>
                          </a:solidFill>
                        </a:rPr>
                        <a:t>does not</a:t>
                      </a:r>
                      <a:r>
                        <a:rPr lang="en-US" sz="2000" b="1" baseline="0" dirty="0" smtClean="0">
                          <a:solidFill>
                            <a:srgbClr val="C00000"/>
                          </a:solidFill>
                        </a:rPr>
                        <a:t> involve updating information with ACRA)</a:t>
                      </a:r>
                    </a:p>
                    <a:p>
                      <a:pPr marL="0" indent="0">
                        <a:buFont typeface="+mj-lt"/>
                        <a:buNone/>
                      </a:pPr>
                      <a:endParaRPr lang="en-US" sz="2000" baseline="0" dirty="0" smtClean="0"/>
                    </a:p>
                    <a:p>
                      <a:pPr marL="400050" indent="-400050">
                        <a:buFont typeface="+mj-lt"/>
                        <a:buAutoNum type="romanLcPeriod"/>
                      </a:pPr>
                      <a:r>
                        <a:rPr lang="en-US" sz="2000" baseline="0" dirty="0" smtClean="0"/>
                        <a:t>Change of applicant details</a:t>
                      </a:r>
                    </a:p>
                    <a:p>
                      <a:pPr marL="400050" indent="-400050">
                        <a:buFont typeface="+mj-lt"/>
                        <a:buAutoNum type="romanLcPeriod" startAt="2"/>
                      </a:pPr>
                      <a:r>
                        <a:rPr lang="en-US" sz="2000" baseline="0" dirty="0" smtClean="0"/>
                        <a:t>Change of applicant address</a:t>
                      </a:r>
                    </a:p>
                    <a:p>
                      <a:pPr marL="400050" indent="-400050">
                        <a:buFont typeface="+mj-lt"/>
                        <a:buAutoNum type="romanLcPeriod" startAt="3"/>
                      </a:pPr>
                      <a:r>
                        <a:rPr lang="en-US" sz="2000" baseline="0" dirty="0" smtClean="0"/>
                        <a:t>Change of organization operating address (primary outlet/headquarter)</a:t>
                      </a:r>
                    </a:p>
                    <a:p>
                      <a:pPr marL="400050" indent="-400050">
                        <a:buFont typeface="+mj-lt"/>
                        <a:buAutoNum type="romanLcPeriod" startAt="4"/>
                      </a:pPr>
                      <a:r>
                        <a:rPr lang="en-US" sz="2000" baseline="0" dirty="0" smtClean="0"/>
                        <a:t>Change of organization contact details</a:t>
                      </a:r>
                    </a:p>
                    <a:p>
                      <a:pPr marL="400050" indent="-400050">
                        <a:buFont typeface="+mj-lt"/>
                        <a:buAutoNum type="romanLcPeriod" startAt="5"/>
                      </a:pPr>
                      <a:r>
                        <a:rPr lang="en-US" sz="2000" baseline="0" dirty="0" smtClean="0"/>
                        <a:t>Change of mailing address</a:t>
                      </a:r>
                    </a:p>
                    <a:p>
                      <a:pPr marL="400050" indent="-400050">
                        <a:buFont typeface="+mj-lt"/>
                        <a:buAutoNum type="romanLcPeriod" startAt="6"/>
                      </a:pPr>
                      <a:r>
                        <a:rPr lang="en-US" sz="2000" baseline="0" dirty="0" smtClean="0"/>
                        <a:t>Change of compliance officer details</a:t>
                      </a:r>
                    </a:p>
                    <a:p>
                      <a:pPr marL="400050" indent="-400050">
                        <a:buFont typeface="+mj-lt"/>
                        <a:buAutoNum type="romanLcPeriod" startAt="7"/>
                      </a:pPr>
                      <a:r>
                        <a:rPr lang="en-US" sz="2000" baseline="0" dirty="0" smtClean="0"/>
                        <a:t>Add/Edit outlet manager details</a:t>
                      </a:r>
                    </a:p>
                    <a:p>
                      <a:pPr marL="400050" indent="-400050">
                        <a:buFont typeface="+mj-lt"/>
                        <a:buAutoNum type="romanLcPeriod" startAt="8"/>
                      </a:pPr>
                      <a:r>
                        <a:rPr lang="en-US" sz="2000" baseline="0" dirty="0" smtClean="0"/>
                        <a:t>Change of approved PSMD </a:t>
                      </a:r>
                      <a:r>
                        <a:rPr lang="en-US" sz="2000" baseline="0" dirty="0" err="1" smtClean="0"/>
                        <a:t>licence</a:t>
                      </a:r>
                      <a:r>
                        <a:rPr lang="en-US" sz="2000" baseline="0" dirty="0" smtClean="0"/>
                        <a:t>(s), or equivalent, obtained overseas</a:t>
                      </a:r>
                    </a:p>
                    <a:p>
                      <a:pPr marL="0" indent="0">
                        <a:buFont typeface="+mj-lt"/>
                        <a:buNone/>
                      </a:pPr>
                      <a:endParaRPr lang="en-US" sz="2000" baseline="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b="1" u="sng" dirty="0" smtClean="0">
                          <a:solidFill>
                            <a:schemeClr val="accent4">
                              <a:lumMod val="50000"/>
                            </a:schemeClr>
                          </a:solidFill>
                        </a:rPr>
                        <a:t>Step 1:</a:t>
                      </a:r>
                    </a:p>
                    <a:p>
                      <a:r>
                        <a:rPr lang="en-US" sz="2000" dirty="0" smtClean="0"/>
                        <a:t>Notify </a:t>
                      </a:r>
                      <a:r>
                        <a:rPr lang="en-US" sz="2000" b="1" dirty="0" smtClean="0"/>
                        <a:t>Registrar via email </a:t>
                      </a:r>
                      <a:r>
                        <a:rPr lang="en-US" sz="2000" dirty="0" smtClean="0"/>
                        <a:t>(</a:t>
                      </a:r>
                      <a:r>
                        <a:rPr lang="en-US" sz="2000" dirty="0" smtClean="0">
                          <a:hlinkClick r:id="rId2"/>
                        </a:rPr>
                        <a:t>ACD_Submissions@mlaw.gov.sg</a:t>
                      </a:r>
                      <a:r>
                        <a:rPr lang="en-US" sz="2000" dirty="0" smtClean="0"/>
                        <a:t>)</a:t>
                      </a:r>
                      <a:r>
                        <a:rPr lang="en-US" sz="2000" baseline="0" dirty="0" smtClean="0"/>
                        <a:t> </a:t>
                      </a:r>
                      <a:r>
                        <a:rPr lang="en-US" sz="2000" b="1" baseline="0" dirty="0" smtClean="0"/>
                        <a:t>at least 14 days before</a:t>
                      </a:r>
                      <a:r>
                        <a:rPr lang="en-US" sz="2000" baseline="0" dirty="0" smtClean="0"/>
                        <a:t> making the change in GoBusiness Licensing Portal.</a:t>
                      </a:r>
                    </a:p>
                    <a:p>
                      <a:endParaRPr lang="en-US" sz="2000" baseline="0" dirty="0" smtClean="0"/>
                    </a:p>
                    <a:p>
                      <a:r>
                        <a:rPr lang="en-US" sz="2000" b="1" u="sng" baseline="0" dirty="0" smtClean="0">
                          <a:solidFill>
                            <a:schemeClr val="accent4">
                              <a:lumMod val="50000"/>
                            </a:schemeClr>
                          </a:solidFill>
                        </a:rPr>
                        <a:t>Step 2:</a:t>
                      </a:r>
                    </a:p>
                    <a:p>
                      <a:r>
                        <a:rPr lang="en-US" sz="2000" baseline="0" dirty="0" smtClean="0"/>
                        <a:t>After notifying the Registrar, submit an amendment in </a:t>
                      </a:r>
                      <a:r>
                        <a:rPr lang="en-US" sz="2000" b="1" baseline="0" dirty="0" smtClean="0">
                          <a:hlinkClick r:id="rId3"/>
                        </a:rPr>
                        <a:t>GoBusiness Licensing Portal</a:t>
                      </a:r>
                      <a:r>
                        <a:rPr lang="en-US" sz="2000" baseline="0" dirty="0" smtClean="0"/>
                        <a:t>.</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dirty="0" smtClean="0"/>
                        <a:t>No.</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extLst>
                  <a:ext uri="{0D108BD9-81ED-4DB2-BD59-A6C34878D82A}">
                    <a16:rowId xmlns:a16="http://schemas.microsoft.com/office/drawing/2014/main" val="3772514255"/>
                  </a:ext>
                </a:extLst>
              </a:tr>
              <a:tr h="3424361">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algn="ctr"/>
                      <a:r>
                        <a:rPr lang="en-US" sz="2000" dirty="0" smtClean="0"/>
                        <a:t>3</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smtClean="0"/>
                        <a:t>Duty to notify Registrar of change in circumstances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smtClean="0">
                          <a:solidFill>
                            <a:srgbClr val="C00000"/>
                          </a:solidFill>
                        </a:rPr>
                        <a:t>(which </a:t>
                      </a:r>
                      <a:r>
                        <a:rPr lang="en-US" sz="2000" b="1" u="sng" baseline="0" dirty="0" smtClean="0">
                          <a:solidFill>
                            <a:srgbClr val="C00000"/>
                          </a:solidFill>
                        </a:rPr>
                        <a:t>does not</a:t>
                      </a:r>
                      <a:r>
                        <a:rPr lang="en-US" sz="2000" b="1" baseline="0" dirty="0" smtClean="0">
                          <a:solidFill>
                            <a:srgbClr val="C00000"/>
                          </a:solidFill>
                        </a:rPr>
                        <a:t> involve updating information with ACRA)</a:t>
                      </a:r>
                    </a:p>
                    <a:p>
                      <a:pPr marL="0" indent="0">
                        <a:buFont typeface="+mj-lt"/>
                        <a:buNone/>
                      </a:pPr>
                      <a:endParaRPr lang="en-US" sz="2000" baseline="0" dirty="0" smtClean="0"/>
                    </a:p>
                    <a:p>
                      <a:pPr marL="400050" indent="-400050">
                        <a:buFont typeface="+mj-lt"/>
                        <a:buAutoNum type="romanLcPeriod"/>
                      </a:pPr>
                      <a:r>
                        <a:rPr lang="en-US" sz="2000" baseline="0" dirty="0" smtClean="0"/>
                        <a:t>Change of other information</a:t>
                      </a:r>
                    </a:p>
                    <a:p>
                      <a:pPr marL="357188" indent="0">
                        <a:buFont typeface="+mj-lt"/>
                        <a:buNone/>
                      </a:pPr>
                      <a:r>
                        <a:rPr lang="en-US" sz="2000" i="1" baseline="0" dirty="0" smtClean="0">
                          <a:solidFill>
                            <a:schemeClr val="bg1">
                              <a:lumMod val="50000"/>
                            </a:schemeClr>
                          </a:solidFill>
                        </a:rPr>
                        <a:t>(Includes declarations relating to banking and credit card facilities, criminal investigations, bankruptcy)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b="1" u="sng" dirty="0" smtClean="0">
                          <a:solidFill>
                            <a:schemeClr val="accent4">
                              <a:lumMod val="50000"/>
                            </a:schemeClr>
                          </a:solidFill>
                        </a:rPr>
                        <a:t>Step 1:</a:t>
                      </a:r>
                    </a:p>
                    <a:p>
                      <a:r>
                        <a:rPr lang="en-US" sz="2000" dirty="0" smtClean="0"/>
                        <a:t>Notify </a:t>
                      </a:r>
                      <a:r>
                        <a:rPr lang="en-US" sz="2000" b="1" dirty="0" smtClean="0"/>
                        <a:t>Registrar via email </a:t>
                      </a:r>
                      <a:r>
                        <a:rPr lang="en-US" sz="2000" dirty="0" smtClean="0"/>
                        <a:t>(</a:t>
                      </a:r>
                      <a:r>
                        <a:rPr lang="en-US" sz="2000" dirty="0" smtClean="0">
                          <a:hlinkClick r:id="rId2"/>
                        </a:rPr>
                        <a:t>ACD_Submissions@mlaw.gov.sg</a:t>
                      </a:r>
                      <a:r>
                        <a:rPr lang="en-US" sz="2000" dirty="0" smtClean="0"/>
                        <a:t>)</a:t>
                      </a:r>
                      <a:r>
                        <a:rPr lang="en-US" sz="2000" baseline="0" dirty="0" smtClean="0"/>
                        <a:t> </a:t>
                      </a:r>
                      <a:r>
                        <a:rPr lang="en-US" sz="2000" b="1" baseline="0" dirty="0" smtClean="0"/>
                        <a:t>within 14 days after</a:t>
                      </a:r>
                      <a:r>
                        <a:rPr lang="en-US" sz="2000" baseline="0" dirty="0" smtClean="0"/>
                        <a:t> the matter occurs.</a:t>
                      </a:r>
                    </a:p>
                    <a:p>
                      <a:endParaRPr lang="en-US" sz="2000" baseline="0" dirty="0" smtClean="0"/>
                    </a:p>
                    <a:p>
                      <a:r>
                        <a:rPr lang="en-US" sz="2000" b="1" u="sng" baseline="0" dirty="0" smtClean="0">
                          <a:solidFill>
                            <a:schemeClr val="accent4">
                              <a:lumMod val="50000"/>
                            </a:schemeClr>
                          </a:solidFill>
                        </a:rPr>
                        <a:t>Step 2:</a:t>
                      </a:r>
                    </a:p>
                    <a:p>
                      <a:r>
                        <a:rPr lang="en-US" sz="2000" baseline="0" dirty="0" smtClean="0"/>
                        <a:t>After notifying the Registrar, submit an amendment in </a:t>
                      </a:r>
                      <a:r>
                        <a:rPr lang="en-US" sz="2000" b="1" baseline="0" dirty="0" smtClean="0">
                          <a:hlinkClick r:id="rId3"/>
                        </a:rPr>
                        <a:t>GoBusiness Licensing Portal</a:t>
                      </a:r>
                      <a:r>
                        <a:rPr lang="en-US" sz="2000" b="0" baseline="0" dirty="0" smtClean="0"/>
                        <a:t> to update your declarations.</a:t>
                      </a:r>
                    </a:p>
                    <a:p>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dirty="0" smtClean="0"/>
                        <a:t>No.</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40000"/>
                      </a:srgbClr>
                    </a:solidFill>
                  </a:tcPr>
                </a:tc>
                <a:extLst>
                  <a:ext uri="{0D108BD9-81ED-4DB2-BD59-A6C34878D82A}">
                    <a16:rowId xmlns:a16="http://schemas.microsoft.com/office/drawing/2014/main" val="4128464152"/>
                  </a:ext>
                </a:extLst>
              </a:tr>
              <a:tr h="4939565">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algn="ctr"/>
                      <a:r>
                        <a:rPr lang="en-US" sz="2000" dirty="0" smtClean="0"/>
                        <a:t>4</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smtClean="0"/>
                        <a:t>Duty to notify Registrar of change in place of business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b="1" baseline="0" dirty="0" smtClean="0">
                          <a:solidFill>
                            <a:srgbClr val="C00000"/>
                          </a:solidFill>
                        </a:rPr>
                        <a:t>(which </a:t>
                      </a:r>
                      <a:r>
                        <a:rPr lang="en-US" sz="2000" b="1" u="sng" baseline="0" dirty="0" smtClean="0">
                          <a:solidFill>
                            <a:srgbClr val="C00000"/>
                          </a:solidFill>
                        </a:rPr>
                        <a:t>does not</a:t>
                      </a:r>
                      <a:r>
                        <a:rPr lang="en-US" sz="2000" b="1" baseline="0" dirty="0" smtClean="0">
                          <a:solidFill>
                            <a:srgbClr val="C00000"/>
                          </a:solidFill>
                        </a:rPr>
                        <a:t> involve updating information with ACRA)</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2000" baseline="0" dirty="0" smtClean="0"/>
                    </a:p>
                    <a:p>
                      <a:pPr marL="400050" indent="-400050">
                        <a:buFont typeface="+mj-lt"/>
                        <a:buAutoNum type="romanLcPeriod"/>
                      </a:pPr>
                      <a:r>
                        <a:rPr lang="en-US" sz="2000" baseline="0" dirty="0" smtClean="0"/>
                        <a:t>Change in place of business</a:t>
                      </a:r>
                    </a:p>
                    <a:p>
                      <a:pPr marL="357188" indent="0">
                        <a:buFont typeface="+mj-lt"/>
                        <a:buNone/>
                      </a:pPr>
                      <a:r>
                        <a:rPr lang="en-US" sz="2000" i="1" baseline="0" dirty="0" smtClean="0">
                          <a:solidFill>
                            <a:schemeClr val="bg1">
                              <a:lumMod val="50000"/>
                            </a:schemeClr>
                          </a:solidFill>
                        </a:rPr>
                        <a:t>(Relocation of existing outlet/ Addition of new outlet(s)/ Closing of outlet(s))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b="1" u="sng" dirty="0" smtClean="0">
                          <a:solidFill>
                            <a:schemeClr val="accent4">
                              <a:lumMod val="50000"/>
                            </a:schemeClr>
                          </a:solidFill>
                        </a:rPr>
                        <a:t>Step 1:</a:t>
                      </a:r>
                    </a:p>
                    <a:p>
                      <a:r>
                        <a:rPr lang="en-US" sz="2000" dirty="0" smtClean="0"/>
                        <a:t>Notify </a:t>
                      </a:r>
                      <a:r>
                        <a:rPr lang="en-US" sz="2000" b="1" dirty="0" smtClean="0"/>
                        <a:t>Registrar via email </a:t>
                      </a:r>
                      <a:r>
                        <a:rPr lang="en-US" sz="2000" dirty="0" smtClean="0"/>
                        <a:t>(</a:t>
                      </a:r>
                      <a:r>
                        <a:rPr lang="en-US" sz="2000" dirty="0" smtClean="0">
                          <a:hlinkClick r:id="rId2"/>
                        </a:rPr>
                        <a:t>ACD_Submissions@mlaw.gov.sg</a:t>
                      </a:r>
                      <a:r>
                        <a:rPr lang="en-US" sz="2000" dirty="0" smtClean="0"/>
                        <a:t>)</a:t>
                      </a:r>
                      <a:r>
                        <a:rPr lang="en-US" sz="2000" baseline="0" dirty="0" smtClean="0"/>
                        <a:t> </a:t>
                      </a:r>
                      <a:r>
                        <a:rPr lang="en-US" sz="2000" b="1" baseline="0" dirty="0" smtClean="0"/>
                        <a:t>at least 14 days before </a:t>
                      </a:r>
                      <a:r>
                        <a:rPr lang="en-US" sz="2000" baseline="0" dirty="0" smtClean="0"/>
                        <a:t>starting to carry out any regulated activity at the new outlet (addition of new outlet) or before ceasing to carry out any regulated activity at the existing outlet (closing of outlet).</a:t>
                      </a:r>
                    </a:p>
                    <a:p>
                      <a:endParaRPr lang="en-US" sz="2000" baseline="0" dirty="0" smtClean="0"/>
                    </a:p>
                    <a:p>
                      <a:r>
                        <a:rPr lang="en-US" sz="2000" b="1" u="sng" baseline="0" dirty="0" smtClean="0">
                          <a:solidFill>
                            <a:schemeClr val="accent4">
                              <a:lumMod val="50000"/>
                            </a:schemeClr>
                          </a:solidFill>
                        </a:rPr>
                        <a:t>Step 2:</a:t>
                      </a:r>
                    </a:p>
                    <a:p>
                      <a:r>
                        <a:rPr lang="en-US" sz="2000" baseline="0" dirty="0" smtClean="0"/>
                        <a:t>After notifying the Registrar, submit an amendment in </a:t>
                      </a:r>
                      <a:r>
                        <a:rPr lang="en-US" sz="2000" b="1" baseline="0" dirty="0" smtClean="0">
                          <a:hlinkClick r:id="rId3"/>
                        </a:rPr>
                        <a:t>GoBusiness Licensing Portal</a:t>
                      </a:r>
                      <a:r>
                        <a:rPr lang="en-US" sz="2000" b="0" baseline="0" dirty="0" smtClean="0"/>
                        <a:t> to update your declarations.</a:t>
                      </a:r>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tc>
                  <a:txBody>
                    <a:bodyPr/>
                    <a:lstStyle>
                      <a:lvl1pPr marL="0" algn="l" defTabSz="1219170" rtl="0" eaLnBrk="1" latinLnBrk="0" hangingPunct="1">
                        <a:defRPr sz="2400" kern="1200">
                          <a:solidFill>
                            <a:schemeClr val="dk1"/>
                          </a:solidFill>
                          <a:latin typeface="Corbel"/>
                        </a:defRPr>
                      </a:lvl1pPr>
                      <a:lvl2pPr marL="609585" algn="l" defTabSz="1219170" rtl="0" eaLnBrk="1" latinLnBrk="0" hangingPunct="1">
                        <a:defRPr sz="2400" kern="1200">
                          <a:solidFill>
                            <a:schemeClr val="dk1"/>
                          </a:solidFill>
                          <a:latin typeface="Corbel"/>
                        </a:defRPr>
                      </a:lvl2pPr>
                      <a:lvl3pPr marL="1219170" algn="l" defTabSz="1219170" rtl="0" eaLnBrk="1" latinLnBrk="0" hangingPunct="1">
                        <a:defRPr sz="2400" kern="1200">
                          <a:solidFill>
                            <a:schemeClr val="dk1"/>
                          </a:solidFill>
                          <a:latin typeface="Corbel"/>
                        </a:defRPr>
                      </a:lvl3pPr>
                      <a:lvl4pPr marL="1828754" algn="l" defTabSz="1219170" rtl="0" eaLnBrk="1" latinLnBrk="0" hangingPunct="1">
                        <a:defRPr sz="2400" kern="1200">
                          <a:solidFill>
                            <a:schemeClr val="dk1"/>
                          </a:solidFill>
                          <a:latin typeface="Corbel"/>
                        </a:defRPr>
                      </a:lvl4pPr>
                      <a:lvl5pPr marL="2438339" algn="l" defTabSz="1219170" rtl="0" eaLnBrk="1" latinLnBrk="0" hangingPunct="1">
                        <a:defRPr sz="2400" kern="1200">
                          <a:solidFill>
                            <a:schemeClr val="dk1"/>
                          </a:solidFill>
                          <a:latin typeface="Corbel"/>
                        </a:defRPr>
                      </a:lvl5pPr>
                      <a:lvl6pPr marL="3047924" algn="l" defTabSz="1219170" rtl="0" eaLnBrk="1" latinLnBrk="0" hangingPunct="1">
                        <a:defRPr sz="2400" kern="1200">
                          <a:solidFill>
                            <a:schemeClr val="dk1"/>
                          </a:solidFill>
                          <a:latin typeface="Corbel"/>
                        </a:defRPr>
                      </a:lvl6pPr>
                      <a:lvl7pPr marL="3657509" algn="l" defTabSz="1219170" rtl="0" eaLnBrk="1" latinLnBrk="0" hangingPunct="1">
                        <a:defRPr sz="2400" kern="1200">
                          <a:solidFill>
                            <a:schemeClr val="dk1"/>
                          </a:solidFill>
                          <a:latin typeface="Corbel"/>
                        </a:defRPr>
                      </a:lvl7pPr>
                      <a:lvl8pPr marL="4267093" algn="l" defTabSz="1219170" rtl="0" eaLnBrk="1" latinLnBrk="0" hangingPunct="1">
                        <a:defRPr sz="2400" kern="1200">
                          <a:solidFill>
                            <a:schemeClr val="dk1"/>
                          </a:solidFill>
                          <a:latin typeface="Corbel"/>
                        </a:defRPr>
                      </a:lvl8pPr>
                      <a:lvl9pPr marL="4876678" algn="l" defTabSz="1219170" rtl="0" eaLnBrk="1" latinLnBrk="0" hangingPunct="1">
                        <a:defRPr sz="2400" kern="1200">
                          <a:solidFill>
                            <a:schemeClr val="dk1"/>
                          </a:solidFill>
                          <a:latin typeface="Corbel"/>
                        </a:defRPr>
                      </a:lvl9pPr>
                    </a:lstStyle>
                    <a:p>
                      <a:r>
                        <a:rPr lang="en-US" sz="2000" dirty="0" smtClean="0"/>
                        <a:t>Registration fees for additional outlet(s) will be charged on a prorated basis based on the formulae (</a:t>
                      </a:r>
                      <a:r>
                        <a:rPr lang="en-US" sz="2000" dirty="0" err="1" smtClean="0"/>
                        <a:t>CxD</a:t>
                      </a:r>
                      <a:r>
                        <a:rPr lang="en-US" sz="2000" dirty="0" smtClean="0"/>
                        <a:t>)/365 x E.</a:t>
                      </a:r>
                    </a:p>
                    <a:p>
                      <a:endParaRPr lang="en-US" sz="2000" dirty="0" smtClean="0"/>
                    </a:p>
                    <a:p>
                      <a:r>
                        <a:rPr lang="en-US" sz="2000" dirty="0" smtClean="0"/>
                        <a:t>Note: </a:t>
                      </a:r>
                    </a:p>
                    <a:p>
                      <a:r>
                        <a:rPr lang="en-US" sz="2000" dirty="0" smtClean="0"/>
                        <a:t>C is $300. </a:t>
                      </a:r>
                    </a:p>
                    <a:p>
                      <a:r>
                        <a:rPr lang="en-US" sz="2000" dirty="0" smtClean="0"/>
                        <a:t>D is the period (in days) of the remainder of the period of the registered dealer’s registration.</a:t>
                      </a:r>
                    </a:p>
                    <a:p>
                      <a:r>
                        <a:rPr lang="en-US" sz="2000" dirty="0" smtClean="0"/>
                        <a:t>E is the number of additional outlet to add.</a:t>
                      </a:r>
                    </a:p>
                    <a:p>
                      <a:endParaRPr lang="en-US" sz="2000" dirty="0" smtClean="0"/>
                    </a:p>
                    <a:p>
                      <a:r>
                        <a:rPr lang="en-US" sz="2000" dirty="0" smtClean="0"/>
                        <a:t>For reduction in number of outlets, there is no refund of registration fees.</a:t>
                      </a:r>
                    </a:p>
                    <a:p>
                      <a:endParaRPr lang="en-SG"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956E">
                        <a:tint val="20000"/>
                      </a:srgbClr>
                    </a:solidFill>
                  </a:tcPr>
                </a:tc>
                <a:extLst>
                  <a:ext uri="{0D108BD9-81ED-4DB2-BD59-A6C34878D82A}">
                    <a16:rowId xmlns:a16="http://schemas.microsoft.com/office/drawing/2014/main" val="3318514083"/>
                  </a:ext>
                </a:extLst>
              </a:tr>
            </a:tbl>
          </a:graphicData>
        </a:graphic>
      </p:graphicFrame>
      <p:sp>
        <p:nvSpPr>
          <p:cNvPr id="9" name="Rectangle 8"/>
          <p:cNvSpPr/>
          <p:nvPr/>
        </p:nvSpPr>
        <p:spPr>
          <a:xfrm>
            <a:off x="0" y="0"/>
            <a:ext cx="12192000" cy="365760"/>
          </a:xfrm>
          <a:prstGeom prst="rect">
            <a:avLst/>
          </a:prstGeom>
          <a:solidFill>
            <a:srgbClr val="AD0101"/>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pic>
        <p:nvPicPr>
          <p:cNvPr id="13" name="Picture 12" descr="Ministry of Law"/>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808043" y="-3501"/>
            <a:ext cx="1371258" cy="368317"/>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27093" y="-19240"/>
            <a:ext cx="9456120" cy="368317"/>
          </a:xfrm>
          <a:prstGeom prst="rect">
            <a:avLst/>
          </a:prstGeom>
        </p:spPr>
        <p:txBody>
          <a:bodyPr vert="horz" lIns="91440" tIns="45720" rIns="91440" bIns="45720" rtlCol="0" anchor="ctr">
            <a:noAutofit/>
          </a:bodyPr>
          <a:lstStyle>
            <a:lvl1pPr algn="l" defTabSz="914400" rtl="0" eaLnBrk="1" latinLnBrk="0" hangingPunct="1">
              <a:spcBef>
                <a:spcPct val="0"/>
              </a:spcBef>
              <a:buNone/>
              <a:defRPr sz="1600" b="0" kern="1200" spc="-100" baseline="0">
                <a:solidFill>
                  <a:schemeClr val="bg1"/>
                </a:solidFill>
                <a:latin typeface="Calibri" panose="020F0502020204030204" pitchFamily="34" charset="0"/>
                <a:ea typeface="+mj-ea"/>
                <a:cs typeface="Calibri" panose="020F0502020204030204" pitchFamily="34" charset="0"/>
              </a:defRPr>
            </a:lvl1pPr>
          </a:lstStyle>
          <a:p>
            <a:r>
              <a:rPr lang="en-US" altLang="zh-CN" sz="2400" b="1" dirty="0">
                <a:solidFill>
                  <a:sysClr val="window" lastClr="FFFFFF"/>
                </a:solidFill>
              </a:rPr>
              <a:t>Duty to Notify Registrar of </a:t>
            </a:r>
            <a:r>
              <a:rPr lang="en-US" altLang="zh-CN" sz="2400" b="1" dirty="0">
                <a:solidFill>
                  <a:sysClr val="window" lastClr="FFFFFF"/>
                </a:solidFill>
              </a:rPr>
              <a:t>Change in Particulars and Circumstances</a:t>
            </a:r>
            <a:endParaRPr lang="en-SG" sz="2400" b="1" dirty="0">
              <a:solidFill>
                <a:sysClr val="window" lastClr="FFFFFF"/>
              </a:solidFill>
            </a:endParaRPr>
          </a:p>
        </p:txBody>
      </p:sp>
    </p:spTree>
    <p:extLst>
      <p:ext uri="{BB962C8B-B14F-4D97-AF65-F5344CB8AC3E}">
        <p14:creationId xmlns:p14="http://schemas.microsoft.com/office/powerpoint/2010/main" val="2455219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440</TotalTime>
  <Words>509</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等线 Light</vt:lpstr>
      <vt:lpstr>Arial</vt:lpstr>
      <vt:lpstr>Calibri</vt:lpstr>
      <vt:lpstr>Calibri Light</vt:lpstr>
      <vt:lpstr>Corbel</vt:lpstr>
      <vt:lpstr>Office Theme</vt:lpstr>
      <vt:lpstr>PowerPoint Presentation</vt:lpstr>
    </vt:vector>
  </TitlesOfParts>
  <Company>WOG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 Hui NG (MLAW)</dc:creator>
  <cp:lastModifiedBy>Jia Hui NG (MLAW)</cp:lastModifiedBy>
  <cp:revision>11</cp:revision>
  <cp:lastPrinted>2019-11-11T03:42:25Z</cp:lastPrinted>
  <dcterms:created xsi:type="dcterms:W3CDTF">2019-11-11T03:23:50Z</dcterms:created>
  <dcterms:modified xsi:type="dcterms:W3CDTF">2019-11-14T05:58:53Z</dcterms:modified>
</cp:coreProperties>
</file>