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5"/>
  </p:notesMasterIdLst>
  <p:sldIdLst>
    <p:sldId id="271" r:id="rId2"/>
    <p:sldId id="273" r:id="rId3"/>
    <p:sldId id="258" r:id="rId4"/>
    <p:sldId id="276" r:id="rId5"/>
    <p:sldId id="274" r:id="rId6"/>
    <p:sldId id="275" r:id="rId7"/>
    <p:sldId id="313" r:id="rId8"/>
    <p:sldId id="278" r:id="rId9"/>
    <p:sldId id="305" r:id="rId10"/>
    <p:sldId id="306" r:id="rId11"/>
    <p:sldId id="289" r:id="rId12"/>
    <p:sldId id="285" r:id="rId13"/>
    <p:sldId id="307" r:id="rId14"/>
    <p:sldId id="294" r:id="rId15"/>
    <p:sldId id="296" r:id="rId16"/>
    <p:sldId id="308" r:id="rId17"/>
    <p:sldId id="312" r:id="rId18"/>
    <p:sldId id="314" r:id="rId19"/>
    <p:sldId id="292" r:id="rId20"/>
    <p:sldId id="311" r:id="rId21"/>
    <p:sldId id="310" r:id="rId22"/>
    <p:sldId id="309" r:id="rId23"/>
    <p:sldId id="286" r:id="rId24"/>
    <p:sldId id="298" r:id="rId25"/>
    <p:sldId id="301" r:id="rId26"/>
    <p:sldId id="299" r:id="rId27"/>
    <p:sldId id="287" r:id="rId28"/>
    <p:sldId id="277" r:id="rId29"/>
    <p:sldId id="279" r:id="rId30"/>
    <p:sldId id="280" r:id="rId31"/>
    <p:sldId id="281" r:id="rId32"/>
    <p:sldId id="283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7727-5118-9706-88FF-F6B21BA1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36CDF-7A78-AA6D-1778-179D9B0E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B6FE-CD44-BC51-FCB7-680E3237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83C1-1665-ACBD-201C-91440BC1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C197-FF6F-B9D3-4A69-0C49F355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1261-E255-C7E7-F1DF-B5ADEA68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FE6CE-1149-4C1A-3756-41099993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5610-5974-8A5D-C487-7A857D26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6F52-1D48-F886-4576-A14972D6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DA50-2BC4-6361-CE88-BEACCCD5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C1426-187A-A843-55D0-2F8F6D75E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06376-6B2D-1EE9-300F-99D7CEF9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7FFE-B878-F342-3F9C-3578DC0D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639B-8492-F907-89F2-3E70E33B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E36A-E17F-BC43-E2B8-8ADD52B7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E5FF-1DF0-F6B4-CFD0-061871B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E526-8C4F-A608-088E-23EF6755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C40D-7EBA-67AF-2629-AB8E9B01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0D23-6CDA-00F2-AFF7-F10BA26F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7FF9-C019-7164-BA6E-B6189DC4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ED82-3856-BDD5-5E4D-D0EAC677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3DD9-0EBB-C327-53EC-D55F37DD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AF8D-E255-1B71-2B66-08C26533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9B5A-F1A2-7321-4B02-F6D5FC9D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6C34-F3DD-0D2B-1146-E32FD196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971A-CEAC-F0A2-4323-C5EE7FF5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2214-0050-4073-18DB-3AC0DA31C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D3232-3EB1-5EB3-3ED6-7B865321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1818A-992C-4A9F-C5CC-86602FAC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1CB5-7ACE-F6B0-7380-66AD059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3ACB-3ADD-33FB-6A27-3C7EEE4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CA34-E5E4-7BF3-E753-441B588B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2AD3-AA91-62CE-32CB-AD1CEC509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7296-A1D0-ABD7-0054-6D7430F45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021F7-05E9-D35E-2095-0314E80B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8ABB6-8C65-3C49-CB31-B3336E8F8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B0972-B17D-6BF1-AB0C-D526FD67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C432F-074A-CFEF-1DB9-BC3EF1B6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D06F5-20AB-0B50-CED6-E0FAD0D1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5440-5BF5-CFA8-1CE6-43EEFEA0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A65DB-7F80-986D-52EB-4214267C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7422E-30CA-CB50-3633-F1D6A792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564CC-0CFC-012E-C205-D766B05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14B4-76AB-F9A0-84B7-291D63A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05415-5B82-EEEC-DCB1-1DF728D7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06376-AC17-F702-C8F3-0C716E07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1677-8BD7-D710-6451-94D718D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75AF-1FDD-025E-FB9F-D38D0079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83853-CAAA-A15B-4DD1-CD7B7BD0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7DB87-3BEC-D2F7-31BD-224CF5FB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01689-7EB8-36EC-9020-0C451A6D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84DE-2338-4BC6-8F9B-6487D9AD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91F-972F-D3E6-6892-BCBBD0E7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170C-3C5C-19C9-356B-5282EBAA8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EEB2B-6D7E-4B04-D97E-6BA5BA2D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EA59-1E64-C31B-957E-7527785B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768FA-63CE-0338-8C9D-BFE0BBE1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E354E-82DA-EEE4-731C-E018132E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3CD57-C40E-9B27-057E-C9F5BA65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BCEE-18E7-0060-45CF-85E4D2CB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A3DB-6843-5A89-50EA-077A76ABB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7E29-3D5F-8102-BB4E-8CF54C186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8DF5-4F4C-77E9-091D-5F61C24A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33"/>
          <a:stretch/>
        </p:blipFill>
        <p:spPr>
          <a:xfrm>
            <a:off x="103367" y="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832" y="57372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Predicting Diabetes Using Health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Presented by the Data Ninjas:</a:t>
            </a:r>
          </a:p>
          <a:p>
            <a:r>
              <a:rPr lang="en-US" dirty="0">
                <a:solidFill>
                  <a:srgbClr val="FFFFFF"/>
                </a:solidFill>
              </a:rPr>
              <a:t>Isabel Garrido, Noemi </a:t>
            </a:r>
            <a:r>
              <a:rPr lang="en-US" dirty="0" err="1">
                <a:solidFill>
                  <a:srgbClr val="FFFFFF"/>
                </a:solidFill>
              </a:rPr>
              <a:t>Montelongo</a:t>
            </a:r>
            <a:r>
              <a:rPr lang="en-US" dirty="0">
                <a:solidFill>
                  <a:srgbClr val="FFFFFF"/>
                </a:solidFill>
              </a:rPr>
              <a:t>, Jack Pan, Garima </a:t>
            </a:r>
            <a:r>
              <a:rPr lang="en-US" dirty="0" err="1">
                <a:solidFill>
                  <a:srgbClr val="FFFFFF"/>
                </a:solidFill>
              </a:rPr>
              <a:t>Rajbhandari</a:t>
            </a:r>
            <a:r>
              <a:rPr lang="en-US" dirty="0">
                <a:solidFill>
                  <a:srgbClr val="FFFFFF"/>
                </a:solidFill>
              </a:rPr>
              <a:t>, &amp; Gretta </a:t>
            </a:r>
            <a:r>
              <a:rPr lang="en-US" dirty="0" err="1">
                <a:solidFill>
                  <a:srgbClr val="FFFFFF"/>
                </a:solidFill>
              </a:rPr>
              <a:t>Uwamwiza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5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-71204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597" y="189802"/>
            <a:ext cx="4691035" cy="404442"/>
          </a:xfrm>
        </p:spPr>
        <p:txBody>
          <a:bodyPr>
            <a:noAutofit/>
          </a:bodyPr>
          <a:lstStyle/>
          <a:p>
            <a:r>
              <a:rPr lang="en-US" sz="2400" dirty="0"/>
              <a:t>Heatmap (Focused on 10 variables)</a:t>
            </a:r>
          </a:p>
        </p:txBody>
      </p:sp>
      <p:pic>
        <p:nvPicPr>
          <p:cNvPr id="4" name="Picture 3" descr="Chart, timeline&#10;&#10;Description automatically generated with medium confidence">
            <a:extLst>
              <a:ext uri="{FF2B5EF4-FFF2-40B4-BE49-F238E27FC236}">
                <a16:creationId xmlns:a16="http://schemas.microsoft.com/office/drawing/2014/main" id="{76FB88AF-BD75-D506-02FD-9BA336CC0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61" y="754291"/>
            <a:ext cx="5161264" cy="5468006"/>
          </a:xfrm>
          <a:prstGeom prst="rect">
            <a:avLst/>
          </a:prstGeom>
          <a:effectLst>
            <a:outerShdw blurRad="5461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76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2233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D5747B-5F5A-3AE8-8E9F-F0C4BEDDD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73935"/>
              </p:ext>
            </p:extLst>
          </p:nvPr>
        </p:nvGraphicFramePr>
        <p:xfrm>
          <a:off x="3370173" y="1717085"/>
          <a:ext cx="5429884" cy="4409677"/>
        </p:xfrm>
        <a:graphic>
          <a:graphicData uri="http://schemas.openxmlformats.org/drawingml/2006/table">
            <a:tbl>
              <a:tblPr>
                <a:effectLst>
                  <a:outerShdw blurRad="876300" dist="38100" dir="8100000" algn="tr" rotWithShape="0">
                    <a:prstClr val="black">
                      <a:alpha val="40000"/>
                    </a:prstClr>
                  </a:outerShdw>
                </a:effectLst>
                <a:tableStyleId>{35758FB7-9AC5-4552-8A53-C91805E547FA}</a:tableStyleId>
              </a:tblPr>
              <a:tblGrid>
                <a:gridCol w="2069991">
                  <a:extLst>
                    <a:ext uri="{9D8B030D-6E8A-4147-A177-3AD203B41FA5}">
                      <a16:colId xmlns:a16="http://schemas.microsoft.com/office/drawing/2014/main" val="41118495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1703676483"/>
                    </a:ext>
                  </a:extLst>
                </a:gridCol>
                <a:gridCol w="1766542">
                  <a:extLst>
                    <a:ext uri="{9D8B030D-6E8A-4147-A177-3AD203B41FA5}">
                      <a16:colId xmlns:a16="http://schemas.microsoft.com/office/drawing/2014/main" val="1637380021"/>
                    </a:ext>
                  </a:extLst>
                </a:gridCol>
              </a:tblGrid>
              <a:tr h="455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7237361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Diabetes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611550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 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937494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Cholesterol check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91755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Smoker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598230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Stroke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970456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Physicial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8620587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 Doctor Because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494599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9385289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Cholesterol check (within 5 years)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721387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Heart Disease/Attack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658665"/>
                  </a:ext>
                </a:extLst>
              </a:tr>
            </a:tbl>
          </a:graphicData>
        </a:graphic>
      </p:graphicFrame>
      <p:sp>
        <p:nvSpPr>
          <p:cNvPr id="6" name="Title 7">
            <a:extLst>
              <a:ext uri="{FF2B5EF4-FFF2-40B4-BE49-F238E27FC236}">
                <a16:creationId xmlns:a16="http://schemas.microsoft.com/office/drawing/2014/main" id="{5767F34F-370F-2A98-B28D-CC916DAF06B5}"/>
              </a:ext>
            </a:extLst>
          </p:cNvPr>
          <p:cNvSpPr txBox="1">
            <a:spLocks/>
          </p:cNvSpPr>
          <p:nvPr/>
        </p:nvSpPr>
        <p:spPr>
          <a:xfrm>
            <a:off x="3370173" y="1120939"/>
            <a:ext cx="4895258" cy="385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List of Binary Variables</a:t>
            </a:r>
          </a:p>
        </p:txBody>
      </p:sp>
    </p:spTree>
    <p:extLst>
      <p:ext uri="{BB962C8B-B14F-4D97-AF65-F5344CB8AC3E}">
        <p14:creationId xmlns:p14="http://schemas.microsoft.com/office/powerpoint/2010/main" val="164668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21849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758" y="847858"/>
            <a:ext cx="3646473" cy="633624"/>
          </a:xfrm>
        </p:spPr>
        <p:txBody>
          <a:bodyPr>
            <a:normAutofit/>
          </a:bodyPr>
          <a:lstStyle/>
          <a:p>
            <a:r>
              <a:rPr lang="en-US" sz="3200" dirty="0"/>
              <a:t>Gender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01800C1-EBEB-DABF-C8A2-56953952E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816100"/>
            <a:ext cx="6426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5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74632" y="35612"/>
            <a:ext cx="12188930" cy="6857990"/>
          </a:xfrm>
          <a:prstGeom prst="rect">
            <a:avLst/>
          </a:prstGeom>
          <a:effectLst>
            <a:outerShdw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2663"/>
            <a:ext cx="4137735" cy="808884"/>
          </a:xfrm>
        </p:spPr>
        <p:txBody>
          <a:bodyPr>
            <a:normAutofit/>
          </a:bodyPr>
          <a:lstStyle/>
          <a:p>
            <a:r>
              <a:rPr lang="en-US" sz="3200" dirty="0"/>
              <a:t>Cholesterol Check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F8EAC15-C82E-ECD5-03EE-0D4BBA13B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712741"/>
            <a:ext cx="7391400" cy="3009900"/>
          </a:xfrm>
          <a:prstGeom prst="rect">
            <a:avLst/>
          </a:prstGeom>
          <a:effectLst>
            <a:outerShdw blurRad="985481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09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169343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00" y="670505"/>
            <a:ext cx="8413510" cy="8088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Education distribution in people with diabetes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C7FB3AD-755F-4943-8225-0F82547CA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5" y="1653828"/>
            <a:ext cx="7772400" cy="2977595"/>
          </a:xfrm>
          <a:prstGeom prst="rect">
            <a:avLst/>
          </a:prstGeom>
          <a:effectLst>
            <a:outerShdw blurRad="1136728" dist="50800" dir="5400000" algn="ctr" rotWithShape="0">
              <a:srgbClr val="000000">
                <a:alpha val="43137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493D39-C694-C716-FCC6-0FEC6F13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6367"/>
              </p:ext>
            </p:extLst>
          </p:nvPr>
        </p:nvGraphicFramePr>
        <p:xfrm>
          <a:off x="8330433" y="4805862"/>
          <a:ext cx="377592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83">
                  <a:extLst>
                    <a:ext uri="{9D8B030D-6E8A-4147-A177-3AD203B41FA5}">
                      <a16:colId xmlns:a16="http://schemas.microsoft.com/office/drawing/2014/main" val="449585461"/>
                    </a:ext>
                  </a:extLst>
                </a:gridCol>
                <a:gridCol w="2887842">
                  <a:extLst>
                    <a:ext uri="{9D8B030D-6E8A-4147-A177-3AD203B41FA5}">
                      <a16:colId xmlns:a16="http://schemas.microsoft.com/office/drawing/2014/main" val="3607788708"/>
                    </a:ext>
                  </a:extLst>
                </a:gridCol>
              </a:tblGrid>
              <a:tr h="2114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72397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Never attended school/only kindergarten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08588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1-8 (Elementary)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895947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9 – 11 (Some high school)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502701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12 or GED ( High school graduate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64809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College 1 to 3 years (Some college)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3988"/>
                  </a:ext>
                </a:extLst>
              </a:tr>
              <a:tr h="234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College 4 years or more (College graduate)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1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496" y="1035701"/>
            <a:ext cx="4137735" cy="808884"/>
          </a:xfrm>
        </p:spPr>
        <p:txBody>
          <a:bodyPr>
            <a:normAutofit/>
          </a:bodyPr>
          <a:lstStyle/>
          <a:p>
            <a:r>
              <a:rPr lang="en-US" sz="2400" dirty="0"/>
              <a:t>Stroke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4A52B9C-ADB3-F6DD-118D-A8D586EED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7" y="1822735"/>
            <a:ext cx="5517126" cy="252855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F22D3D8-CEF5-C49F-41FE-7C7723CF7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94" y="1844585"/>
            <a:ext cx="6269617" cy="2734620"/>
          </a:xfrm>
          <a:prstGeom prst="rect">
            <a:avLst/>
          </a:prstGeom>
          <a:effectLst>
            <a:outerShdw blurRad="90554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C63548B5-01DC-FDBF-B83F-ED65CE388155}"/>
              </a:ext>
            </a:extLst>
          </p:cNvPr>
          <p:cNvSpPr txBox="1">
            <a:spLocks/>
          </p:cNvSpPr>
          <p:nvPr/>
        </p:nvSpPr>
        <p:spPr>
          <a:xfrm>
            <a:off x="7091156" y="934604"/>
            <a:ext cx="4137735" cy="808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High Blood Pressure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09B0D-2519-1ADF-B1BD-3E5DC1AF63E4}"/>
              </a:ext>
            </a:extLst>
          </p:cNvPr>
          <p:cNvSpPr txBox="1"/>
          <p:nvPr/>
        </p:nvSpPr>
        <p:spPr>
          <a:xfrm>
            <a:off x="1995402" y="299280"/>
            <a:ext cx="9369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Overview of stroke and high blood pressure predictors</a:t>
            </a:r>
          </a:p>
        </p:txBody>
      </p:sp>
    </p:spTree>
    <p:extLst>
      <p:ext uri="{BB962C8B-B14F-4D97-AF65-F5344CB8AC3E}">
        <p14:creationId xmlns:p14="http://schemas.microsoft.com/office/powerpoint/2010/main" val="65873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262" y="377916"/>
            <a:ext cx="7672786" cy="808884"/>
          </a:xfrm>
        </p:spPr>
        <p:txBody>
          <a:bodyPr>
            <a:normAutofit/>
          </a:bodyPr>
          <a:lstStyle/>
          <a:p>
            <a:r>
              <a:rPr lang="en-US" sz="3200" dirty="0"/>
              <a:t>How is diabetes distributed by age?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6CA1E7F-22A1-3F67-02BB-7CC60F31E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4" y="1609048"/>
            <a:ext cx="7137400" cy="3568700"/>
          </a:xfrm>
          <a:prstGeom prst="rect">
            <a:avLst/>
          </a:prstGeom>
          <a:effectLst>
            <a:outerShdw blurRad="1176580" dist="50800" dir="5400000" algn="ctr" rotWithShape="0">
              <a:srgbClr val="000000">
                <a:alpha val="43137"/>
              </a:srgb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DF699A-80E2-BAE8-57C7-5241292A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84358"/>
              </p:ext>
            </p:extLst>
          </p:nvPr>
        </p:nvGraphicFramePr>
        <p:xfrm>
          <a:off x="9562048" y="5101503"/>
          <a:ext cx="2486322" cy="157070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92541">
                  <a:extLst>
                    <a:ext uri="{9D8B030D-6E8A-4147-A177-3AD203B41FA5}">
                      <a16:colId xmlns:a16="http://schemas.microsoft.com/office/drawing/2014/main" val="762158215"/>
                    </a:ext>
                  </a:extLst>
                </a:gridCol>
                <a:gridCol w="1493781">
                  <a:extLst>
                    <a:ext uri="{9D8B030D-6E8A-4147-A177-3AD203B41FA5}">
                      <a16:colId xmlns:a16="http://schemas.microsoft.com/office/drawing/2014/main" val="181668855"/>
                    </a:ext>
                  </a:extLst>
                </a:gridCol>
              </a:tblGrid>
              <a:tr h="42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AGE</a:t>
                      </a:r>
                      <a:endParaRPr lang="en-US" sz="12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1080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6647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60-64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9877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80 or older</a:t>
                      </a:r>
                      <a:endParaRPr lang="en-US" sz="1100" b="0" i="0" u="none" strike="noStrik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795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6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Do we include :</a:t>
            </a:r>
          </a:p>
          <a:p>
            <a:pPr algn="l"/>
            <a:r>
              <a:rPr lang="en-US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Gender gap	?</a:t>
            </a:r>
          </a:p>
          <a:p>
            <a:pPr algn="l"/>
            <a:r>
              <a:rPr lang="en-US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Box plot?</a:t>
            </a: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0" y="524069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39264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1B12CD-D4C5-B658-B1C5-B9BA02B0698B}"/>
              </a:ext>
            </a:extLst>
          </p:cNvPr>
          <p:cNvGrpSpPr/>
          <p:nvPr/>
        </p:nvGrpSpPr>
        <p:grpSpPr>
          <a:xfrm>
            <a:off x="1415608" y="865204"/>
            <a:ext cx="10287721" cy="4847498"/>
            <a:chOff x="824072" y="747638"/>
            <a:chExt cx="10287721" cy="4847498"/>
          </a:xfrm>
        </p:grpSpPr>
        <p:pic>
          <p:nvPicPr>
            <p:cNvPr id="5" name="Picture 4" descr="Chart, radar chart&#10;&#10;Description automatically generated">
              <a:extLst>
                <a:ext uri="{FF2B5EF4-FFF2-40B4-BE49-F238E27FC236}">
                  <a16:creationId xmlns:a16="http://schemas.microsoft.com/office/drawing/2014/main" id="{F2A75966-602D-B7CF-85C1-9784E91A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72" y="747638"/>
              <a:ext cx="4582161" cy="4847498"/>
            </a:xfrm>
            <a:prstGeom prst="rect">
              <a:avLst/>
            </a:prstGeom>
          </p:spPr>
        </p:pic>
        <p:pic>
          <p:nvPicPr>
            <p:cNvPr id="7" name="Picture 6" descr="Chart, radar chart&#10;&#10;Description automatically generated">
              <a:extLst>
                <a:ext uri="{FF2B5EF4-FFF2-40B4-BE49-F238E27FC236}">
                  <a16:creationId xmlns:a16="http://schemas.microsoft.com/office/drawing/2014/main" id="{0DEFA15E-AEEC-312C-1315-512F1E812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8040" y="928477"/>
              <a:ext cx="4923753" cy="4666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01FF21-4199-196E-6656-EF4C4956ACF2}"/>
                </a:ext>
              </a:extLst>
            </p:cNvPr>
            <p:cNvSpPr txBox="1"/>
            <p:nvPr/>
          </p:nvSpPr>
          <p:spPr>
            <a:xfrm>
              <a:off x="6581867" y="3241140"/>
              <a:ext cx="289713" cy="25349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866013-F091-C589-3890-6C4C762559CF}"/>
                </a:ext>
              </a:extLst>
            </p:cNvPr>
            <p:cNvSpPr txBox="1"/>
            <p:nvPr/>
          </p:nvSpPr>
          <p:spPr>
            <a:xfrm>
              <a:off x="1281020" y="3114390"/>
              <a:ext cx="289713" cy="25349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646DB1-D321-E697-E0F5-4DE1058A1B20}"/>
              </a:ext>
            </a:extLst>
          </p:cNvPr>
          <p:cNvSpPr txBox="1"/>
          <p:nvPr/>
        </p:nvSpPr>
        <p:spPr>
          <a:xfrm>
            <a:off x="2476890" y="35602"/>
            <a:ext cx="7041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physical activity affect the BMI?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76A7383-AE79-324B-1BD7-E7C305C96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38" y="522304"/>
            <a:ext cx="1168400" cy="6858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79204D-4255-98F1-880B-5463A4D35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05899"/>
              </p:ext>
            </p:extLst>
          </p:nvPr>
        </p:nvGraphicFramePr>
        <p:xfrm>
          <a:off x="85529" y="5630738"/>
          <a:ext cx="2974542" cy="119166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40753">
                  <a:extLst>
                    <a:ext uri="{9D8B030D-6E8A-4147-A177-3AD203B41FA5}">
                      <a16:colId xmlns:a16="http://schemas.microsoft.com/office/drawing/2014/main" val="3610048222"/>
                    </a:ext>
                  </a:extLst>
                </a:gridCol>
                <a:gridCol w="2033789">
                  <a:extLst>
                    <a:ext uri="{9D8B030D-6E8A-4147-A177-3AD203B41FA5}">
                      <a16:colId xmlns:a16="http://schemas.microsoft.com/office/drawing/2014/main" val="3621108463"/>
                    </a:ext>
                  </a:extLst>
                </a:gridCol>
              </a:tblGrid>
              <a:tr h="245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BMI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Range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339496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&lt; 18.5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Underweight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56624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18.5 to &lt; 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Healthy weight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549180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 to &lt; 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Overweight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31634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 or greater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Obesity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4740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6A609-5C48-9A8E-1332-F3F024FC992B}"/>
              </a:ext>
            </a:extLst>
          </p:cNvPr>
          <p:cNvCxnSpPr/>
          <p:nvPr/>
        </p:nvCxnSpPr>
        <p:spPr>
          <a:xfrm flipH="1">
            <a:off x="3060071" y="6460514"/>
            <a:ext cx="382844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21848C-8659-3CFD-5AD2-D216A12AF157}"/>
              </a:ext>
            </a:extLst>
          </p:cNvPr>
          <p:cNvCxnSpPr/>
          <p:nvPr/>
        </p:nvCxnSpPr>
        <p:spPr>
          <a:xfrm flipH="1">
            <a:off x="3060071" y="6675666"/>
            <a:ext cx="382844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9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130205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E9236E6-8626-3AA9-5B2D-4A4C533A3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50" y="505147"/>
            <a:ext cx="5416249" cy="61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0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464" y="1598256"/>
            <a:ext cx="10566160" cy="471787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According to the CDC, the number of people who have diabetes in America is the highest it has ever been.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People with diabetes have a deficiency in how their body makes or uses insulin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Insulin is an important hormone that regulates glucose.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Diabetes can 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be a gateway towards 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serious complications such as heart disease, vision loss, lower-limb amputation and kidney disease.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It is essential that healthcare providers have the tools to screen patients for prediabetes or diabetes.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-apple-system"/>
              </a:rPr>
              <a:t>By using supervised machine learning, we built a prediction model that can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assist clinicians and individuals 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predict diabetes.  </a:t>
            </a:r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08" y="325657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564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363" y="2370906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251159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803" y="691809"/>
            <a:ext cx="9869526" cy="59811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Do people with diabetes have a higher prevalence of  heart disease or heart attack?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DE7184B-85AA-43B4-54B7-79B67498C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946121"/>
            <a:ext cx="7340600" cy="3035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D21238-B3AD-CEFB-D523-A73DF8335EF2}"/>
              </a:ext>
            </a:extLst>
          </p:cNvPr>
          <p:cNvSpPr txBox="1"/>
          <p:nvPr/>
        </p:nvSpPr>
        <p:spPr>
          <a:xfrm>
            <a:off x="10218396" y="1999129"/>
            <a:ext cx="1328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Need totals: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6/79 and 3/10</a:t>
            </a:r>
          </a:p>
        </p:txBody>
      </p:sp>
    </p:spTree>
    <p:extLst>
      <p:ext uri="{BB962C8B-B14F-4D97-AF65-F5344CB8AC3E}">
        <p14:creationId xmlns:p14="http://schemas.microsoft.com/office/powerpoint/2010/main" val="240404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884" y="-221423"/>
            <a:ext cx="10523645" cy="1473478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2800" dirty="0"/>
              <a:t>How does alcohol consumption compare in the diabetic population?</a:t>
            </a:r>
            <a:endParaRPr lang="en-US" sz="4000" dirty="0"/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56C1AA59-601F-8892-0622-573AAE990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0" y="2006600"/>
            <a:ext cx="7378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3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230475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398" y="230475"/>
            <a:ext cx="9242787" cy="1286310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Diabetes vs Non-diabetes Income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D2EE84A-68A7-5619-340A-9BFF3EE6A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79" y="858993"/>
            <a:ext cx="7772400" cy="2570007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16E1BAD-B790-E96B-7624-63D3F8DAD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24831"/>
              </p:ext>
            </p:extLst>
          </p:nvPr>
        </p:nvGraphicFramePr>
        <p:xfrm>
          <a:off x="9458640" y="873640"/>
          <a:ext cx="2438734" cy="25700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2103">
                  <a:extLst>
                    <a:ext uri="{9D8B030D-6E8A-4147-A177-3AD203B41FA5}">
                      <a16:colId xmlns:a16="http://schemas.microsoft.com/office/drawing/2014/main" val="2392849061"/>
                    </a:ext>
                  </a:extLst>
                </a:gridCol>
                <a:gridCol w="1696631">
                  <a:extLst>
                    <a:ext uri="{9D8B030D-6E8A-4147-A177-3AD203B41FA5}">
                      <a16:colId xmlns:a16="http://schemas.microsoft.com/office/drawing/2014/main" val="1607006455"/>
                    </a:ext>
                  </a:extLst>
                </a:gridCol>
              </a:tblGrid>
              <a:tr h="252843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39038"/>
                  </a:ext>
                </a:extLst>
              </a:tr>
              <a:tr h="294417">
                <a:tc>
                  <a:txBody>
                    <a:bodyPr/>
                    <a:lstStyle/>
                    <a:p>
                      <a:r>
                        <a:rPr lang="en-US" sz="800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36009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80408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44979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62465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91900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03933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70886"/>
                  </a:ext>
                </a:extLst>
              </a:tr>
              <a:tr h="379265">
                <a:tc>
                  <a:txBody>
                    <a:bodyPr/>
                    <a:lstStyle/>
                    <a:p>
                      <a:r>
                        <a:rPr lang="en-US" sz="800" dirty="0"/>
                        <a:t>&gt; $75,000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5574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094E244-E13B-8D94-E199-2DFFEB63D2E5}"/>
              </a:ext>
            </a:extLst>
          </p:cNvPr>
          <p:cNvGrpSpPr/>
          <p:nvPr/>
        </p:nvGrpSpPr>
        <p:grpSpPr>
          <a:xfrm>
            <a:off x="2277558" y="3717375"/>
            <a:ext cx="7633814" cy="3105013"/>
            <a:chOff x="2635134" y="2034829"/>
            <a:chExt cx="7633814" cy="3105013"/>
          </a:xfrm>
        </p:grpSpPr>
        <p:pic>
          <p:nvPicPr>
            <p:cNvPr id="16" name="Picture 15" descr="Chart, pie chart&#10;&#10;Description automatically generated">
              <a:extLst>
                <a:ext uri="{FF2B5EF4-FFF2-40B4-BE49-F238E27FC236}">
                  <a16:creationId xmlns:a16="http://schemas.microsoft.com/office/drawing/2014/main" id="{BE53FBA7-422E-5802-C590-7428ADE01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134" y="2456167"/>
              <a:ext cx="2371158" cy="229751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CD3F04-2FF4-443C-3572-4ADC312C9FAE}"/>
                </a:ext>
              </a:extLst>
            </p:cNvPr>
            <p:cNvSpPr txBox="1"/>
            <p:nvPr/>
          </p:nvSpPr>
          <p:spPr>
            <a:xfrm>
              <a:off x="2926502" y="2051891"/>
              <a:ext cx="146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Diabetes</a:t>
              </a:r>
            </a:p>
          </p:txBody>
        </p:sp>
        <p:pic>
          <p:nvPicPr>
            <p:cNvPr id="18" name="Picture 17" descr="Chart, pie chart&#10;&#10;Description automatically generated">
              <a:extLst>
                <a:ext uri="{FF2B5EF4-FFF2-40B4-BE49-F238E27FC236}">
                  <a16:creationId xmlns:a16="http://schemas.microsoft.com/office/drawing/2014/main" id="{6EE52189-1E25-6868-1116-A1BA1449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735" y="2456167"/>
              <a:ext cx="2381823" cy="218659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BFA366-31C2-E297-2BFF-46315D32F91E}"/>
                </a:ext>
              </a:extLst>
            </p:cNvPr>
            <p:cNvSpPr txBox="1"/>
            <p:nvPr/>
          </p:nvSpPr>
          <p:spPr>
            <a:xfrm>
              <a:off x="5911638" y="2034829"/>
              <a:ext cx="184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 Diabetes</a:t>
              </a:r>
            </a:p>
          </p:txBody>
        </p:sp>
        <p:pic>
          <p:nvPicPr>
            <p:cNvPr id="20" name="Picture 19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CC43A05F-945B-1112-E5A3-452BCE7A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599" y="2070010"/>
              <a:ext cx="1845349" cy="3069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84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81967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680A1-98A9-9121-026C-F1DE41922793}"/>
              </a:ext>
            </a:extLst>
          </p:cNvPr>
          <p:cNvSpPr txBox="1"/>
          <p:nvPr/>
        </p:nvSpPr>
        <p:spPr>
          <a:xfrm>
            <a:off x="2708479" y="1411646"/>
            <a:ext cx="38825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SQLite3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Python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7731C25-230F-3F32-BFC4-3D283FCB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2" r="3583"/>
          <a:stretch/>
        </p:blipFill>
        <p:spPr>
          <a:xfrm>
            <a:off x="5717628" y="98588"/>
            <a:ext cx="6090084" cy="67238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8382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97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718" y="200665"/>
            <a:ext cx="10112839" cy="831706"/>
          </a:xfrm>
        </p:spPr>
        <p:txBody>
          <a:bodyPr>
            <a:normAutofit fontScale="90000"/>
          </a:bodyPr>
          <a:lstStyle/>
          <a:p>
            <a:r>
              <a:rPr lang="en-US" sz="4000"/>
              <a:t>Deep Learning Sigmoid Function with TensorFlow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680A1-98A9-9121-026C-F1DE41922793}"/>
              </a:ext>
            </a:extLst>
          </p:cNvPr>
          <p:cNvSpPr txBox="1"/>
          <p:nvPr/>
        </p:nvSpPr>
        <p:spPr>
          <a:xfrm>
            <a:off x="1618946" y="1466030"/>
            <a:ext cx="38825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4292F"/>
                </a:solidFill>
                <a:effectLst/>
                <a:latin typeface="+mj-lt"/>
              </a:rPr>
              <a:t>Accuracy: 86%</a:t>
            </a:r>
          </a:p>
          <a:p>
            <a:pPr algn="l"/>
            <a:endParaRPr lang="en-US" sz="2400" b="0" i="0" u="none" strike="noStrike" dirty="0">
              <a:solidFill>
                <a:srgbClr val="24292F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Layers:  3 hidden 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F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&gt; 20% chance of getting diabetes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&lt; 20 % chance of getting diabetes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06787E-FB27-71EA-451C-E693CF7F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88" y="1440885"/>
            <a:ext cx="6540500" cy="4521200"/>
          </a:xfrm>
          <a:prstGeom prst="rect">
            <a:avLst/>
          </a:prstGeom>
          <a:effectLst>
            <a:outerShdw blurRad="6350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101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217669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856" y="385633"/>
            <a:ext cx="5701953" cy="808884"/>
          </a:xfrm>
        </p:spPr>
        <p:txBody>
          <a:bodyPr>
            <a:normAutofit/>
          </a:bodyPr>
          <a:lstStyle/>
          <a:p>
            <a:r>
              <a:rPr lang="en-US" sz="4000" dirty="0"/>
              <a:t>Logistic 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EE2F1-3DFB-7F86-4982-0920F858D897}"/>
              </a:ext>
            </a:extLst>
          </p:cNvPr>
          <p:cNvSpPr txBox="1"/>
          <p:nvPr/>
        </p:nvSpPr>
        <p:spPr>
          <a:xfrm>
            <a:off x="2352226" y="2027900"/>
            <a:ext cx="74875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Confusion matrix, Recall, Precision, F1-score, balance accuracy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Accuracy:  86%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6FA531A-747B-89FA-5A28-41ABA93CF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8" y="3570587"/>
            <a:ext cx="6837013" cy="23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70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A9FCF42-4703-7D32-B90C-EAE4AD1C8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2374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b="0" i="0" u="none" strike="noStrike">
              <a:solidFill>
                <a:srgbClr val="FFFFFF"/>
              </a:solidFill>
              <a:effectLst/>
              <a:latin typeface="-apple-system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>
              <a:solidFill>
                <a:srgbClr val="FFFFF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5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72160" y="169343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834" y="1530522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Connecting Flask with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</a:t>
            </a:r>
            <a:r>
              <a:rPr lang="en-US" b="0" i="0" u="none" strike="noStrike" dirty="0">
                <a:effectLst/>
                <a:latin typeface="+mj-lt"/>
              </a:rPr>
              <a:t>imited knowledge of the functions to make machine model connections with HTML and random forest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Deciding which of the 22 variables to work with. </a:t>
            </a: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161" y="609605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Setbacks</a:t>
            </a:r>
          </a:p>
        </p:txBody>
      </p:sp>
    </p:spTree>
    <p:extLst>
      <p:ext uri="{BB962C8B-B14F-4D97-AF65-F5344CB8AC3E}">
        <p14:creationId xmlns:p14="http://schemas.microsoft.com/office/powerpoint/2010/main" val="177434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59618" y="135997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521" y="699065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21D64-6C20-BB8C-0F6E-283F523DB309}"/>
              </a:ext>
            </a:extLst>
          </p:cNvPr>
          <p:cNvSpPr txBox="1"/>
          <p:nvPr/>
        </p:nvSpPr>
        <p:spPr>
          <a:xfrm>
            <a:off x="2113009" y="1902205"/>
            <a:ext cx="797352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Time constraint did not allow to explore the deep learning method and random forest models because it required in depth exploration on making the comparisons.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Heat map and comparing/correlating the 22 variables.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+mj-lt"/>
              </a:rPr>
              <a:t>Uncoding</a:t>
            </a:r>
            <a:r>
              <a:rPr lang="en-US" sz="2000" b="0" i="0" u="none" strike="noStrike" dirty="0">
                <a:effectLst/>
                <a:latin typeface="+mj-lt"/>
              </a:rPr>
              <a:t> the binary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Wo</a:t>
            </a:r>
            <a:r>
              <a:rPr lang="en-US" sz="2000" dirty="0">
                <a:latin typeface="+mj-lt"/>
              </a:rPr>
              <a:t>rking with several binary variables limited chart functions, i.e., 1 or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Imbalanced sample.  Diabetes sample was a lot less than the No Diabetes sample</a:t>
            </a:r>
            <a:r>
              <a:rPr lang="en-US" sz="2000" dirty="0"/>
              <a:t>.</a:t>
            </a:r>
            <a:endParaRPr lang="en-US" b="0" i="0" u="none" strike="noStrike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5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26529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57" y="1635603"/>
            <a:ext cx="3581170" cy="4643627"/>
          </a:xfrm>
        </p:spPr>
        <p:txBody>
          <a:bodyPr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Introduction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Technologies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Method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Exploratory 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Future 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Models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Limitations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Setbacks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Conclusion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Sources</a:t>
            </a:r>
          </a:p>
          <a:p>
            <a:endParaRPr lang="en-US" sz="4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039" y="702128"/>
            <a:ext cx="3168575" cy="668195"/>
          </a:xfrm>
        </p:spPr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85465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608" y="669220"/>
            <a:ext cx="10662152" cy="5097748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u="none" strike="noStrike" dirty="0">
              <a:solidFill>
                <a:srgbClr val="24292F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group utilized a variety of technologies to create a diabetes prediction tool for a healthcare setting or individual use.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found that some health indicators have a greater influence in determining whether someone is at risk for diabetes. 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Developer and teamwork skills were exercised while creating a database and an HTML using Flask.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used a deep learning method involving TensorFlow and logistic regression to validate the data and both showed an accuracy score of 86%. 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analysis was performed to understand the underlying indicators that lead to developing pre-diabetes or diabetes.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Setbacks creating the models, HTML pages, and analysis were addressed through trial and error and with the guidance of teacher assistants. </a:t>
            </a: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441" y="435102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Conclusion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1342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60871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GitHub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Stack Overflow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+mj-lt"/>
              </a:rPr>
              <a:t>Scikitlearn</a:t>
            </a:r>
            <a:endParaRPr lang="en-US" dirty="0">
              <a:solidFill>
                <a:srgbClr val="24292F"/>
              </a:solidFill>
              <a:latin typeface="+mj-lt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+mj-lt"/>
              </a:rPr>
              <a:t>Numpy</a:t>
            </a:r>
            <a:r>
              <a:rPr lang="en-US" dirty="0">
                <a:solidFill>
                  <a:srgbClr val="24292F"/>
                </a:solidFill>
                <a:latin typeface="+mj-lt"/>
              </a:rPr>
              <a:t> &amp; python documentation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+mj-lt"/>
              </a:rPr>
              <a:t>Pubmed</a:t>
            </a:r>
            <a:endParaRPr lang="en-US" dirty="0">
              <a:solidFill>
                <a:srgbClr val="24292F"/>
              </a:solidFill>
              <a:latin typeface="+mj-lt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CDC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27" y="1014047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References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4192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59803" y="-3560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55998-38CE-D5AC-CC27-375594A52D40}"/>
              </a:ext>
            </a:extLst>
          </p:cNvPr>
          <p:cNvSpPr txBox="1"/>
          <p:nvPr/>
        </p:nvSpPr>
        <p:spPr>
          <a:xfrm>
            <a:off x="4162543" y="2485204"/>
            <a:ext cx="338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4777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-3559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0598" y="2988956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THANK YOU!</a:t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5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+mj-lt"/>
              </a:rPr>
              <a:t>Python 3.9.12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 err="1">
                <a:solidFill>
                  <a:srgbClr val="24292F"/>
                </a:solidFill>
                <a:effectLst/>
                <a:latin typeface="+mj-lt"/>
              </a:rPr>
              <a:t>Javascript</a:t>
            </a:r>
            <a:endParaRPr lang="en-US" sz="2800" b="0" i="0" u="none" strike="noStrike" dirty="0">
              <a:solidFill>
                <a:srgbClr val="24292F"/>
              </a:solidFill>
              <a:effectLst/>
              <a:latin typeface="+mj-lt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+mj-lt"/>
              </a:rPr>
              <a:t>HTML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+mj-lt"/>
              </a:rPr>
              <a:t>Form &amp; Postman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+mj-lt"/>
              </a:rPr>
              <a:t>Flask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+mj-lt"/>
              </a:rPr>
              <a:t>Tableau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dirty="0">
                <a:solidFill>
                  <a:srgbClr val="24292F"/>
                </a:solidFill>
                <a:latin typeface="+mj-lt"/>
              </a:rPr>
              <a:t>SQLite</a:t>
            </a:r>
            <a:endParaRPr lang="en-US" sz="2800" b="0" i="0" u="none" strike="noStrike" dirty="0">
              <a:solidFill>
                <a:srgbClr val="24292F"/>
              </a:solidFill>
              <a:effectLst/>
              <a:latin typeface="+mj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709" y="362119"/>
            <a:ext cx="5875916" cy="1083732"/>
          </a:xfrm>
        </p:spPr>
        <p:txBody>
          <a:bodyPr>
            <a:normAutofit/>
          </a:bodyPr>
          <a:lstStyle/>
          <a:p>
            <a:r>
              <a:rPr lang="en-US" sz="3200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61131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020" y="1576705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+mj-lt"/>
              </a:rPr>
              <a:t>We used the Diabetes Health Indicators Dataset from 2015 provided by Kaggle.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+mj-lt"/>
              </a:rPr>
              <a:t>The dataset was obtained by surveying hundreds of thousands of Americans for diabetes or prediabetes predictors with The Behavioral Risk Factor Surveillance System (BRFSS).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+mj-lt"/>
              </a:rPr>
              <a:t>We decided to explore 10 of the 22 variables for our prediction based mostly on their importance 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+mj-lt"/>
            </a:endParaRP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High BP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Cholesterol check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 Doc because of Cost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Stroke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Smoker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Physical Activity</a:t>
            </a:r>
          </a:p>
          <a:p>
            <a:br>
              <a:rPr lang="en-US" sz="1600" dirty="0"/>
            </a:b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6624" y="375810"/>
            <a:ext cx="5875916" cy="1083732"/>
          </a:xfrm>
        </p:spPr>
        <p:txBody>
          <a:bodyPr>
            <a:normAutofit/>
          </a:bodyPr>
          <a:lstStyle/>
          <a:p>
            <a:r>
              <a:rPr lang="en-US" sz="32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0154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5873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518" y="1505918"/>
            <a:ext cx="9277039" cy="423169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Some of the questions that we explored were age, diet, physical activity and health history.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The data that we chose did not require extensive clean-up</a:t>
            </a:r>
            <a:r>
              <a:rPr lang="en-US" dirty="0">
                <a:solidFill>
                  <a:srgbClr val="24292F"/>
                </a:solidFill>
                <a:latin typeface="+mj-lt"/>
              </a:rPr>
              <a:t> but we did have to 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label the categories in some of the columns. </a:t>
            </a:r>
            <a:endParaRPr lang="en-US" dirty="0">
              <a:solidFill>
                <a:srgbClr val="24292F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It was felt that a supervised machine learning was the best approach to classify and predict diabetes. To compare for accuracy, we used We used the </a:t>
            </a:r>
            <a:r>
              <a:rPr lang="en-US" dirty="0" err="1">
                <a:solidFill>
                  <a:srgbClr val="24292F"/>
                </a:solidFill>
                <a:latin typeface="+mj-lt"/>
              </a:rPr>
              <a:t>T</a:t>
            </a:r>
            <a:r>
              <a:rPr lang="en-US" b="0" i="0" u="none" strike="noStrike" dirty="0" err="1">
                <a:solidFill>
                  <a:srgbClr val="24292F"/>
                </a:solidFill>
                <a:effectLst/>
                <a:latin typeface="+mj-lt"/>
              </a:rPr>
              <a:t>ensorflow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 deep learning module and logistic regression models.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We built the database and a webpage using HTML, </a:t>
            </a:r>
            <a:r>
              <a:rPr lang="en-US" b="0" i="0" u="none" strike="noStrike" dirty="0" err="1">
                <a:solidFill>
                  <a:srgbClr val="24292F"/>
                </a:solidFill>
                <a:effectLst/>
                <a:latin typeface="+mj-lt"/>
              </a:rPr>
              <a:t>Javascript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+mj-lt"/>
              </a:rPr>
              <a:t>, and Flask. </a:t>
            </a:r>
            <a:endParaRPr lang="en-US" dirty="0">
              <a:solidFill>
                <a:srgbClr val="24292F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Simultaneously, we explored the data with analytical tools.  </a:t>
            </a:r>
            <a:br>
              <a:rPr lang="en-US" sz="1600" dirty="0"/>
            </a:b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79" y="144604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Method </a:t>
            </a:r>
            <a:endParaRPr lang="en-US" sz="4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155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56979" y="-3560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767F34F-370F-2A98-B28D-CC916DAF06B5}"/>
              </a:ext>
            </a:extLst>
          </p:cNvPr>
          <p:cNvSpPr txBox="1">
            <a:spLocks/>
          </p:cNvSpPr>
          <p:nvPr/>
        </p:nvSpPr>
        <p:spPr>
          <a:xfrm>
            <a:off x="3454175" y="2280271"/>
            <a:ext cx="4895258" cy="385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361066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6361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451" y="1306524"/>
            <a:ext cx="5020421" cy="4698999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u="none" strike="noStrike" dirty="0">
              <a:solidFill>
                <a:srgbClr val="24292F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000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Population sample: 253,681</a:t>
            </a:r>
          </a:p>
          <a:p>
            <a:pPr algn="l"/>
            <a:r>
              <a:rPr lang="en-US" sz="2000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No Diabetes: 218,334</a:t>
            </a:r>
          </a:p>
          <a:p>
            <a:pPr algn="l"/>
            <a:r>
              <a:rPr lang="en-US" sz="2000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	With Diabetes: 35,346</a:t>
            </a:r>
          </a:p>
          <a:p>
            <a:pPr algn="l"/>
            <a:r>
              <a:rPr lang="en-US" sz="2000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Prediction:</a:t>
            </a:r>
            <a:endParaRPr lang="en-US" sz="2000" u="none" strike="noStrike" dirty="0">
              <a:solidFill>
                <a:srgbClr val="24292F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0= No diabetes 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 diabetes or prediabetes </a:t>
            </a:r>
          </a:p>
          <a:p>
            <a:pPr marL="914400" lvl="1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sz="2000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1C6D412B-1EF8-6500-CC44-853D220C5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95" y="1428056"/>
            <a:ext cx="5413129" cy="3721526"/>
          </a:xfrm>
          <a:prstGeom prst="rect">
            <a:avLst/>
          </a:prstGeom>
          <a:effectLst>
            <a:outerShdw blurRad="967662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024A5A-FB58-8DAF-FD89-AF4559CB11FC}"/>
              </a:ext>
            </a:extLst>
          </p:cNvPr>
          <p:cNvSpPr txBox="1"/>
          <p:nvPr/>
        </p:nvSpPr>
        <p:spPr>
          <a:xfrm>
            <a:off x="2406039" y="489649"/>
            <a:ext cx="761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Overview of Sample Population</a:t>
            </a:r>
          </a:p>
        </p:txBody>
      </p:sp>
    </p:spTree>
    <p:extLst>
      <p:ext uri="{BB962C8B-B14F-4D97-AF65-F5344CB8AC3E}">
        <p14:creationId xmlns:p14="http://schemas.microsoft.com/office/powerpoint/2010/main" val="23334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-71204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487" y="-65677"/>
            <a:ext cx="3968895" cy="404442"/>
          </a:xfrm>
        </p:spPr>
        <p:txBody>
          <a:bodyPr>
            <a:noAutofit/>
          </a:bodyPr>
          <a:lstStyle/>
          <a:p>
            <a:r>
              <a:rPr lang="en-US" sz="2400" dirty="0"/>
              <a:t>Heatmap (All 22 variables)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03A866F-C1DF-2780-BD8E-195D8563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0" y="267561"/>
            <a:ext cx="6030049" cy="6251674"/>
          </a:xfrm>
          <a:prstGeom prst="rect">
            <a:avLst/>
          </a:prstGeom>
          <a:effectLst>
            <a:outerShdw blurRad="7747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58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945</Words>
  <Application>Microsoft Macintosh PowerPoint</Application>
  <PresentationFormat>Widescreen</PresentationFormat>
  <Paragraphs>224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Meiryo</vt:lpstr>
      <vt:lpstr>-apple-system</vt:lpstr>
      <vt:lpstr>Arial</vt:lpstr>
      <vt:lpstr>Calibri</vt:lpstr>
      <vt:lpstr>Calibri Light</vt:lpstr>
      <vt:lpstr>Wingdings</vt:lpstr>
      <vt:lpstr>Office Theme</vt:lpstr>
      <vt:lpstr>Predicting Diabetes Using Health Indicators</vt:lpstr>
      <vt:lpstr>Introduction</vt:lpstr>
      <vt:lpstr>Contents</vt:lpstr>
      <vt:lpstr>Technologies</vt:lpstr>
      <vt:lpstr>Method</vt:lpstr>
      <vt:lpstr>Method </vt:lpstr>
      <vt:lpstr>PowerPoint Presentation</vt:lpstr>
      <vt:lpstr>PowerPoint Presentation</vt:lpstr>
      <vt:lpstr>Heatmap (All 22 variables)</vt:lpstr>
      <vt:lpstr>Heatmap (Focused on 10 variables)</vt:lpstr>
      <vt:lpstr>PowerPoint Presentation</vt:lpstr>
      <vt:lpstr>Gender</vt:lpstr>
      <vt:lpstr>Cholesterol Check</vt:lpstr>
      <vt:lpstr>Education distribution in people with diabetes </vt:lpstr>
      <vt:lpstr>Stroke</vt:lpstr>
      <vt:lpstr>How is diabetes distributed by age?</vt:lpstr>
      <vt:lpstr>Exploratory Analysis</vt:lpstr>
      <vt:lpstr>PowerPoint Presentation</vt:lpstr>
      <vt:lpstr>PowerPoint Presentation</vt:lpstr>
      <vt:lpstr>Future Analysis</vt:lpstr>
      <vt:lpstr>Do people with diabetes have a higher prevalence of  heart disease or heart attack?</vt:lpstr>
      <vt:lpstr> How does alcohol consumption compare in the diabetic population?</vt:lpstr>
      <vt:lpstr>PowerPoint Presentation</vt:lpstr>
      <vt:lpstr>PowerPoint Presentation</vt:lpstr>
      <vt:lpstr>Deep Learning Sigmoid Function with TensorFlow</vt:lpstr>
      <vt:lpstr>Logistic Regression Model</vt:lpstr>
      <vt:lpstr>PowerPoint Presentation</vt:lpstr>
      <vt:lpstr>Setbacks</vt:lpstr>
      <vt:lpstr>Limitations</vt:lpstr>
      <vt:lpstr>Conclusion </vt:lpstr>
      <vt:lpstr>References 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 C</dc:creator>
  <cp:lastModifiedBy>A C</cp:lastModifiedBy>
  <cp:revision>111</cp:revision>
  <dcterms:created xsi:type="dcterms:W3CDTF">2023-02-17T02:22:13Z</dcterms:created>
  <dcterms:modified xsi:type="dcterms:W3CDTF">2023-02-22T23:45:39Z</dcterms:modified>
</cp:coreProperties>
</file>