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1"/>
  </p:notesMasterIdLst>
  <p:sldIdLst>
    <p:sldId id="271" r:id="rId2"/>
    <p:sldId id="258" r:id="rId3"/>
    <p:sldId id="273" r:id="rId4"/>
    <p:sldId id="274" r:id="rId5"/>
    <p:sldId id="289" r:id="rId6"/>
    <p:sldId id="304" r:id="rId7"/>
    <p:sldId id="275" r:id="rId8"/>
    <p:sldId id="276" r:id="rId9"/>
    <p:sldId id="278" r:id="rId10"/>
    <p:sldId id="295" r:id="rId11"/>
    <p:sldId id="285" r:id="rId12"/>
    <p:sldId id="284" r:id="rId13"/>
    <p:sldId id="296" r:id="rId14"/>
    <p:sldId id="294" r:id="rId15"/>
    <p:sldId id="292" r:id="rId16"/>
    <p:sldId id="293" r:id="rId17"/>
    <p:sldId id="286" r:id="rId18"/>
    <p:sldId id="291" r:id="rId19"/>
    <p:sldId id="290" r:id="rId20"/>
    <p:sldId id="298" r:id="rId21"/>
    <p:sldId id="301" r:id="rId22"/>
    <p:sldId id="299" r:id="rId23"/>
    <p:sldId id="287" r:id="rId24"/>
    <p:sldId id="277" r:id="rId25"/>
    <p:sldId id="279" r:id="rId26"/>
    <p:sldId id="280" r:id="rId27"/>
    <p:sldId id="281" r:id="rId28"/>
    <p:sldId id="283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7727-5118-9706-88FF-F6B21BA1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36CDF-7A78-AA6D-1778-179D9B0E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B6FE-CD44-BC51-FCB7-680E323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83C1-1665-ACBD-201C-91440BC1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C197-FF6F-B9D3-4A69-0C49F355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261-E255-C7E7-F1DF-B5ADEA68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FE6CE-1149-4C1A-3756-41099993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5610-5974-8A5D-C487-7A857D26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6F52-1D48-F886-4576-A14972D6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DA50-2BC4-6361-CE88-BEACCCD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C1426-187A-A843-55D0-2F8F6D75E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06376-6B2D-1EE9-300F-99D7CEF9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7FFE-B878-F342-3F9C-3578DC0D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639B-8492-F907-89F2-3E70E33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E36A-E17F-BC43-E2B8-8ADD52B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E5FF-1DF0-F6B4-CFD0-061871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E526-8C4F-A608-088E-23EF6755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C40D-7EBA-67AF-2629-AB8E9B01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0D23-6CDA-00F2-AFF7-F10BA26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7FF9-C019-7164-BA6E-B6189DC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D82-3856-BDD5-5E4D-D0EAC677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3DD9-0EBB-C327-53EC-D55F37DD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AF8D-E255-1B71-2B66-08C2653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9B5A-F1A2-7321-4B02-F6D5FC9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6C34-F3DD-0D2B-1146-E32FD196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971A-CEAC-F0A2-4323-C5EE7FF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214-0050-4073-18DB-3AC0DA31C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3232-3EB1-5EB3-3ED6-7B865321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818A-992C-4A9F-C5CC-86602FAC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1CB5-7ACE-F6B0-7380-66AD059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ACB-3ADD-33FB-6A27-3C7EEE4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A34-E5E4-7BF3-E753-441B588B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2AD3-AA91-62CE-32CB-AD1CEC50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7296-A1D0-ABD7-0054-6D7430F45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021F7-05E9-D35E-2095-0314E80B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ABB6-8C65-3C49-CB31-B3336E8F8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B0972-B17D-6BF1-AB0C-D526FD6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C432F-074A-CFEF-1DB9-BC3EF1B6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D06F5-20AB-0B50-CED6-E0FAD0D1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440-5BF5-CFA8-1CE6-43EEFEA0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A65DB-7F80-986D-52EB-4214267C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7422E-30CA-CB50-3633-F1D6A792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564CC-0CFC-012E-C205-D766B05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14B4-76AB-F9A0-84B7-291D63A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5415-5B82-EEEC-DCB1-1DF728D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06376-AC17-F702-C8F3-0C716E0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1677-8BD7-D710-6451-94D718D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5AF-1FDD-025E-FB9F-D38D0079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83853-CAAA-A15B-4DD1-CD7B7BD0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DB87-3BEC-D2F7-31BD-224CF5FB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01689-7EB8-36EC-9020-0C451A6D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84DE-2338-4BC6-8F9B-6487D9A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F-972F-D3E6-6892-BCBBD0E7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170C-3C5C-19C9-356B-5282EBAA8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EEB2B-6D7E-4B04-D97E-6BA5BA2D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EA59-1E64-C31B-957E-7527785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768FA-63CE-0338-8C9D-BFE0BBE1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354E-82DA-EEE4-731C-E018132E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3CD57-C40E-9B27-057E-C9F5BA6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BCEE-18E7-0060-45CF-85E4D2CB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A3DB-6843-5A89-50EA-077A76ABB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7E29-3D5F-8102-BB4E-8CF54C186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8DF5-4F4C-77E9-091D-5F61C24A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3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Predicting Diabetes Using Health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Presented by the Data Ninjas:</a:t>
            </a:r>
          </a:p>
          <a:p>
            <a:r>
              <a:rPr lang="en-US" dirty="0">
                <a:solidFill>
                  <a:srgbClr val="FFFFFF"/>
                </a:solidFill>
              </a:rPr>
              <a:t>Isabel Garrido, Noemi </a:t>
            </a:r>
            <a:r>
              <a:rPr lang="en-US" dirty="0" err="1">
                <a:solidFill>
                  <a:srgbClr val="FFFFFF"/>
                </a:solidFill>
              </a:rPr>
              <a:t>Montelongo</a:t>
            </a:r>
            <a:r>
              <a:rPr lang="en-US" dirty="0">
                <a:solidFill>
                  <a:srgbClr val="FFFFFF"/>
                </a:solidFill>
              </a:rPr>
              <a:t>, Jack Pan, Garima </a:t>
            </a:r>
            <a:r>
              <a:rPr lang="en-US" dirty="0" err="1">
                <a:solidFill>
                  <a:srgbClr val="FFFFFF"/>
                </a:solidFill>
              </a:rPr>
              <a:t>Rajbhandari</a:t>
            </a:r>
            <a:r>
              <a:rPr lang="en-US" dirty="0">
                <a:solidFill>
                  <a:srgbClr val="FFFFFF"/>
                </a:solidFill>
              </a:rPr>
              <a:t>, &amp; Gretta </a:t>
            </a:r>
            <a:r>
              <a:rPr lang="en-US" dirty="0" err="1">
                <a:solidFill>
                  <a:srgbClr val="FFFFFF"/>
                </a:solidFill>
              </a:rPr>
              <a:t>Uwamwiza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5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524069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429429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Cholesterol Check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693412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398095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High BP 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524069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244C148-11EF-AD4D-3452-1E9DB3724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52" y="2252469"/>
            <a:ext cx="9430350" cy="392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3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Gender gap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524069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65873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524069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11681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130205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853" y="388582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F63375-2B0C-2413-D65C-CA93666D4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49" y="2102653"/>
            <a:ext cx="5591676" cy="209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210DD-9092-CD56-0B9C-D462EA7A80B5}"/>
              </a:ext>
            </a:extLst>
          </p:cNvPr>
          <p:cNvSpPr txBox="1"/>
          <p:nvPr/>
        </p:nvSpPr>
        <p:spPr>
          <a:xfrm>
            <a:off x="8965746" y="2349305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%</a:t>
            </a:r>
          </a:p>
        </p:txBody>
      </p:sp>
    </p:spTree>
    <p:extLst>
      <p:ext uri="{BB962C8B-B14F-4D97-AF65-F5344CB8AC3E}">
        <p14:creationId xmlns:p14="http://schemas.microsoft.com/office/powerpoint/2010/main" val="196960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07" y="261972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9BDBB96-0D59-055D-0966-BC197992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57" y="35607"/>
            <a:ext cx="650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8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49425" y="172269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02" y="1930377"/>
            <a:ext cx="9242787" cy="1286310"/>
          </a:xfrm>
        </p:spPr>
        <p:txBody>
          <a:bodyPr>
            <a:noAutofit/>
          </a:bodyPr>
          <a:lstStyle/>
          <a:p>
            <a:pPr algn="l"/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vs Non-diabetes Income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56" y="744413"/>
            <a:ext cx="4563473" cy="118596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Future Analysis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2EE84A-68A7-5619-340A-9BFF3EE6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79" y="2316261"/>
            <a:ext cx="7772400" cy="25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34976CA-9A71-47F9-1BCA-7A1B5D2B3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73" y="1467671"/>
            <a:ext cx="7123605" cy="4257402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04A447DA-8684-A0A7-B44D-DDB2B220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736" y="445352"/>
            <a:ext cx="4563473" cy="118596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Future Analysis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048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9D2522-5C3F-0616-4D14-F3A49CAC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08" y="1513810"/>
            <a:ext cx="7122229" cy="4273337"/>
          </a:xfrm>
          <a:prstGeom prst="rect">
            <a:avLst/>
          </a:prstGeom>
        </p:spPr>
      </p:pic>
      <p:sp>
        <p:nvSpPr>
          <p:cNvPr id="13" name="Title 7">
            <a:extLst>
              <a:ext uri="{FF2B5EF4-FFF2-40B4-BE49-F238E27FC236}">
                <a16:creationId xmlns:a16="http://schemas.microsoft.com/office/drawing/2014/main" id="{F51FBED6-9684-8038-6DD3-8D4B8003ADEE}"/>
              </a:ext>
            </a:extLst>
          </p:cNvPr>
          <p:cNvSpPr txBox="1">
            <a:spLocks/>
          </p:cNvSpPr>
          <p:nvPr/>
        </p:nvSpPr>
        <p:spPr>
          <a:xfrm>
            <a:off x="1621626" y="364472"/>
            <a:ext cx="4563473" cy="1185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Future Analysis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70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6529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57" y="1635603"/>
            <a:ext cx="3581170" cy="4643627"/>
          </a:xfrm>
        </p:spPr>
        <p:txBody>
          <a:bodyPr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Technologies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Method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Exploratory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Results/Model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Set Backs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Limitations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Conclusion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Further Considerations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Sources</a:t>
            </a:r>
          </a:p>
          <a:p>
            <a:endParaRPr lang="en-US" sz="4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787" y="475009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8546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81967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680A1-98A9-9121-026C-F1DE41922793}"/>
              </a:ext>
            </a:extLst>
          </p:cNvPr>
          <p:cNvSpPr txBox="1"/>
          <p:nvPr/>
        </p:nvSpPr>
        <p:spPr>
          <a:xfrm>
            <a:off x="2708479" y="1411646"/>
            <a:ext cx="3882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SQLite3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Python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7731C25-230F-3F32-BFC4-3D283FCB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r="3583"/>
          <a:stretch/>
        </p:blipFill>
        <p:spPr>
          <a:xfrm>
            <a:off x="5717628" y="98588"/>
            <a:ext cx="6090084" cy="67238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8382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97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18" y="200665"/>
            <a:ext cx="10112839" cy="831706"/>
          </a:xfrm>
        </p:spPr>
        <p:txBody>
          <a:bodyPr>
            <a:normAutofit fontScale="90000"/>
          </a:bodyPr>
          <a:lstStyle/>
          <a:p>
            <a:r>
              <a:rPr lang="en-US" sz="4000"/>
              <a:t>Deep Learning Sigmoid Function with TensorFlow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680A1-98A9-9121-026C-F1DE41922793}"/>
              </a:ext>
            </a:extLst>
          </p:cNvPr>
          <p:cNvSpPr txBox="1"/>
          <p:nvPr/>
        </p:nvSpPr>
        <p:spPr>
          <a:xfrm>
            <a:off x="1618946" y="1466030"/>
            <a:ext cx="38825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24292F"/>
                </a:solidFill>
                <a:effectLst/>
                <a:latin typeface="-apple-system"/>
              </a:rPr>
              <a:t>Accuracy: 86%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4292F"/>
                </a:solidFill>
                <a:latin typeface="-apple-system"/>
              </a:rPr>
              <a:t>Layers:  3 hidden 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24292F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4292F"/>
                </a:solidFill>
                <a:latin typeface="-apple-system"/>
              </a:rPr>
              <a:t>&gt; 20%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4292F"/>
                </a:solidFill>
                <a:latin typeface="-apple-system"/>
              </a:rPr>
              <a:t>&lt; 20 %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06787E-FB27-71EA-451C-E693CF7F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88" y="1440885"/>
            <a:ext cx="6540500" cy="4521200"/>
          </a:xfrm>
          <a:prstGeom prst="rect">
            <a:avLst/>
          </a:prstGeom>
          <a:effectLst>
            <a:outerShdw blurRad="6350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10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9184" y="130205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856" y="385633"/>
            <a:ext cx="5701953" cy="808884"/>
          </a:xfrm>
        </p:spPr>
        <p:txBody>
          <a:bodyPr>
            <a:normAutofit/>
          </a:bodyPr>
          <a:lstStyle/>
          <a:p>
            <a:r>
              <a:rPr lang="en-US" sz="4000" dirty="0"/>
              <a:t>Logistic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EE2F1-3DFB-7F86-4982-0920F858D897}"/>
              </a:ext>
            </a:extLst>
          </p:cNvPr>
          <p:cNvSpPr txBox="1"/>
          <p:nvPr/>
        </p:nvSpPr>
        <p:spPr>
          <a:xfrm>
            <a:off x="2352226" y="2027900"/>
            <a:ext cx="74875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Confusion matrix, Recall, Precision, F1-score, balance accuracy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-apple-system"/>
              </a:rPr>
              <a:t>Accuracy:  86%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1477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A9FCF42-4703-7D32-B90C-EAE4AD1C8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2374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b="0" i="0" u="none" strike="noStrike">
              <a:solidFill>
                <a:srgbClr val="FFFFFF"/>
              </a:solidFill>
              <a:effectLst/>
              <a:latin typeface="-apple-system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>
              <a:solidFill>
                <a:srgbClr val="FFFFF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5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834" y="1530522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Connecting Flask with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</a:t>
            </a:r>
            <a:r>
              <a:rPr lang="en-US" b="0" i="0" u="none" strike="noStrike" dirty="0">
                <a:effectLst/>
                <a:latin typeface="+mj-lt"/>
              </a:rPr>
              <a:t>imited knowledge of the functions to make machine model connections with HTML and 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Deciding which variables out of the 22 columns to use</a:t>
            </a:r>
            <a:endParaRPr lang="en-US" b="0" i="0" u="none" strike="noStrike" dirty="0">
              <a:effectLst/>
              <a:latin typeface="+mj-lt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61" y="60960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Set Backs</a:t>
            </a:r>
          </a:p>
        </p:txBody>
      </p:sp>
    </p:spTree>
    <p:extLst>
      <p:ext uri="{BB962C8B-B14F-4D97-AF65-F5344CB8AC3E}">
        <p14:creationId xmlns:p14="http://schemas.microsoft.com/office/powerpoint/2010/main" val="1774344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59618" y="135997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521" y="69906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21D64-6C20-BB8C-0F6E-283F523DB309}"/>
              </a:ext>
            </a:extLst>
          </p:cNvPr>
          <p:cNvSpPr txBox="1"/>
          <p:nvPr/>
        </p:nvSpPr>
        <p:spPr>
          <a:xfrm>
            <a:off x="2113009" y="1902205"/>
            <a:ext cx="797352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Time constraint did not allow to explore the deep learning method and random forest models because it required in depth exploration on making the comparisons.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Heat map and comparing/correlating the 22 variables.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</a:rPr>
              <a:t>Uncoding</a:t>
            </a:r>
            <a:r>
              <a:rPr lang="en-US" sz="2000" b="0" i="0" u="none" strike="noStrike" dirty="0">
                <a:effectLst/>
              </a:rPr>
              <a:t> the binary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Wo</a:t>
            </a:r>
            <a:r>
              <a:rPr lang="en-US" sz="2000" dirty="0"/>
              <a:t>rking with several binary variables limited chart functions, i.e., 1 or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Imbalanced sample.  No diabetes sample is much greater than sample with diabetes.</a:t>
            </a:r>
            <a:endParaRPr lang="en-US" sz="2000" b="0" i="0" u="none" strike="noStrike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8388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 diabetes prediction model will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Conclusions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1342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60871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GitHub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Stack Overflow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Scikitlearn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Numpy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&amp; python documentation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References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4192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59803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55998-38CE-D5AC-CC27-375594A52D40}"/>
              </a:ext>
            </a:extLst>
          </p:cNvPr>
          <p:cNvSpPr txBox="1"/>
          <p:nvPr/>
        </p:nvSpPr>
        <p:spPr>
          <a:xfrm>
            <a:off x="4162543" y="2485204"/>
            <a:ext cx="338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477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-3559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0598" y="2988956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THANK YOU!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65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464" y="1598256"/>
            <a:ext cx="10566160" cy="471787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According to the CDC, the number of people who have diabetes in America is the highest it has ever been.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People with diabetes have a deficiency in how their body makes or uses insulin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Insulin is an important hormone that regulates glucose.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can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be a gateway towards 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serious complications such as heart disease, vision loss, lower-limb amputation and kidney disease.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It is essential that healthcare providers have the tools to screen patients for prediabetes or diabetes.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By using supervised machine learning, we built a prediction model that can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assist clinicians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predict diabetes.  </a:t>
            </a:r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08" y="325657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564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020" y="1576705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We used the Diabetes Health Indicators Dataset from 2015 provided by Kaggle.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The dataset was obtained by surveying hundreds of thousands of Americans for diabetes or prediabetes predictors with The Behavioral Risk Factor Surveillance System (BRFSS).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We decided to explore 10 of the 22 variables for our prediction based mostly on their importance 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BP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Cholesterol check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Doc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Stroke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Activity</a:t>
            </a:r>
          </a:p>
          <a:p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624" y="375810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01544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20105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D5747B-5F5A-3AE8-8E9F-F0C4BEDDD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73935"/>
              </p:ext>
            </p:extLst>
          </p:nvPr>
        </p:nvGraphicFramePr>
        <p:xfrm>
          <a:off x="3370173" y="1717085"/>
          <a:ext cx="5429884" cy="4409677"/>
        </p:xfrm>
        <a:graphic>
          <a:graphicData uri="http://schemas.openxmlformats.org/drawingml/2006/table">
            <a:tbl>
              <a:tblPr>
                <a:effectLst>
                  <a:outerShdw blurRad="876300" dist="38100" dir="8100000" algn="tr" rotWithShape="0">
                    <a:prstClr val="black">
                      <a:alpha val="40000"/>
                    </a:prstClr>
                  </a:outerShdw>
                </a:effectLst>
                <a:tableStyleId>{35758FB7-9AC5-4552-8A53-C91805E547FA}</a:tableStyleId>
              </a:tblPr>
              <a:tblGrid>
                <a:gridCol w="2069991">
                  <a:extLst>
                    <a:ext uri="{9D8B030D-6E8A-4147-A177-3AD203B41FA5}">
                      <a16:colId xmlns:a16="http://schemas.microsoft.com/office/drawing/2014/main" val="41118495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1703676483"/>
                    </a:ext>
                  </a:extLst>
                </a:gridCol>
                <a:gridCol w="1766542">
                  <a:extLst>
                    <a:ext uri="{9D8B030D-6E8A-4147-A177-3AD203B41FA5}">
                      <a16:colId xmlns:a16="http://schemas.microsoft.com/office/drawing/2014/main" val="1637380021"/>
                    </a:ext>
                  </a:extLst>
                </a:gridCol>
              </a:tblGrid>
              <a:tr h="455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7237361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Diabetes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61155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 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937494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Cholesterol check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91755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Smoker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59823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Stroke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970456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Physicial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86205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 Doctor Because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49459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938528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Cholesterol check (within 5 years)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7213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Heart Disease/Attack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658665"/>
                  </a:ext>
                </a:extLst>
              </a:tr>
            </a:tbl>
          </a:graphicData>
        </a:graphic>
      </p:graphicFrame>
      <p:sp>
        <p:nvSpPr>
          <p:cNvPr id="6" name="Title 7">
            <a:extLst>
              <a:ext uri="{FF2B5EF4-FFF2-40B4-BE49-F238E27FC236}">
                <a16:creationId xmlns:a16="http://schemas.microsoft.com/office/drawing/2014/main" id="{5767F34F-370F-2A98-B28D-CC916DAF06B5}"/>
              </a:ext>
            </a:extLst>
          </p:cNvPr>
          <p:cNvSpPr txBox="1">
            <a:spLocks/>
          </p:cNvSpPr>
          <p:nvPr/>
        </p:nvSpPr>
        <p:spPr>
          <a:xfrm>
            <a:off x="3112124" y="1130481"/>
            <a:ext cx="4895258" cy="385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Binary Variables</a:t>
            </a:r>
          </a:p>
        </p:txBody>
      </p:sp>
    </p:spTree>
    <p:extLst>
      <p:ext uri="{BB962C8B-B14F-4D97-AF65-F5344CB8AC3E}">
        <p14:creationId xmlns:p14="http://schemas.microsoft.com/office/powerpoint/2010/main" val="164668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20105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2124" y="597246"/>
            <a:ext cx="4895258" cy="385560"/>
          </a:xfrm>
        </p:spPr>
        <p:txBody>
          <a:bodyPr>
            <a:noAutofit/>
          </a:bodyPr>
          <a:lstStyle/>
          <a:p>
            <a:r>
              <a:rPr lang="en-US" sz="2800" dirty="0"/>
              <a:t>Non-binary Variables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682D87-FA42-2E1E-4AFE-4F21FBB2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37068"/>
              </p:ext>
            </p:extLst>
          </p:nvPr>
        </p:nvGraphicFramePr>
        <p:xfrm>
          <a:off x="6149105" y="1444996"/>
          <a:ext cx="4089400" cy="19050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80345">
                  <a:extLst>
                    <a:ext uri="{9D8B030D-6E8A-4147-A177-3AD203B41FA5}">
                      <a16:colId xmlns:a16="http://schemas.microsoft.com/office/drawing/2014/main" val="3610048222"/>
                    </a:ext>
                  </a:extLst>
                </a:gridCol>
                <a:gridCol w="2509055">
                  <a:extLst>
                    <a:ext uri="{9D8B030D-6E8A-4147-A177-3AD203B41FA5}">
                      <a16:colId xmlns:a16="http://schemas.microsoft.com/office/drawing/2014/main" val="362110846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Range</a:t>
                      </a: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394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&lt; 18.5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Underweight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5662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18.5 to &lt; 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Healthy weight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5491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25 to &lt; 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Overweight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16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30 or greater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Obesity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6AA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474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4F72BD-8D41-EFBB-7D9B-9708AF42F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7798"/>
              </p:ext>
            </p:extLst>
          </p:nvPr>
        </p:nvGraphicFramePr>
        <p:xfrm>
          <a:off x="2698000" y="1471063"/>
          <a:ext cx="2486322" cy="157070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2541">
                  <a:extLst>
                    <a:ext uri="{9D8B030D-6E8A-4147-A177-3AD203B41FA5}">
                      <a16:colId xmlns:a16="http://schemas.microsoft.com/office/drawing/2014/main" val="762158215"/>
                    </a:ext>
                  </a:extLst>
                </a:gridCol>
                <a:gridCol w="1493781">
                  <a:extLst>
                    <a:ext uri="{9D8B030D-6E8A-4147-A177-3AD203B41FA5}">
                      <a16:colId xmlns:a16="http://schemas.microsoft.com/office/drawing/2014/main" val="181668855"/>
                    </a:ext>
                  </a:extLst>
                </a:gridCol>
              </a:tblGrid>
              <a:tr h="42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AGE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1080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6647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877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80 or older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795205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6C435A-89E0-8CA4-681C-567B10FE6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01729"/>
              </p:ext>
            </p:extLst>
          </p:nvPr>
        </p:nvGraphicFramePr>
        <p:xfrm>
          <a:off x="6021125" y="3812186"/>
          <a:ext cx="4264981" cy="2201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07">
                  <a:extLst>
                    <a:ext uri="{9D8B030D-6E8A-4147-A177-3AD203B41FA5}">
                      <a16:colId xmlns:a16="http://schemas.microsoft.com/office/drawing/2014/main" val="449585461"/>
                    </a:ext>
                  </a:extLst>
                </a:gridCol>
                <a:gridCol w="3261874">
                  <a:extLst>
                    <a:ext uri="{9D8B030D-6E8A-4147-A177-3AD203B41FA5}">
                      <a16:colId xmlns:a16="http://schemas.microsoft.com/office/drawing/2014/main" val="3607788708"/>
                    </a:ext>
                  </a:extLst>
                </a:gridCol>
              </a:tblGrid>
              <a:tr h="27463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72397"/>
                  </a:ext>
                </a:extLst>
              </a:tr>
              <a:tr h="324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Never attended school/only kindergarten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08588"/>
                  </a:ext>
                </a:extLst>
              </a:tr>
              <a:tr h="324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1-8 (Elementary)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895947"/>
                  </a:ext>
                </a:extLst>
              </a:tr>
              <a:tr h="324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9 – 11 (Some high school)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502701"/>
                  </a:ext>
                </a:extLst>
              </a:tr>
              <a:tr h="324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12 or GED ( High school graduate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64809"/>
                  </a:ext>
                </a:extLst>
              </a:tr>
              <a:tr h="324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1 to 3 years (Some college)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398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4 years or more (College graduate)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5718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5C3B79-503A-7614-A61F-9D076C9B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55720"/>
              </p:ext>
            </p:extLst>
          </p:nvPr>
        </p:nvGraphicFramePr>
        <p:xfrm>
          <a:off x="2705575" y="3393398"/>
          <a:ext cx="248632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96">
                  <a:extLst>
                    <a:ext uri="{9D8B030D-6E8A-4147-A177-3AD203B41FA5}">
                      <a16:colId xmlns:a16="http://schemas.microsoft.com/office/drawing/2014/main" val="2392849061"/>
                    </a:ext>
                  </a:extLst>
                </a:gridCol>
                <a:gridCol w="1547726">
                  <a:extLst>
                    <a:ext uri="{9D8B030D-6E8A-4147-A177-3AD203B41FA5}">
                      <a16:colId xmlns:a16="http://schemas.microsoft.com/office/drawing/2014/main" val="160700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3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$10,000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3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$15,000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8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$20,000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04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$25,000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$35,000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$50,000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90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$75,000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7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&gt; $75,000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464" y="1598256"/>
            <a:ext cx="10566160" cy="4717873"/>
          </a:xfrm>
        </p:spPr>
        <p:txBody>
          <a:bodyPr>
            <a:noAutofit/>
          </a:bodyPr>
          <a:lstStyle/>
          <a:p>
            <a:pPr algn="l"/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Extensive clean-up such as dropping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NaN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or columns therefore we were able to proceed in creating the model.</a:t>
            </a:r>
            <a:endParaRPr lang="en-US" sz="1600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Some of the questions that we explored were age, diet, physical activity and health history.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The data that we chose did not require extensive clean-up.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Before we were able to work with the dataset, we had to label the categories in some of the columns. For example. the income column had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It was felt that a supervised machine learning was the best approach to classify and predict diabetes. We used the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tensorflow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deep learning module. To compare for accuracy, we used the random forest method for this prediction. We then began to build the webpage using HTML,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and Flask. To be continued...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Demonstrate and expand further the logistic model prediction since we had a higher accuracy... and then use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tensorflow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and random forest as additional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624" y="375810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9155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Python 3.9.12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endParaRPr lang="en-US" sz="2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HTML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Form &amp; Postman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Tableau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dirty="0">
                <a:solidFill>
                  <a:srgbClr val="24292F"/>
                </a:solidFill>
                <a:latin typeface="-apple-system"/>
              </a:rPr>
              <a:t>SQLite</a:t>
            </a:r>
            <a:endParaRPr lang="en-US" sz="28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09" y="362119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61131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9586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471" y="1481453"/>
            <a:ext cx="5020421" cy="4698999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Population sample: 253,681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-apple-system"/>
              </a:rPr>
              <a:t>Prediction:</a:t>
            </a: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0= No diabetes (total)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1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= diabetes or prediabetes (total)</a:t>
            </a:r>
          </a:p>
          <a:p>
            <a:pPr marL="914400" lvl="1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0" y="63696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E97F6D8-FF23-4E76-5B40-208F52C32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27" y="1445851"/>
            <a:ext cx="6349673" cy="432362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4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802</Words>
  <Application>Microsoft Macintosh PowerPoint</Application>
  <PresentationFormat>Widescreen</PresentationFormat>
  <Paragraphs>209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Meiryo</vt:lpstr>
      <vt:lpstr>-apple-system</vt:lpstr>
      <vt:lpstr>Arial</vt:lpstr>
      <vt:lpstr>Calibri</vt:lpstr>
      <vt:lpstr>Calibri Light</vt:lpstr>
      <vt:lpstr>Wingdings</vt:lpstr>
      <vt:lpstr>Office Theme</vt:lpstr>
      <vt:lpstr>Predicting Diabetes Using Health Indicators</vt:lpstr>
      <vt:lpstr>Contents</vt:lpstr>
      <vt:lpstr>Introduction</vt:lpstr>
      <vt:lpstr>Method</vt:lpstr>
      <vt:lpstr>PowerPoint Presentation</vt:lpstr>
      <vt:lpstr>Non-binary Variables</vt:lpstr>
      <vt:lpstr>Method</vt:lpstr>
      <vt:lpstr>Technologies</vt:lpstr>
      <vt:lpstr>Exploratory Analysis</vt:lpstr>
      <vt:lpstr>Heatmap</vt:lpstr>
      <vt:lpstr>Exploratory Analysis</vt:lpstr>
      <vt:lpstr>Exploratory Analysis</vt:lpstr>
      <vt:lpstr>Exploratory Analysis</vt:lpstr>
      <vt:lpstr>Education</vt:lpstr>
      <vt:lpstr>Exploratory Analysis</vt:lpstr>
      <vt:lpstr>Exploratory Analysis</vt:lpstr>
      <vt:lpstr>Future Analysis </vt:lpstr>
      <vt:lpstr>Future Analysis </vt:lpstr>
      <vt:lpstr>PowerPoint Presentation</vt:lpstr>
      <vt:lpstr>PowerPoint Presentation</vt:lpstr>
      <vt:lpstr>Deep Learning Sigmoid Function with TensorFlow</vt:lpstr>
      <vt:lpstr>Logistic Regression Model</vt:lpstr>
      <vt:lpstr>PowerPoint Presentation</vt:lpstr>
      <vt:lpstr>Set Backs</vt:lpstr>
      <vt:lpstr>Limitations</vt:lpstr>
      <vt:lpstr>Conclusions </vt:lpstr>
      <vt:lpstr>References 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 C</dc:creator>
  <cp:lastModifiedBy>A C</cp:lastModifiedBy>
  <cp:revision>67</cp:revision>
  <dcterms:created xsi:type="dcterms:W3CDTF">2023-02-17T02:22:13Z</dcterms:created>
  <dcterms:modified xsi:type="dcterms:W3CDTF">2023-02-22T05:55:02Z</dcterms:modified>
</cp:coreProperties>
</file>