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5"/>
  </p:notesMasterIdLst>
  <p:sldIdLst>
    <p:sldId id="271" r:id="rId2"/>
    <p:sldId id="273" r:id="rId3"/>
    <p:sldId id="258" r:id="rId4"/>
    <p:sldId id="276" r:id="rId5"/>
    <p:sldId id="274" r:id="rId6"/>
    <p:sldId id="275" r:id="rId7"/>
    <p:sldId id="313" r:id="rId8"/>
    <p:sldId id="278" r:id="rId9"/>
    <p:sldId id="305" r:id="rId10"/>
    <p:sldId id="306" r:id="rId11"/>
    <p:sldId id="289" r:id="rId12"/>
    <p:sldId id="285" r:id="rId13"/>
    <p:sldId id="294" r:id="rId14"/>
    <p:sldId id="296" r:id="rId15"/>
    <p:sldId id="308" r:id="rId16"/>
    <p:sldId id="314" r:id="rId17"/>
    <p:sldId id="292" r:id="rId18"/>
    <p:sldId id="323" r:id="rId19"/>
    <p:sldId id="320" r:id="rId20"/>
    <p:sldId id="279" r:id="rId21"/>
    <p:sldId id="281" r:id="rId22"/>
    <p:sldId id="322" r:id="rId23"/>
    <p:sldId id="321" r:id="rId24"/>
    <p:sldId id="301" r:id="rId25"/>
    <p:sldId id="299" r:id="rId26"/>
    <p:sldId id="287" r:id="rId27"/>
    <p:sldId id="277" r:id="rId28"/>
    <p:sldId id="319" r:id="rId29"/>
    <p:sldId id="280" r:id="rId30"/>
    <p:sldId id="315" r:id="rId31"/>
    <p:sldId id="316" r:id="rId32"/>
    <p:sldId id="317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7727-5118-9706-88FF-F6B21BA1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36CDF-7A78-AA6D-1778-179D9B0E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B6FE-CD44-BC51-FCB7-680E3237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83C1-1665-ACBD-201C-91440BC1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C197-FF6F-B9D3-4A69-0C49F355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261-E255-C7E7-F1DF-B5ADEA68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FE6CE-1149-4C1A-3756-41099993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5610-5974-8A5D-C487-7A857D26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6F52-1D48-F886-4576-A14972D6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DA50-2BC4-6361-CE88-BEACCCD5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C1426-187A-A843-55D0-2F8F6D75E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06376-6B2D-1EE9-300F-99D7CEF9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7FFE-B878-F342-3F9C-3578DC0D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639B-8492-F907-89F2-3E70E33B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E36A-E17F-BC43-E2B8-8ADD52B7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E5FF-1DF0-F6B4-CFD0-061871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E526-8C4F-A608-088E-23EF6755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C40D-7EBA-67AF-2629-AB8E9B01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0D23-6CDA-00F2-AFF7-F10BA26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7FF9-C019-7164-BA6E-B6189DC4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ED82-3856-BDD5-5E4D-D0EAC677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3DD9-0EBB-C327-53EC-D55F37DD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AF8D-E255-1B71-2B66-08C26533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9B5A-F1A2-7321-4B02-F6D5FC9D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6C34-F3DD-0D2B-1146-E32FD196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971A-CEAC-F0A2-4323-C5EE7FF5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2214-0050-4073-18DB-3AC0DA31C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D3232-3EB1-5EB3-3ED6-7B865321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1818A-992C-4A9F-C5CC-86602FAC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1CB5-7ACE-F6B0-7380-66AD059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ACB-3ADD-33FB-6A27-3C7EEE4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CA34-E5E4-7BF3-E753-441B588B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2AD3-AA91-62CE-32CB-AD1CEC50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7296-A1D0-ABD7-0054-6D7430F45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021F7-05E9-D35E-2095-0314E80B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8ABB6-8C65-3C49-CB31-B3336E8F8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B0972-B17D-6BF1-AB0C-D526FD67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C432F-074A-CFEF-1DB9-BC3EF1B6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D06F5-20AB-0B50-CED6-E0FAD0D1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440-5BF5-CFA8-1CE6-43EEFEA0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A65DB-7F80-986D-52EB-4214267C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7422E-30CA-CB50-3633-F1D6A792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564CC-0CFC-012E-C205-D766B05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14B4-76AB-F9A0-84B7-291D63A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5415-5B82-EEEC-DCB1-1DF728D7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06376-AC17-F702-C8F3-0C716E07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1677-8BD7-D710-6451-94D718D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75AF-1FDD-025E-FB9F-D38D0079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83853-CAAA-A15B-4DD1-CD7B7BD0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7DB87-3BEC-D2F7-31BD-224CF5FB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01689-7EB8-36EC-9020-0C451A6D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84DE-2338-4BC6-8F9B-6487D9A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91F-972F-D3E6-6892-BCBBD0E7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170C-3C5C-19C9-356B-5282EBAA8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EEB2B-6D7E-4B04-D97E-6BA5BA2D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EA59-1E64-C31B-957E-7527785B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768FA-63CE-0338-8C9D-BFE0BBE1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E354E-82DA-EEE4-731C-E018132E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3CD57-C40E-9B27-057E-C9F5BA65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BCEE-18E7-0060-45CF-85E4D2CB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A3DB-6843-5A89-50EA-077A76ABB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7E29-3D5F-8102-BB4E-8CF54C186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8DF5-4F4C-77E9-091D-5F61C24A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33"/>
          <a:stretch/>
        </p:blipFill>
        <p:spPr>
          <a:xfrm>
            <a:off x="103367" y="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832" y="57372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Predicting Diabetes Using Health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Presented by the Data Ninjas:</a:t>
            </a:r>
          </a:p>
          <a:p>
            <a:r>
              <a:rPr lang="en-US" dirty="0">
                <a:solidFill>
                  <a:srgbClr val="FFFFFF"/>
                </a:solidFill>
              </a:rPr>
              <a:t>Isabel Garrido, Noemi </a:t>
            </a:r>
            <a:r>
              <a:rPr lang="en-US" dirty="0" err="1">
                <a:solidFill>
                  <a:srgbClr val="FFFFFF"/>
                </a:solidFill>
              </a:rPr>
              <a:t>Montelongo</a:t>
            </a:r>
            <a:r>
              <a:rPr lang="en-US" dirty="0">
                <a:solidFill>
                  <a:srgbClr val="FFFFFF"/>
                </a:solidFill>
              </a:rPr>
              <a:t>, Jack Pan, Garima </a:t>
            </a:r>
            <a:r>
              <a:rPr lang="en-US" dirty="0" err="1">
                <a:solidFill>
                  <a:srgbClr val="FFFFFF"/>
                </a:solidFill>
              </a:rPr>
              <a:t>Rajbhandari</a:t>
            </a:r>
            <a:r>
              <a:rPr lang="en-US" dirty="0">
                <a:solidFill>
                  <a:srgbClr val="FFFFFF"/>
                </a:solidFill>
              </a:rPr>
              <a:t>, &amp; Gretta </a:t>
            </a:r>
            <a:r>
              <a:rPr lang="en-US" dirty="0" err="1">
                <a:solidFill>
                  <a:srgbClr val="FFFFFF"/>
                </a:solidFill>
              </a:rPr>
              <a:t>Uwamwiza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5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-7120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597" y="189802"/>
            <a:ext cx="4691035" cy="404442"/>
          </a:xfrm>
        </p:spPr>
        <p:txBody>
          <a:bodyPr>
            <a:noAutofit/>
          </a:bodyPr>
          <a:lstStyle/>
          <a:p>
            <a:r>
              <a:rPr lang="en-US" sz="2400" dirty="0"/>
              <a:t>Heatmap (Focused on 10 variables)</a:t>
            </a:r>
          </a:p>
        </p:txBody>
      </p:sp>
      <p:pic>
        <p:nvPicPr>
          <p:cNvPr id="4" name="Picture 3" descr="Chart, timeline&#10;&#10;Description automatically generated with medium confidence">
            <a:extLst>
              <a:ext uri="{FF2B5EF4-FFF2-40B4-BE49-F238E27FC236}">
                <a16:creationId xmlns:a16="http://schemas.microsoft.com/office/drawing/2014/main" id="{76FB88AF-BD75-D506-02FD-9BA336CC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61" y="754291"/>
            <a:ext cx="5161264" cy="5468006"/>
          </a:xfrm>
          <a:prstGeom prst="rect">
            <a:avLst/>
          </a:prstGeom>
          <a:effectLst>
            <a:outerShdw blurRad="5461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76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2233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D5747B-5F5A-3AE8-8E9F-F0C4BEDDD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02680"/>
              </p:ext>
            </p:extLst>
          </p:nvPr>
        </p:nvGraphicFramePr>
        <p:xfrm>
          <a:off x="3381058" y="1356527"/>
          <a:ext cx="5429884" cy="4428591"/>
        </p:xfrm>
        <a:graphic>
          <a:graphicData uri="http://schemas.openxmlformats.org/drawingml/2006/table">
            <a:tbl>
              <a:tblPr>
                <a:effectLst>
                  <a:outerShdw blurRad="876300" dist="38100" dir="8100000" algn="tr" rotWithShape="0">
                    <a:prstClr val="black">
                      <a:alpha val="40000"/>
                    </a:prstClr>
                  </a:outerShdw>
                </a:effectLst>
                <a:tableStyleId>{35758FB7-9AC5-4552-8A53-C91805E547FA}</a:tableStyleId>
              </a:tblPr>
              <a:tblGrid>
                <a:gridCol w="2069991">
                  <a:extLst>
                    <a:ext uri="{9D8B030D-6E8A-4147-A177-3AD203B41FA5}">
                      <a16:colId xmlns:a16="http://schemas.microsoft.com/office/drawing/2014/main" val="41118495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1703676483"/>
                    </a:ext>
                  </a:extLst>
                </a:gridCol>
                <a:gridCol w="1766542">
                  <a:extLst>
                    <a:ext uri="{9D8B030D-6E8A-4147-A177-3AD203B41FA5}">
                      <a16:colId xmlns:a16="http://schemas.microsoft.com/office/drawing/2014/main" val="1637380021"/>
                    </a:ext>
                  </a:extLst>
                </a:gridCol>
              </a:tblGrid>
              <a:tr h="474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7237361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Diabetes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611550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 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937494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Cholesterol check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91755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Smoker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598230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Stroke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970456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Physicial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8620587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 Doctor Because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494599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9385289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Cholesterol check (within 5 years)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721387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Heart Disease/Attack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658665"/>
                  </a:ext>
                </a:extLst>
              </a:tr>
            </a:tbl>
          </a:graphicData>
        </a:graphic>
      </p:graphicFrame>
      <p:sp>
        <p:nvSpPr>
          <p:cNvPr id="6" name="Title 7">
            <a:extLst>
              <a:ext uri="{FF2B5EF4-FFF2-40B4-BE49-F238E27FC236}">
                <a16:creationId xmlns:a16="http://schemas.microsoft.com/office/drawing/2014/main" id="{5767F34F-370F-2A98-B28D-CC916DAF06B5}"/>
              </a:ext>
            </a:extLst>
          </p:cNvPr>
          <p:cNvSpPr txBox="1">
            <a:spLocks/>
          </p:cNvSpPr>
          <p:nvPr/>
        </p:nvSpPr>
        <p:spPr>
          <a:xfrm>
            <a:off x="3370173" y="600287"/>
            <a:ext cx="4895258" cy="385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List of Binary Variables</a:t>
            </a:r>
          </a:p>
        </p:txBody>
      </p:sp>
    </p:spTree>
    <p:extLst>
      <p:ext uri="{BB962C8B-B14F-4D97-AF65-F5344CB8AC3E}">
        <p14:creationId xmlns:p14="http://schemas.microsoft.com/office/powerpoint/2010/main" val="164668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21849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758" y="847858"/>
            <a:ext cx="3646473" cy="633624"/>
          </a:xfrm>
        </p:spPr>
        <p:txBody>
          <a:bodyPr>
            <a:normAutofit/>
          </a:bodyPr>
          <a:lstStyle/>
          <a:p>
            <a:r>
              <a:rPr lang="en-US" sz="3200" dirty="0"/>
              <a:t>Gender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01800C1-EBEB-DABF-C8A2-56953952E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816100"/>
            <a:ext cx="6426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5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16934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00" y="827143"/>
            <a:ext cx="8413510" cy="8088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Education distribution in people with diabetes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C7FB3AD-755F-4943-8225-0F82547CA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4" y="1689982"/>
            <a:ext cx="9024344" cy="3457213"/>
          </a:xfrm>
          <a:prstGeom prst="rect">
            <a:avLst/>
          </a:prstGeom>
          <a:effectLst>
            <a:outerShdw blurRad="1136728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81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252426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949" y="544511"/>
            <a:ext cx="4137735" cy="808884"/>
          </a:xfrm>
        </p:spPr>
        <p:txBody>
          <a:bodyPr>
            <a:normAutofit/>
          </a:bodyPr>
          <a:lstStyle/>
          <a:p>
            <a:r>
              <a:rPr lang="en-US" sz="2400" dirty="0"/>
              <a:t>Stroke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4A52B9C-ADB3-F6DD-118D-A8D586EED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2" y="1353395"/>
            <a:ext cx="5517126" cy="252855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22D3D8-CEF5-C49F-41FE-7C7723CF7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07" y="1338628"/>
            <a:ext cx="6269617" cy="2734620"/>
          </a:xfrm>
          <a:prstGeom prst="rect">
            <a:avLst/>
          </a:prstGeom>
          <a:effectLst>
            <a:outerShdw blurRad="90554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C63548B5-01DC-FDBF-B83F-ED65CE388155}"/>
              </a:ext>
            </a:extLst>
          </p:cNvPr>
          <p:cNvSpPr txBox="1">
            <a:spLocks/>
          </p:cNvSpPr>
          <p:nvPr/>
        </p:nvSpPr>
        <p:spPr>
          <a:xfrm>
            <a:off x="7048491" y="479613"/>
            <a:ext cx="4137735" cy="808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High Blood Pressure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09B0D-2519-1ADF-B1BD-3E5DC1AF63E4}"/>
              </a:ext>
            </a:extLst>
          </p:cNvPr>
          <p:cNvSpPr txBox="1"/>
          <p:nvPr/>
        </p:nvSpPr>
        <p:spPr>
          <a:xfrm>
            <a:off x="1213988" y="227197"/>
            <a:ext cx="10628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Overview of stroke, high blood pressure, &amp; cholesterol check predictors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F55F9DD-411C-A7D8-BE96-8A9469786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3" y="4405338"/>
            <a:ext cx="5464855" cy="2336891"/>
          </a:xfrm>
          <a:prstGeom prst="rect">
            <a:avLst/>
          </a:prstGeom>
          <a:effectLst>
            <a:outerShdw blurRad="985481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004CFD41-DB38-48D3-8BFB-F51832DD2BF9}"/>
              </a:ext>
            </a:extLst>
          </p:cNvPr>
          <p:cNvSpPr txBox="1">
            <a:spLocks/>
          </p:cNvSpPr>
          <p:nvPr/>
        </p:nvSpPr>
        <p:spPr>
          <a:xfrm>
            <a:off x="455366" y="3596454"/>
            <a:ext cx="4137735" cy="808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Cholesterol Check</a:t>
            </a:r>
          </a:p>
        </p:txBody>
      </p:sp>
    </p:spTree>
    <p:extLst>
      <p:ext uri="{BB962C8B-B14F-4D97-AF65-F5344CB8AC3E}">
        <p14:creationId xmlns:p14="http://schemas.microsoft.com/office/powerpoint/2010/main" val="65873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262" y="377916"/>
            <a:ext cx="7672786" cy="808884"/>
          </a:xfrm>
        </p:spPr>
        <p:txBody>
          <a:bodyPr>
            <a:normAutofit/>
          </a:bodyPr>
          <a:lstStyle/>
          <a:p>
            <a:r>
              <a:rPr lang="en-US" sz="3200" dirty="0"/>
              <a:t>How is diabetes distributed by age?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6CA1E7F-22A1-3F67-02BB-7CC60F31E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02" y="1558353"/>
            <a:ext cx="7137400" cy="3568700"/>
          </a:xfrm>
          <a:prstGeom prst="rect">
            <a:avLst/>
          </a:prstGeom>
          <a:effectLst>
            <a:outerShdw blurRad="117658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866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1B12CD-D4C5-B658-B1C5-B9BA02B0698B}"/>
              </a:ext>
            </a:extLst>
          </p:cNvPr>
          <p:cNvGrpSpPr/>
          <p:nvPr/>
        </p:nvGrpSpPr>
        <p:grpSpPr>
          <a:xfrm>
            <a:off x="1415608" y="865204"/>
            <a:ext cx="10287721" cy="4847498"/>
            <a:chOff x="824072" y="747638"/>
            <a:chExt cx="10287721" cy="4847498"/>
          </a:xfrm>
        </p:grpSpPr>
        <p:pic>
          <p:nvPicPr>
            <p:cNvPr id="5" name="Picture 4" descr="Chart, radar chart&#10;&#10;Description automatically generated">
              <a:extLst>
                <a:ext uri="{FF2B5EF4-FFF2-40B4-BE49-F238E27FC236}">
                  <a16:creationId xmlns:a16="http://schemas.microsoft.com/office/drawing/2014/main" id="{F2A75966-602D-B7CF-85C1-9784E91A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72" y="747638"/>
              <a:ext cx="4582161" cy="4847498"/>
            </a:xfrm>
            <a:prstGeom prst="rect">
              <a:avLst/>
            </a:prstGeom>
          </p:spPr>
        </p:pic>
        <p:pic>
          <p:nvPicPr>
            <p:cNvPr id="7" name="Picture 6" descr="Chart, radar chart&#10;&#10;Description automatically generated">
              <a:extLst>
                <a:ext uri="{FF2B5EF4-FFF2-40B4-BE49-F238E27FC236}">
                  <a16:creationId xmlns:a16="http://schemas.microsoft.com/office/drawing/2014/main" id="{0DEFA15E-AEEC-312C-1315-512F1E812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8040" y="928477"/>
              <a:ext cx="4923753" cy="4666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01FF21-4199-196E-6656-EF4C4956ACF2}"/>
                </a:ext>
              </a:extLst>
            </p:cNvPr>
            <p:cNvSpPr txBox="1"/>
            <p:nvPr/>
          </p:nvSpPr>
          <p:spPr>
            <a:xfrm>
              <a:off x="6581867" y="3241140"/>
              <a:ext cx="289713" cy="25349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866013-F091-C589-3890-6C4C762559CF}"/>
                </a:ext>
              </a:extLst>
            </p:cNvPr>
            <p:cNvSpPr txBox="1"/>
            <p:nvPr/>
          </p:nvSpPr>
          <p:spPr>
            <a:xfrm>
              <a:off x="1281020" y="3114390"/>
              <a:ext cx="289713" cy="25349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646DB1-D321-E697-E0F5-4DE1058A1B20}"/>
              </a:ext>
            </a:extLst>
          </p:cNvPr>
          <p:cNvSpPr txBox="1"/>
          <p:nvPr/>
        </p:nvSpPr>
        <p:spPr>
          <a:xfrm>
            <a:off x="2476890" y="35602"/>
            <a:ext cx="7041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physical activity affect the BMI?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76A7383-AE79-324B-1BD7-E7C305C96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38" y="522304"/>
            <a:ext cx="1168400" cy="6858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79204D-4255-98F1-880B-5463A4D35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05899"/>
              </p:ext>
            </p:extLst>
          </p:nvPr>
        </p:nvGraphicFramePr>
        <p:xfrm>
          <a:off x="85529" y="5630738"/>
          <a:ext cx="2974542" cy="119166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40753">
                  <a:extLst>
                    <a:ext uri="{9D8B030D-6E8A-4147-A177-3AD203B41FA5}">
                      <a16:colId xmlns:a16="http://schemas.microsoft.com/office/drawing/2014/main" val="3610048222"/>
                    </a:ext>
                  </a:extLst>
                </a:gridCol>
                <a:gridCol w="2033789">
                  <a:extLst>
                    <a:ext uri="{9D8B030D-6E8A-4147-A177-3AD203B41FA5}">
                      <a16:colId xmlns:a16="http://schemas.microsoft.com/office/drawing/2014/main" val="3621108463"/>
                    </a:ext>
                  </a:extLst>
                </a:gridCol>
              </a:tblGrid>
              <a:tr h="245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BMI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339496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&lt; 18.5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Underweight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56624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18.5 to &lt; 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Healthy 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549180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 to &lt; 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Overweight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31634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 or greater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Obesity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4740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6A609-5C48-9A8E-1332-F3F024FC992B}"/>
              </a:ext>
            </a:extLst>
          </p:cNvPr>
          <p:cNvCxnSpPr/>
          <p:nvPr/>
        </p:nvCxnSpPr>
        <p:spPr>
          <a:xfrm flipH="1">
            <a:off x="3060071" y="6460514"/>
            <a:ext cx="382844" cy="0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21848C-8659-3CFD-5AD2-D216A12AF157}"/>
              </a:ext>
            </a:extLst>
          </p:cNvPr>
          <p:cNvCxnSpPr/>
          <p:nvPr/>
        </p:nvCxnSpPr>
        <p:spPr>
          <a:xfrm flipH="1">
            <a:off x="3060071" y="6675666"/>
            <a:ext cx="382844" cy="0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9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130205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B804522-C1F3-62A4-48E1-23C1CE26E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71" y="519572"/>
            <a:ext cx="4681322" cy="63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0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9CA16-7A16-C95B-8CC7-B63AF410AC4E}"/>
              </a:ext>
            </a:extLst>
          </p:cNvPr>
          <p:cNvSpPr txBox="1"/>
          <p:nvPr/>
        </p:nvSpPr>
        <p:spPr>
          <a:xfrm>
            <a:off x="4175760" y="2072640"/>
            <a:ext cx="399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126150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266724"/>
            <a:ext cx="12188930" cy="685799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705" y="598881"/>
            <a:ext cx="10662152" cy="5097748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u="none" strike="noStrike" dirty="0">
              <a:solidFill>
                <a:srgbClr val="24292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57DE810C-641F-6DCA-4174-DBD8847DE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77" y="402506"/>
            <a:ext cx="10523645" cy="1473478"/>
          </a:xfrm>
        </p:spPr>
        <p:txBody>
          <a:bodyPr>
            <a:normAutofit/>
          </a:bodyPr>
          <a:lstStyle/>
          <a:p>
            <a:r>
              <a:rPr lang="en-US" sz="2800" dirty="0"/>
              <a:t>How does difficulty walking compare in the diabetic population?</a:t>
            </a:r>
            <a:endParaRPr lang="en-US" sz="4000" dirty="0"/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E3BC78F2-E8E5-038A-D406-603827EDA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9" y="2453797"/>
            <a:ext cx="9695191" cy="40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2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464" y="1598256"/>
            <a:ext cx="10566160" cy="471787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According to the CDC, the number of people who have diabetes in America is the highest it has ever been.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People with diabetes have a deficiency in how their body makes or uses insulin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Insulin is an important hormone that regulates glucose.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Diabetes can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be a gateway towards 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serious complications such as heart disease, vision loss, lower-limb amputation and kidney disease.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It is essential that healthcare providers have the tools to screen patients for prediabetes or diabetes.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By using supervised machine learning, we built a prediction model that can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assist clinicians and individuals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predict diabetes.  </a:t>
            </a:r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08" y="325657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564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50958"/>
            <a:ext cx="12188930" cy="6857990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78EE22C0-864D-BFC6-EED2-5F2D6AFE846D}"/>
              </a:ext>
            </a:extLst>
          </p:cNvPr>
          <p:cNvSpPr txBox="1">
            <a:spLocks/>
          </p:cNvSpPr>
          <p:nvPr/>
        </p:nvSpPr>
        <p:spPr>
          <a:xfrm>
            <a:off x="1213903" y="724575"/>
            <a:ext cx="9869526" cy="5981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Do people with diabetes have a higher prevalence of  heart disease or heart attack?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4D5F668-10A0-5639-F5E3-9EF38FA05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9" y="1746097"/>
            <a:ext cx="6038512" cy="2765587"/>
          </a:xfrm>
          <a:prstGeom prst="rect">
            <a:avLst/>
          </a:prstGeom>
          <a:effectLst>
            <a:outerShdw blurRad="1070713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64E2A-070E-ADF1-1BE3-E7B4E8EA6BAF}"/>
              </a:ext>
            </a:extLst>
          </p:cNvPr>
          <p:cNvSpPr txBox="1"/>
          <p:nvPr/>
        </p:nvSpPr>
        <p:spPr>
          <a:xfrm>
            <a:off x="10112687" y="5739397"/>
            <a:ext cx="24863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No Heart Attack: 229787</a:t>
            </a:r>
          </a:p>
          <a:p>
            <a:endParaRPr lang="en-US" sz="1400" dirty="0"/>
          </a:p>
          <a:p>
            <a:r>
              <a:rPr lang="en-US" sz="1400" dirty="0"/>
              <a:t>Heart attack: 23893</a:t>
            </a:r>
          </a:p>
          <a:p>
            <a:r>
              <a:rPr lang="en-US" sz="1400" dirty="0">
                <a:highlight>
                  <a:srgbClr val="FFFF00"/>
                </a:highlight>
              </a:rPr>
              <a:t>6/79 and 3/10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0AE4029-9EC5-A182-808F-A2809E5B9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29" y="1746097"/>
            <a:ext cx="5200961" cy="2868823"/>
          </a:xfrm>
          <a:prstGeom prst="rect">
            <a:avLst/>
          </a:prstGeom>
          <a:effectLst>
            <a:outerShdw blurRad="932265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67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3A0F1A6-B214-7565-8D0A-F788015DA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59" y="1035142"/>
            <a:ext cx="7772400" cy="2570007"/>
          </a:xfrm>
          <a:prstGeom prst="rect">
            <a:avLst/>
          </a:prstGeom>
        </p:spPr>
      </p:pic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C1DDAA8D-96AC-EAC8-9DB2-58C5FD9CC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5749"/>
              </p:ext>
            </p:extLst>
          </p:nvPr>
        </p:nvGraphicFramePr>
        <p:xfrm>
          <a:off x="9141097" y="1035140"/>
          <a:ext cx="2438734" cy="25700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2103">
                  <a:extLst>
                    <a:ext uri="{9D8B030D-6E8A-4147-A177-3AD203B41FA5}">
                      <a16:colId xmlns:a16="http://schemas.microsoft.com/office/drawing/2014/main" val="2392849061"/>
                    </a:ext>
                  </a:extLst>
                </a:gridCol>
                <a:gridCol w="1696631">
                  <a:extLst>
                    <a:ext uri="{9D8B030D-6E8A-4147-A177-3AD203B41FA5}">
                      <a16:colId xmlns:a16="http://schemas.microsoft.com/office/drawing/2014/main" val="1607006455"/>
                    </a:ext>
                  </a:extLst>
                </a:gridCol>
              </a:tblGrid>
              <a:tr h="252843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39038"/>
                  </a:ext>
                </a:extLst>
              </a:tr>
              <a:tr h="294417">
                <a:tc>
                  <a:txBody>
                    <a:bodyPr/>
                    <a:lstStyle/>
                    <a:p>
                      <a:r>
                        <a:rPr lang="en-US" sz="800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36009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80408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44979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62465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91900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03933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70886"/>
                  </a:ext>
                </a:extLst>
              </a:tr>
              <a:tr h="379265">
                <a:tc>
                  <a:txBody>
                    <a:bodyPr/>
                    <a:lstStyle/>
                    <a:p>
                      <a:r>
                        <a:rPr lang="en-US" sz="800" dirty="0"/>
                        <a:t>&gt; $75,000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55749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B42240F-88C5-50DE-B305-375ABFF4947A}"/>
              </a:ext>
            </a:extLst>
          </p:cNvPr>
          <p:cNvGrpSpPr/>
          <p:nvPr/>
        </p:nvGrpSpPr>
        <p:grpSpPr>
          <a:xfrm>
            <a:off x="2389318" y="3752987"/>
            <a:ext cx="7633814" cy="3105013"/>
            <a:chOff x="2635134" y="2034829"/>
            <a:chExt cx="7633814" cy="3105013"/>
          </a:xfrm>
        </p:grpSpPr>
        <p:pic>
          <p:nvPicPr>
            <p:cNvPr id="11" name="Picture 10" descr="Chart, pie chart&#10;&#10;Description automatically generated">
              <a:extLst>
                <a:ext uri="{FF2B5EF4-FFF2-40B4-BE49-F238E27FC236}">
                  <a16:creationId xmlns:a16="http://schemas.microsoft.com/office/drawing/2014/main" id="{3F0EFE02-8BD2-8A2A-4EEE-C12ACA845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134" y="2456167"/>
              <a:ext cx="2371158" cy="229751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E95036-CEAB-BA25-D0DE-7960F564FF58}"/>
                </a:ext>
              </a:extLst>
            </p:cNvPr>
            <p:cNvSpPr txBox="1"/>
            <p:nvPr/>
          </p:nvSpPr>
          <p:spPr>
            <a:xfrm>
              <a:off x="2926502" y="2051891"/>
              <a:ext cx="146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Diabetes</a:t>
              </a:r>
            </a:p>
          </p:txBody>
        </p:sp>
        <p:pic>
          <p:nvPicPr>
            <p:cNvPr id="13" name="Picture 12" descr="Chart, pie chart&#10;&#10;Description automatically generated">
              <a:extLst>
                <a:ext uri="{FF2B5EF4-FFF2-40B4-BE49-F238E27FC236}">
                  <a16:creationId xmlns:a16="http://schemas.microsoft.com/office/drawing/2014/main" id="{AFEDBE66-8847-1CE8-DB62-FE7DB4CCD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735" y="2456167"/>
              <a:ext cx="2381823" cy="21865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0C93A6-5AC6-6353-0CD8-29370A2519B7}"/>
                </a:ext>
              </a:extLst>
            </p:cNvPr>
            <p:cNvSpPr txBox="1"/>
            <p:nvPr/>
          </p:nvSpPr>
          <p:spPr>
            <a:xfrm>
              <a:off x="5911638" y="2034829"/>
              <a:ext cx="184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Diabetes</a:t>
              </a:r>
            </a:p>
          </p:txBody>
        </p:sp>
        <p:pic>
          <p:nvPicPr>
            <p:cNvPr id="15" name="Picture 14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685D7808-59B5-4FE6-4763-96F4DD565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599" y="2070010"/>
              <a:ext cx="1845349" cy="3069832"/>
            </a:xfrm>
            <a:prstGeom prst="rect">
              <a:avLst/>
            </a:prstGeom>
          </p:spPr>
        </p:pic>
      </p:grpSp>
      <p:sp>
        <p:nvSpPr>
          <p:cNvPr id="16" name="Subtitle 5">
            <a:extLst>
              <a:ext uri="{FF2B5EF4-FFF2-40B4-BE49-F238E27FC236}">
                <a16:creationId xmlns:a16="http://schemas.microsoft.com/office/drawing/2014/main" id="{66AE07BE-D41F-F039-D551-6EDAEB7DE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977" y="518891"/>
            <a:ext cx="9242787" cy="1286310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Diabetes vs Non-diabetes Income</a:t>
            </a:r>
          </a:p>
        </p:txBody>
      </p:sp>
    </p:spTree>
    <p:extLst>
      <p:ext uri="{BB962C8B-B14F-4D97-AF65-F5344CB8AC3E}">
        <p14:creationId xmlns:p14="http://schemas.microsoft.com/office/powerpoint/2010/main" val="4181637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81967" y="23676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97983C72-1379-531A-659A-739B2EBD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49" y="2648927"/>
            <a:ext cx="8878751" cy="3454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3DAA02-C65C-A50B-0096-E9D5D55DF5C8}"/>
              </a:ext>
            </a:extLst>
          </p:cNvPr>
          <p:cNvSpPr txBox="1"/>
          <p:nvPr/>
        </p:nvSpPr>
        <p:spPr>
          <a:xfrm>
            <a:off x="2349137" y="906433"/>
            <a:ext cx="6070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2400" dirty="0"/>
              <a:t>Some of the functions include</a:t>
            </a:r>
            <a:r>
              <a:rPr lang="en-US" sz="20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07DB9-F9A9-165A-4DBC-405A2EDAECB3}"/>
              </a:ext>
            </a:extLst>
          </p:cNvPr>
          <p:cNvSpPr txBox="1"/>
          <p:nvPr/>
        </p:nvSpPr>
        <p:spPr>
          <a:xfrm>
            <a:off x="3410007" y="1868902"/>
            <a:ext cx="61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connection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cursor</a:t>
            </a:r>
            <a:endParaRPr lang="en-US" sz="3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4C4D0-9E2C-7D78-67BB-2E0BBE7FD6F9}"/>
              </a:ext>
            </a:extLst>
          </p:cNvPr>
          <p:cNvSpPr txBox="1"/>
          <p:nvPr/>
        </p:nvSpPr>
        <p:spPr>
          <a:xfrm>
            <a:off x="2332060" y="436798"/>
            <a:ext cx="608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SQLite and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247885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81967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7731C25-230F-3F32-BFC4-3D283FCB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 r="3583"/>
          <a:stretch/>
        </p:blipFill>
        <p:spPr>
          <a:xfrm>
            <a:off x="2806254" y="151991"/>
            <a:ext cx="6090084" cy="67238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8382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28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718" y="200665"/>
            <a:ext cx="10112839" cy="831706"/>
          </a:xfrm>
        </p:spPr>
        <p:txBody>
          <a:bodyPr>
            <a:normAutofit fontScale="90000"/>
          </a:bodyPr>
          <a:lstStyle/>
          <a:p>
            <a:r>
              <a:rPr lang="en-US" sz="4000"/>
              <a:t>Deep Learning Sigmoid Function with TensorFlow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680A1-98A9-9121-026C-F1DE41922793}"/>
              </a:ext>
            </a:extLst>
          </p:cNvPr>
          <p:cNvSpPr txBox="1"/>
          <p:nvPr/>
        </p:nvSpPr>
        <p:spPr>
          <a:xfrm>
            <a:off x="1618946" y="1466030"/>
            <a:ext cx="38825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4292F"/>
                </a:solidFill>
                <a:effectLst/>
                <a:latin typeface="+mj-lt"/>
              </a:rPr>
              <a:t>Accuracy: 86%</a:t>
            </a:r>
          </a:p>
          <a:p>
            <a:pPr algn="l"/>
            <a:endParaRPr lang="en-US" sz="2400" b="0" i="0" u="none" strike="noStrike" dirty="0">
              <a:solidFill>
                <a:srgbClr val="24292F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Layers:  3 hidden 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F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&gt; 20% chance of getting diabetes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&lt; 20 % chance of getting diabetes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06787E-FB27-71EA-451C-E693CF7F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88" y="1440885"/>
            <a:ext cx="6540500" cy="4521200"/>
          </a:xfrm>
          <a:prstGeom prst="rect">
            <a:avLst/>
          </a:prstGeom>
          <a:effectLst>
            <a:outerShdw blurRad="6350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10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856" y="385633"/>
            <a:ext cx="5701953" cy="808884"/>
          </a:xfrm>
        </p:spPr>
        <p:txBody>
          <a:bodyPr>
            <a:normAutofit/>
          </a:bodyPr>
          <a:lstStyle/>
          <a:p>
            <a:r>
              <a:rPr lang="en-US" sz="4000" dirty="0"/>
              <a:t>Logistic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EE2F1-3DFB-7F86-4982-0920F858D897}"/>
              </a:ext>
            </a:extLst>
          </p:cNvPr>
          <p:cNvSpPr txBox="1"/>
          <p:nvPr/>
        </p:nvSpPr>
        <p:spPr>
          <a:xfrm>
            <a:off x="2565586" y="1297368"/>
            <a:ext cx="74875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Confusion matrix, Recall, Precision, F1-score, balance accuracy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Accuracy:  86%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6FA531A-747B-89FA-5A28-41ABA93CF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81" y="1976085"/>
            <a:ext cx="6837013" cy="2356919"/>
          </a:xfrm>
          <a:prstGeom prst="rect">
            <a:avLst/>
          </a:prstGeom>
          <a:effectLst>
            <a:innerShdw blurRad="51284" dist="50800" dir="13500000">
              <a:prstClr val="black">
                <a:alpha val="50000"/>
              </a:prstClr>
            </a:innerShdw>
          </a:effec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B7738A-B6B8-6E0F-A6EE-EDD3998CD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04757"/>
              </p:ext>
            </p:extLst>
          </p:nvPr>
        </p:nvGraphicFramePr>
        <p:xfrm>
          <a:off x="8089338" y="4775277"/>
          <a:ext cx="377592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83">
                  <a:extLst>
                    <a:ext uri="{9D8B030D-6E8A-4147-A177-3AD203B41FA5}">
                      <a16:colId xmlns:a16="http://schemas.microsoft.com/office/drawing/2014/main" val="449585461"/>
                    </a:ext>
                  </a:extLst>
                </a:gridCol>
                <a:gridCol w="2887842">
                  <a:extLst>
                    <a:ext uri="{9D8B030D-6E8A-4147-A177-3AD203B41FA5}">
                      <a16:colId xmlns:a16="http://schemas.microsoft.com/office/drawing/2014/main" val="3607788708"/>
                    </a:ext>
                  </a:extLst>
                </a:gridCol>
              </a:tblGrid>
              <a:tr h="2114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72397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Never attended school/only kindergarten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08588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1-8 (Elementary)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895947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9 – 11 (Some high school)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502701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12 or GED ( High school graduate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64809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College 1 to 3 years (Some college)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3988"/>
                  </a:ext>
                </a:extLst>
              </a:tr>
              <a:tr h="234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College 4 years or more (College graduate)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571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8DA728-F38C-16DD-FA5C-DC453899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94248"/>
              </p:ext>
            </p:extLst>
          </p:nvPr>
        </p:nvGraphicFramePr>
        <p:xfrm>
          <a:off x="5206681" y="4775277"/>
          <a:ext cx="2486322" cy="157070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92541">
                  <a:extLst>
                    <a:ext uri="{9D8B030D-6E8A-4147-A177-3AD203B41FA5}">
                      <a16:colId xmlns:a16="http://schemas.microsoft.com/office/drawing/2014/main" val="762158215"/>
                    </a:ext>
                  </a:extLst>
                </a:gridCol>
                <a:gridCol w="1493781">
                  <a:extLst>
                    <a:ext uri="{9D8B030D-6E8A-4147-A177-3AD203B41FA5}">
                      <a16:colId xmlns:a16="http://schemas.microsoft.com/office/drawing/2014/main" val="181668855"/>
                    </a:ext>
                  </a:extLst>
                </a:gridCol>
              </a:tblGrid>
              <a:tr h="42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AGE</a:t>
                      </a:r>
                      <a:endParaRPr lang="en-US" sz="12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1080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6647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60-64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9877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80 or older</a:t>
                      </a:r>
                      <a:endParaRPr lang="en-US" sz="1100" b="0" i="0" u="none" strike="noStrik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795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7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A9FCF42-4703-7D32-B90C-EAE4AD1C8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2374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b="0" i="0" u="none" strike="noStrike">
              <a:solidFill>
                <a:srgbClr val="FFFFFF"/>
              </a:solidFill>
              <a:effectLst/>
              <a:latin typeface="-apple-system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>
              <a:solidFill>
                <a:srgbClr val="FFFFF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53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72160" y="17950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680" y="1430454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Connecting Flask with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</a:t>
            </a:r>
            <a:r>
              <a:rPr lang="en-US" b="0" i="0" u="none" strike="noStrike" dirty="0">
                <a:effectLst/>
                <a:latin typeface="+mj-lt"/>
              </a:rPr>
              <a:t>imited knowledge of the functions to make machine model connections with HTML and random forest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Deciding which of the 22 variables had the most significance. </a:t>
            </a: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161" y="60960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Setbacks</a:t>
            </a:r>
          </a:p>
        </p:txBody>
      </p:sp>
    </p:spTree>
    <p:extLst>
      <p:ext uri="{BB962C8B-B14F-4D97-AF65-F5344CB8AC3E}">
        <p14:creationId xmlns:p14="http://schemas.microsoft.com/office/powerpoint/2010/main" val="177434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59618" y="135997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521" y="69906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21D64-6C20-BB8C-0F6E-283F523DB309}"/>
              </a:ext>
            </a:extLst>
          </p:cNvPr>
          <p:cNvSpPr txBox="1"/>
          <p:nvPr/>
        </p:nvSpPr>
        <p:spPr>
          <a:xfrm>
            <a:off x="2113009" y="1902205"/>
            <a:ext cx="797352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Time constraint did not allow to explore the deep learning method and random forest models because it required in depth exploration on making the comparisons.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Heat map and comparing/correlating the 22 variables.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+mj-lt"/>
              </a:rPr>
              <a:t>Uncoding</a:t>
            </a:r>
            <a:r>
              <a:rPr lang="en-US" sz="2000" b="0" i="0" u="none" strike="noStrike" dirty="0">
                <a:effectLst/>
                <a:latin typeface="+mj-lt"/>
              </a:rPr>
              <a:t> the binary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Wo</a:t>
            </a:r>
            <a:r>
              <a:rPr lang="en-US" sz="2000" dirty="0">
                <a:latin typeface="+mj-lt"/>
              </a:rPr>
              <a:t>rking with several binary variables limited chart functions, i.e., 1 or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Imbalanced sample.  Diabetes sample was a lot less than the No Diabetes sample</a:t>
            </a:r>
            <a:r>
              <a:rPr lang="en-US" sz="2000" dirty="0"/>
              <a:t>.</a:t>
            </a:r>
            <a:endParaRPr lang="en-US" b="0" i="0" u="none" strike="noStrike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12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608" y="669220"/>
            <a:ext cx="10662152" cy="5097748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u="none" strike="noStrike" dirty="0">
              <a:solidFill>
                <a:srgbClr val="24292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group utilized a variety of technologies to create a diabetes prediction tool for a healthcare setting or individual use.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found that some health indicators have a greater influence in determining whether someone is at risk for diabetes. 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 and teamwork skills were exercised while creating a database and an HTML using Flask.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used a deep learning method involving TensorFlow and logistic regression to validate the data and both showed an accuracy score of 86%. 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analysis was performed to understand the underlying indicators that lead to developing pre-diabetes or diabetes.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Setbacks creating the models, HTML pages, and analysis were addressed through trial and error and with the guidance of teacher assistants. </a:t>
            </a: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441" y="435102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Conclusion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134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26529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57" y="1635603"/>
            <a:ext cx="3581170" cy="4643627"/>
          </a:xfrm>
        </p:spPr>
        <p:txBody>
          <a:bodyPr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Introduction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Technologies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Method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Exploratory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Future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Models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Limitations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Setbacks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Conclusion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Sources</a:t>
            </a:r>
          </a:p>
          <a:p>
            <a:endParaRPr lang="en-US" sz="4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039" y="702128"/>
            <a:ext cx="3168575" cy="668195"/>
          </a:xfrm>
        </p:spPr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85465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26672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608" y="669220"/>
            <a:ext cx="10662152" cy="5097748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u="none" strike="noStrike" dirty="0">
              <a:solidFill>
                <a:srgbClr val="24292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857" y="692619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Next Steps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A1A42-DCB5-1DCC-D80A-FAC9910F26D5}"/>
              </a:ext>
            </a:extLst>
          </p:cNvPr>
          <p:cNvSpPr txBox="1"/>
          <p:nvPr/>
        </p:nvSpPr>
        <p:spPr>
          <a:xfrm>
            <a:off x="2150346" y="1495474"/>
            <a:ext cx="88244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explore other health indicators such as difficulty walking, nutritional intake such fruits and vegetables.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analysis on heart disease, income, and alcohol consumption.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Future use of our deep learning and logistic classification models to triage centers in emergency rooms.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8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60871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GitHub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Stack Overflow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+mj-lt"/>
              </a:rPr>
              <a:t>Scikitlearn</a:t>
            </a:r>
            <a:endParaRPr lang="en-US" dirty="0">
              <a:solidFill>
                <a:srgbClr val="24292F"/>
              </a:solidFill>
              <a:latin typeface="+mj-lt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+mj-lt"/>
              </a:rPr>
              <a:t>Numpy</a:t>
            </a:r>
            <a:r>
              <a:rPr lang="en-US" dirty="0">
                <a:solidFill>
                  <a:srgbClr val="24292F"/>
                </a:solidFill>
                <a:latin typeface="+mj-lt"/>
              </a:rPr>
              <a:t> &amp; python documentation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+mj-lt"/>
              </a:rPr>
              <a:t>Pubmed</a:t>
            </a:r>
            <a:endParaRPr lang="en-US" dirty="0">
              <a:solidFill>
                <a:srgbClr val="24292F"/>
              </a:solidFill>
              <a:latin typeface="+mj-lt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CDC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27" y="1014047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References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06774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59803" y="-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55998-38CE-D5AC-CC27-375594A52D40}"/>
              </a:ext>
            </a:extLst>
          </p:cNvPr>
          <p:cNvSpPr txBox="1"/>
          <p:nvPr/>
        </p:nvSpPr>
        <p:spPr>
          <a:xfrm>
            <a:off x="4162543" y="2485204"/>
            <a:ext cx="338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36028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-3559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0598" y="2988956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THANK YOU!</a:t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5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80387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A853DB3-9501-E957-4319-CF9B15200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02302"/>
              </p:ext>
            </p:extLst>
          </p:nvPr>
        </p:nvGraphicFramePr>
        <p:xfrm>
          <a:off x="2263112" y="1251606"/>
          <a:ext cx="7207398" cy="357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8732">
                  <a:extLst>
                    <a:ext uri="{9D8B030D-6E8A-4147-A177-3AD203B41FA5}">
                      <a16:colId xmlns:a16="http://schemas.microsoft.com/office/drawing/2014/main" val="3494625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92748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20534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Tools and Technologies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19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2429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3.9.12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2429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3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2429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24292F"/>
                          </a:solidFill>
                          <a:latin typeface="+mn-lt"/>
                          <a:ea typeface="+mn-ea"/>
                          <a:cs typeface="+mn-cs"/>
                        </a:rPr>
                        <a:t>SQLite3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Joblib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4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2429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2429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Matplotlib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Collab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2429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&amp; Postman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rgbClr val="24292F"/>
                          </a:solidFill>
                          <a:latin typeface="+mn-lt"/>
                          <a:ea typeface="+mn-ea"/>
                          <a:cs typeface="+mn-cs"/>
                        </a:rPr>
                        <a:t>Hvplot</a:t>
                      </a:r>
                      <a:endParaRPr lang="en-US" sz="1800" kern="1200" dirty="0">
                        <a:solidFill>
                          <a:srgbClr val="24292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</a:t>
                      </a:r>
                      <a:r>
                        <a:rPr lang="en-US" dirty="0" err="1"/>
                        <a:t>Powerpoint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2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2429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err="1">
                          <a:solidFill>
                            <a:srgbClr val="2429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Plotly</a:t>
                      </a:r>
                      <a:endParaRPr lang="en-US" sz="1800" b="0" i="0" u="none" strike="noStrike" kern="1200" dirty="0">
                        <a:solidFill>
                          <a:srgbClr val="24292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Pathlib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7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1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020" y="1576705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+mj-lt"/>
              </a:rPr>
              <a:t>We used the Diabetes Health Indicators Dataset from 2015 provided by Kaggle.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+mj-lt"/>
              </a:rPr>
              <a:t>The dataset was obtained by surveying hundreds of thousands of Americans for diabetes or prediabetes predictors with The Behavioral Risk Factor Surveillance System (BRFSS).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+mj-lt"/>
              </a:rPr>
              <a:t>We decided to explore 10 of the 22 variables for our prediction based mostly on their importance 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+mj-lt"/>
            </a:endParaRP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High BP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Cholesterol check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 Doc because of Cost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Stroke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Smoker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Physical Activity</a:t>
            </a:r>
          </a:p>
          <a:p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6624" y="375810"/>
            <a:ext cx="5875916" cy="1083732"/>
          </a:xfrm>
        </p:spPr>
        <p:txBody>
          <a:bodyPr>
            <a:normAutofit/>
          </a:bodyPr>
          <a:lstStyle/>
          <a:p>
            <a:r>
              <a:rPr lang="en-US" sz="32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0154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518" y="1505918"/>
            <a:ext cx="9277039" cy="423169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Some of the questions that we explored were age, diet, physical activity and health history.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The data that we chose did not require extensive clean-up</a:t>
            </a:r>
            <a:r>
              <a:rPr lang="en-US" dirty="0">
                <a:solidFill>
                  <a:srgbClr val="24292F"/>
                </a:solidFill>
                <a:latin typeface="+mj-lt"/>
              </a:rPr>
              <a:t> but we did have to 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label the categories in some of the columns. </a:t>
            </a:r>
            <a:endParaRPr lang="en-US" dirty="0">
              <a:solidFill>
                <a:srgbClr val="24292F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It was felt that a supervised machine learning was the best approach to classify and predict diabetes. To compare for accuracy, we used We used the </a:t>
            </a:r>
            <a:r>
              <a:rPr lang="en-US" dirty="0" err="1">
                <a:solidFill>
                  <a:srgbClr val="24292F"/>
                </a:solidFill>
                <a:latin typeface="+mj-lt"/>
              </a:rPr>
              <a:t>T</a:t>
            </a:r>
            <a:r>
              <a:rPr lang="en-US" b="0" i="0" u="none" strike="noStrike" dirty="0" err="1">
                <a:solidFill>
                  <a:srgbClr val="24292F"/>
                </a:solidFill>
                <a:effectLst/>
                <a:latin typeface="+mj-lt"/>
              </a:rPr>
              <a:t>ensorflow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 deep learning module and logistic regression models.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We built the database and a webpage using HTML, </a:t>
            </a:r>
            <a:r>
              <a:rPr lang="en-US" b="0" i="0" u="none" strike="noStrike" dirty="0" err="1">
                <a:solidFill>
                  <a:srgbClr val="24292F"/>
                </a:solidFill>
                <a:effectLst/>
                <a:latin typeface="+mj-lt"/>
              </a:rPr>
              <a:t>Javascript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, Python and Flask. </a:t>
            </a:r>
            <a:endParaRPr lang="en-US" dirty="0">
              <a:solidFill>
                <a:srgbClr val="24292F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In addition, we explored the data with analytical tools.  </a:t>
            </a:r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79" y="144604"/>
            <a:ext cx="5875916" cy="1083732"/>
          </a:xfrm>
        </p:spPr>
        <p:txBody>
          <a:bodyPr>
            <a:normAutofit/>
          </a:bodyPr>
          <a:lstStyle/>
          <a:p>
            <a:r>
              <a:rPr lang="en-US" sz="3200" dirty="0"/>
              <a:t>Method</a:t>
            </a:r>
            <a:r>
              <a:rPr lang="en-US" sz="4000" dirty="0"/>
              <a:t> </a:t>
            </a:r>
            <a:endParaRPr lang="en-US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155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56979" y="-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767F34F-370F-2A98-B28D-CC916DAF06B5}"/>
              </a:ext>
            </a:extLst>
          </p:cNvPr>
          <p:cNvSpPr txBox="1">
            <a:spLocks/>
          </p:cNvSpPr>
          <p:nvPr/>
        </p:nvSpPr>
        <p:spPr>
          <a:xfrm>
            <a:off x="3454175" y="2280271"/>
            <a:ext cx="4895258" cy="385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361066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6361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077" y="1275880"/>
            <a:ext cx="5020421" cy="4698999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u="none" strike="noStrike" dirty="0">
              <a:solidFill>
                <a:srgbClr val="24292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000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Population sample: 253,681</a:t>
            </a:r>
          </a:p>
          <a:p>
            <a:pPr algn="l"/>
            <a:r>
              <a:rPr lang="en-US" sz="20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No Diabetes: 218,334</a:t>
            </a:r>
          </a:p>
          <a:p>
            <a:pPr algn="l"/>
            <a:r>
              <a:rPr lang="en-US" sz="2000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	With Diabetes or Pre-diabetes: 35,346</a:t>
            </a:r>
          </a:p>
          <a:p>
            <a:pPr algn="l"/>
            <a:r>
              <a:rPr lang="en-US" sz="20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Prediction:</a:t>
            </a:r>
            <a:endParaRPr lang="en-US" sz="2000" u="none" strike="noStrike" dirty="0">
              <a:solidFill>
                <a:srgbClr val="24292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0= No diabetes 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 diabetes or prediabetes </a:t>
            </a:r>
          </a:p>
          <a:p>
            <a:pPr marL="914400" lvl="1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2000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1C6D412B-1EF8-6500-CC44-853D220C5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25" y="1418007"/>
            <a:ext cx="5413129" cy="3721526"/>
          </a:xfrm>
          <a:prstGeom prst="rect">
            <a:avLst/>
          </a:prstGeom>
          <a:effectLst>
            <a:outerShdw blurRad="967662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024A5A-FB58-8DAF-FD89-AF4559CB11FC}"/>
              </a:ext>
            </a:extLst>
          </p:cNvPr>
          <p:cNvSpPr txBox="1"/>
          <p:nvPr/>
        </p:nvSpPr>
        <p:spPr>
          <a:xfrm>
            <a:off x="2406039" y="489649"/>
            <a:ext cx="761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Overview of Sample Population</a:t>
            </a:r>
          </a:p>
        </p:txBody>
      </p:sp>
    </p:spTree>
    <p:extLst>
      <p:ext uri="{BB962C8B-B14F-4D97-AF65-F5344CB8AC3E}">
        <p14:creationId xmlns:p14="http://schemas.microsoft.com/office/powerpoint/2010/main" val="23334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-7120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487" y="-65677"/>
            <a:ext cx="3968895" cy="404442"/>
          </a:xfrm>
        </p:spPr>
        <p:txBody>
          <a:bodyPr>
            <a:noAutofit/>
          </a:bodyPr>
          <a:lstStyle/>
          <a:p>
            <a:r>
              <a:rPr lang="en-US" sz="2400" dirty="0"/>
              <a:t>Heatmap (All 22 variables)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03A866F-C1DF-2780-BD8E-195D8563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0" y="267561"/>
            <a:ext cx="6030049" cy="6251674"/>
          </a:xfrm>
          <a:prstGeom prst="rect">
            <a:avLst/>
          </a:prstGeom>
          <a:effectLst>
            <a:outerShdw blurRad="7747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58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1603</TotalTime>
  <Words>1017</Words>
  <Application>Microsoft Macintosh PowerPoint</Application>
  <PresentationFormat>Widescreen</PresentationFormat>
  <Paragraphs>242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Meiryo</vt:lpstr>
      <vt:lpstr>-apple-system</vt:lpstr>
      <vt:lpstr>Arial</vt:lpstr>
      <vt:lpstr>Calibri</vt:lpstr>
      <vt:lpstr>Calibri Light</vt:lpstr>
      <vt:lpstr>Wingdings</vt:lpstr>
      <vt:lpstr>Office Theme</vt:lpstr>
      <vt:lpstr>Predicting Diabetes Using Health Indicators</vt:lpstr>
      <vt:lpstr>Introduction</vt:lpstr>
      <vt:lpstr>Contents</vt:lpstr>
      <vt:lpstr>PowerPoint Presentation</vt:lpstr>
      <vt:lpstr>Method</vt:lpstr>
      <vt:lpstr>Method </vt:lpstr>
      <vt:lpstr>PowerPoint Presentation</vt:lpstr>
      <vt:lpstr>PowerPoint Presentation</vt:lpstr>
      <vt:lpstr>Heatmap (All 22 variables)</vt:lpstr>
      <vt:lpstr>Heatmap (Focused on 10 variables)</vt:lpstr>
      <vt:lpstr>PowerPoint Presentation</vt:lpstr>
      <vt:lpstr>Gender</vt:lpstr>
      <vt:lpstr>Education distribution in people with diabetes </vt:lpstr>
      <vt:lpstr>Stroke</vt:lpstr>
      <vt:lpstr>How is diabetes distributed by age?</vt:lpstr>
      <vt:lpstr>PowerPoint Presentation</vt:lpstr>
      <vt:lpstr>PowerPoint Presentation</vt:lpstr>
      <vt:lpstr>PowerPoint Presentation</vt:lpstr>
      <vt:lpstr>How does difficulty walking compare in the diabetic population?</vt:lpstr>
      <vt:lpstr>PowerPoint Presentation</vt:lpstr>
      <vt:lpstr>PowerPoint Presentation</vt:lpstr>
      <vt:lpstr>PowerPoint Presentation</vt:lpstr>
      <vt:lpstr>PowerPoint Presentation</vt:lpstr>
      <vt:lpstr>Deep Learning Sigmoid Function with TensorFlow</vt:lpstr>
      <vt:lpstr>Logistic Regression Model</vt:lpstr>
      <vt:lpstr>PowerPoint Presentation</vt:lpstr>
      <vt:lpstr>Setbacks</vt:lpstr>
      <vt:lpstr>Limitations</vt:lpstr>
      <vt:lpstr>Conclusion </vt:lpstr>
      <vt:lpstr>Next Steps </vt:lpstr>
      <vt:lpstr>References 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 C</dc:creator>
  <cp:lastModifiedBy>A C</cp:lastModifiedBy>
  <cp:revision>134</cp:revision>
  <dcterms:created xsi:type="dcterms:W3CDTF">2023-02-17T02:22:13Z</dcterms:created>
  <dcterms:modified xsi:type="dcterms:W3CDTF">2023-02-23T05:38:31Z</dcterms:modified>
</cp:coreProperties>
</file>