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1"/>
          <c:order val="1"/>
          <c:tx>
            <c:strRef>
              <c:f>Hoja1!$B$5</c:f>
              <c:strCache>
                <c:ptCount val="1"/>
                <c:pt idx="0">
                  <c:v>U. Salamanca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Hoja1!$C$5:$J$5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5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6F-4B2D-8D36-5ADB651C2AAF}"/>
            </c:ext>
          </c:extLst>
        </c:ser>
        <c:ser>
          <c:idx val="2"/>
          <c:order val="2"/>
          <c:tx>
            <c:strRef>
              <c:f>Hoja1!$B$6</c:f>
              <c:strCache>
                <c:ptCount val="1"/>
                <c:pt idx="0">
                  <c:v>U. Granada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Hoja1!$C$6:$J$6</c:f>
              <c:numCache>
                <c:formatCode>General</c:formatCode>
                <c:ptCount val="8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6F-4B2D-8D36-5ADB651C2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2395568"/>
        <c:axId val="1892396400"/>
        <c:extLst>
          <c:ext xmlns:c15="http://schemas.microsoft.com/office/drawing/2012/chart" uri="{02D57815-91ED-43cb-92C2-25804820EDAC}">
            <c15:filteredRad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Hoja1!$B$4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Hoja1!$C$4:$J$4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B6F-4B2D-8D36-5ADB651C2AAF}"/>
                  </c:ext>
                </c:extLst>
              </c15:ser>
            </c15:filteredRadarSeries>
          </c:ext>
        </c:extLst>
      </c:radarChart>
      <c:catAx>
        <c:axId val="1892395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92396400"/>
        <c:crosses val="autoZero"/>
        <c:auto val="1"/>
        <c:lblAlgn val="ctr"/>
        <c:lblOffset val="100"/>
        <c:noMultiLvlLbl val="0"/>
      </c:catAx>
      <c:valAx>
        <c:axId val="189239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9239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D384C-94F1-4495-B7B1-5D7CCC2BC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6AB17-0671-47CA-86B0-096C4E390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BED9D9-CAAA-418D-94F8-60AED9C8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978-D3FA-4268-BB0B-923F60929AA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73300-1D1B-4821-BD1E-8571557A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F6770E-C178-41B1-9A59-611E647F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31FE-E1A0-4544-A0F5-69FC85798C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35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1684E-7A96-4789-AB88-5400CF97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8A1C15-39CB-4EC8-8821-A31E5290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CB03E-25D6-48DE-BB5B-F5255DFC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978-D3FA-4268-BB0B-923F60929AA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DB0F7B-41F8-4DA5-A1C3-854032C0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6EBC64-2053-475A-A8CF-724C92D6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31FE-E1A0-4544-A0F5-69FC85798C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68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7432B8-E6BC-4B11-ACF4-BA89FB9A6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D989BF-823F-4A9E-B4AE-1C278E149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5A655-9737-4273-8814-D600760A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978-D3FA-4268-BB0B-923F60929AA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55489-B55F-41F4-A2F1-22DD2333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4FAB7B-EB90-44FE-8D20-5471BF15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31FE-E1A0-4544-A0F5-69FC85798C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28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922A0-9049-4735-A749-E323F379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C5AC0-5E42-41C7-8D4D-EFEEC40C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1E9CF-CBFE-40AF-8778-C608BECE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978-D3FA-4268-BB0B-923F60929AA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12604-FC77-4450-89BA-237F61AA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E995A-644B-4C04-BED8-DC169C0D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31FE-E1A0-4544-A0F5-69FC85798C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00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40C0B-70D4-4569-BFDE-639E730D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1BB5C5-9DF8-433A-9A63-225D28C4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F8C60A-0AEB-4DFD-9C9B-DAA1C69E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978-D3FA-4268-BB0B-923F60929AA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DFAE3-F2AE-4169-AA29-8F1FAB67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2C342-589E-4FEE-A5C4-38C4AEA1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31FE-E1A0-4544-A0F5-69FC85798C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39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ED915-EFF6-4CCF-BF26-4758B32F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5CA7E-0A88-4853-9B1F-AF0D3AD32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BACDDE-992B-4DB4-9B8A-E1C5D4B0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1D62B3-0464-43D0-AB35-294593F6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978-D3FA-4268-BB0B-923F60929AA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D1583D-E354-4F32-B978-C249DF62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23FCE5-E2D2-4850-AC3A-CD739DD5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31FE-E1A0-4544-A0F5-69FC85798C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81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26494-ACAD-40D1-AD40-6EFF1C9C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7CCD33-C8C5-4025-9F09-F7E8E7915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7ABE69-8CF5-4D9B-B068-1335BDA4E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ECAA53-720A-4952-87EA-410992D3A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4DFAEE-75C0-4441-8497-E322DABFF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91596E-55E1-4A40-912C-1E334BB6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978-D3FA-4268-BB0B-923F60929AA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E49E05-D4E9-4EEF-9802-18C4235E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A049C1-953A-4BD9-B890-CCFD56E0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31FE-E1A0-4544-A0F5-69FC85798C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88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BA105-A502-49A6-8BE7-17A111C2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724300-5C2D-4A03-A8D0-7CAEC69C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978-D3FA-4268-BB0B-923F60929AA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1F54B3-170C-4FBD-8815-302EFAAA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B18552-554C-489D-BC6D-5A8FCF0E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31FE-E1A0-4544-A0F5-69FC85798C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66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4EBE05-3DD2-47B9-A34F-A2D3D938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978-D3FA-4268-BB0B-923F60929AA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8A8FD6-B6A0-44A2-9D63-21211020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3A04DF-9058-4D78-BADD-8E7C289D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31FE-E1A0-4544-A0F5-69FC85798C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70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7C065-FF06-48AC-8953-2EB2CA49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90E3B-2EE9-4DDB-AE43-29DDF000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494448-EEBC-4348-9C29-DDC9FB984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CA074E-D352-4CF2-996F-68BEFFFA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978-D3FA-4268-BB0B-923F60929AA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406F4C-B855-4D06-BE90-F9F2D054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8B216-8FB2-4F17-ADB3-429C19B7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31FE-E1A0-4544-A0F5-69FC85798C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58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E54D9-3E53-40C1-B68D-AC702368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2DDEB-7702-41A2-9921-FAB8188AE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A7491B-C513-46E3-B73C-20A461249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A76012-A25C-45EE-ABE1-C693AD8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978-D3FA-4268-BB0B-923F60929AA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821132-C188-4CAE-9BB5-A2767BB2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5FF681-9D4D-4269-8444-ED3455A4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31FE-E1A0-4544-A0F5-69FC85798C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49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0DA858-969C-4597-B443-11304967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80423-8C19-434D-843E-3C168CFE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9E9410-C049-4A8F-841F-310D05A8E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C978-D3FA-4268-BB0B-923F60929AA3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18481-3AF2-4CBF-BC86-DD484F3CE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81B429-DD59-4F4A-8E7E-E9D6C8100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31FE-E1A0-4544-A0F5-69FC85798C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97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DFE98-7FE8-411D-BE54-694169A8F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50071A-8FAD-4751-9D47-D6D6BC716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8 Golden Rules Of User Interface l UIUX DESIGN - YouTube">
            <a:extLst>
              <a:ext uri="{FF2B5EF4-FFF2-40B4-BE49-F238E27FC236}">
                <a16:creationId xmlns:a16="http://schemas.microsoft.com/office/drawing/2014/main" id="{BF69AAB2-DE3A-4599-872B-608DBD5F8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2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EBA03AA-5085-4640-9CA7-DF38F18D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WEBSITES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16D1B9-F415-49B4-8BD0-CF8A15516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dirty="0"/>
              <a:t>Universidad de Granada</a:t>
            </a:r>
          </a:p>
          <a:p>
            <a:pPr algn="ctr"/>
            <a:r>
              <a:rPr lang="es-ES" dirty="0"/>
              <a:t>https://www.ugr.es/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93FAEFE-DD3A-4B76-AB04-23F2090AC3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6741"/>
            <a:ext cx="5157787" cy="2901255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6066442-5AD0-481E-855C-17008B304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dirty="0"/>
              <a:t>Universidad de Salamanca</a:t>
            </a:r>
          </a:p>
          <a:p>
            <a:pPr algn="ctr"/>
            <a:r>
              <a:rPr lang="es-ES" dirty="0"/>
              <a:t>https://www.usal.es/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5CB995E-B2B5-4412-A6B9-5ADC86DF47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20331"/>
            <a:ext cx="5183188" cy="345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80315E8-310D-4E88-94E6-BF7377C9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Kiviat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4A67B61-BAD1-4279-A15D-82C14B1129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768790"/>
              </p:ext>
            </p:extLst>
          </p:nvPr>
        </p:nvGraphicFramePr>
        <p:xfrm>
          <a:off x="2709153" y="1690688"/>
          <a:ext cx="6773694" cy="35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1DD75FE1-5E60-48ED-AF31-CCB664142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875283"/>
              </p:ext>
            </p:extLst>
          </p:nvPr>
        </p:nvGraphicFramePr>
        <p:xfrm>
          <a:off x="2133600" y="5246148"/>
          <a:ext cx="7924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7139975" imgH="556134" progId="Excel.Sheet.12">
                  <p:embed/>
                </p:oleObj>
              </mc:Choice>
              <mc:Fallback>
                <p:oleObj name="Worksheet" r:id="rId4" imgW="7139975" imgH="55613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5246148"/>
                        <a:ext cx="7924800" cy="5556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54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C0D80F-9B7E-43AC-9B41-933433B3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Golden Rules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86A8AD-ACF7-4A06-950F-CA2226582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55" y="2120704"/>
            <a:ext cx="3240000" cy="16251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B8A077C-97A7-4128-B305-078EA228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788" y="2345882"/>
            <a:ext cx="3240000" cy="13671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6A7C38-182A-46B8-A242-31896F8FE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855" y="4487687"/>
            <a:ext cx="3240000" cy="16251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800A0E-D7F8-4BDE-BF69-3F8891C2E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788" y="4487687"/>
            <a:ext cx="3240000" cy="162511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A822D32-1022-4ADC-9BE4-467EFB567476}"/>
              </a:ext>
            </a:extLst>
          </p:cNvPr>
          <p:cNvSpPr txBox="1"/>
          <p:nvPr/>
        </p:nvSpPr>
        <p:spPr>
          <a:xfrm>
            <a:off x="1102855" y="1690688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>
                <a:solidFill>
                  <a:srgbClr val="1F2937"/>
                </a:solidFill>
                <a:effectLst/>
                <a:latin typeface="Inter"/>
              </a:rPr>
              <a:t> 1. </a:t>
            </a:r>
            <a:r>
              <a:rPr lang="es-ES" b="1" i="0" dirty="0" err="1">
                <a:solidFill>
                  <a:srgbClr val="1F2937"/>
                </a:solidFill>
                <a:effectLst/>
                <a:latin typeface="Inter"/>
              </a:rPr>
              <a:t>Strive</a:t>
            </a:r>
            <a:r>
              <a:rPr lang="es-ES" b="1" i="0" dirty="0">
                <a:solidFill>
                  <a:srgbClr val="1F2937"/>
                </a:solidFill>
                <a:effectLst/>
                <a:latin typeface="Inter"/>
              </a:rPr>
              <a:t> </a:t>
            </a:r>
            <a:r>
              <a:rPr lang="es-ES" b="1" i="0" dirty="0" err="1">
                <a:solidFill>
                  <a:srgbClr val="1F2937"/>
                </a:solidFill>
                <a:effectLst/>
                <a:latin typeface="Inter"/>
              </a:rPr>
              <a:t>for</a:t>
            </a:r>
            <a:r>
              <a:rPr lang="es-ES" b="1" i="0" dirty="0">
                <a:solidFill>
                  <a:srgbClr val="1F2937"/>
                </a:solidFill>
                <a:effectLst/>
                <a:latin typeface="Inter"/>
              </a:rPr>
              <a:t> </a:t>
            </a:r>
            <a:r>
              <a:rPr lang="es-ES" b="1" i="0" dirty="0" err="1">
                <a:solidFill>
                  <a:srgbClr val="1F2937"/>
                </a:solidFill>
                <a:effectLst/>
                <a:latin typeface="Inter"/>
              </a:rPr>
              <a:t>Consistency</a:t>
            </a:r>
            <a:endParaRPr lang="es-ES" b="1" i="0" dirty="0">
              <a:solidFill>
                <a:srgbClr val="1F2937"/>
              </a:solidFill>
              <a:effectLst/>
              <a:latin typeface="Inter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059C5BB-D501-4076-80A0-F4AB4805BD9C}"/>
              </a:ext>
            </a:extLst>
          </p:cNvPr>
          <p:cNvSpPr txBox="1"/>
          <p:nvPr/>
        </p:nvSpPr>
        <p:spPr>
          <a:xfrm>
            <a:off x="7750788" y="1644521"/>
            <a:ext cx="32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1F2937"/>
                </a:solidFill>
                <a:effectLst/>
                <a:latin typeface="Inter"/>
              </a:rPr>
              <a:t>Enable Frequent Users to Use Shortcuts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8560C1A-80BD-46F5-A402-051C350391F2}"/>
              </a:ext>
            </a:extLst>
          </p:cNvPr>
          <p:cNvSpPr txBox="1"/>
          <p:nvPr/>
        </p:nvSpPr>
        <p:spPr>
          <a:xfrm>
            <a:off x="999160" y="4118355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 err="1">
                <a:solidFill>
                  <a:srgbClr val="1F2937"/>
                </a:solidFill>
                <a:effectLst/>
                <a:latin typeface="Inter"/>
              </a:rPr>
              <a:t>Offer</a:t>
            </a:r>
            <a:r>
              <a:rPr lang="es-ES" b="1" i="0" dirty="0">
                <a:solidFill>
                  <a:srgbClr val="1F2937"/>
                </a:solidFill>
                <a:effectLst/>
                <a:latin typeface="Inter"/>
              </a:rPr>
              <a:t> Informative </a:t>
            </a:r>
            <a:r>
              <a:rPr lang="es-ES" b="1" i="0" dirty="0" err="1">
                <a:solidFill>
                  <a:srgbClr val="1F2937"/>
                </a:solidFill>
                <a:effectLst/>
                <a:latin typeface="Inter"/>
              </a:rPr>
              <a:t>Feedback</a:t>
            </a:r>
            <a:endParaRPr lang="es-ES" b="1" i="0" dirty="0">
              <a:solidFill>
                <a:srgbClr val="1F2937"/>
              </a:solidFill>
              <a:effectLst/>
              <a:latin typeface="Inter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4F4636A-8287-4571-B611-B94C4811A48E}"/>
              </a:ext>
            </a:extLst>
          </p:cNvPr>
          <p:cNvSpPr txBox="1"/>
          <p:nvPr/>
        </p:nvSpPr>
        <p:spPr>
          <a:xfrm>
            <a:off x="7750788" y="4118355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1F2937"/>
                </a:solidFill>
                <a:effectLst/>
                <a:latin typeface="Inter"/>
              </a:rPr>
              <a:t>Design Dialog to Yield Closure</a:t>
            </a:r>
          </a:p>
        </p:txBody>
      </p:sp>
    </p:spTree>
    <p:extLst>
      <p:ext uri="{BB962C8B-B14F-4D97-AF65-F5344CB8AC3E}">
        <p14:creationId xmlns:p14="http://schemas.microsoft.com/office/powerpoint/2010/main" val="12021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07D334-F326-458C-9886-4DCBD4DC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55" y="1104412"/>
            <a:ext cx="3000000" cy="180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260BDEB-2475-48DC-81B9-18841795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99" y="1377812"/>
            <a:ext cx="2412372" cy="180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1DD4DF-122C-4A32-8863-FB822239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955" y="4082271"/>
            <a:ext cx="1971000" cy="18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BEA1DB-B799-4565-AFF8-1EEA9393E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985" y="4038352"/>
            <a:ext cx="2520000" cy="1800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4D8F2A3-44B9-4612-A52E-B1A38A7F6793}"/>
              </a:ext>
            </a:extLst>
          </p:cNvPr>
          <p:cNvSpPr txBox="1"/>
          <p:nvPr/>
        </p:nvSpPr>
        <p:spPr>
          <a:xfrm>
            <a:off x="2016555" y="735080"/>
            <a:ext cx="29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 err="1">
                <a:solidFill>
                  <a:srgbClr val="1F2937"/>
                </a:solidFill>
                <a:effectLst/>
                <a:latin typeface="Inter"/>
              </a:rPr>
              <a:t>Offer</a:t>
            </a:r>
            <a:r>
              <a:rPr lang="es-ES" b="1" i="0" dirty="0">
                <a:solidFill>
                  <a:srgbClr val="1F2937"/>
                </a:solidFill>
                <a:effectLst/>
                <a:latin typeface="Inter"/>
              </a:rPr>
              <a:t> Simple Error </a:t>
            </a:r>
            <a:r>
              <a:rPr lang="es-ES" b="1" i="0" dirty="0" err="1">
                <a:solidFill>
                  <a:srgbClr val="1F2937"/>
                </a:solidFill>
                <a:effectLst/>
                <a:latin typeface="Inter"/>
              </a:rPr>
              <a:t>Handling</a:t>
            </a:r>
            <a:endParaRPr lang="es-ES" b="1" i="0" dirty="0">
              <a:solidFill>
                <a:srgbClr val="1F2937"/>
              </a:solidFill>
              <a:effectLst/>
              <a:latin typeface="Inter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51D957-3E34-43F7-B245-55343010DA97}"/>
              </a:ext>
            </a:extLst>
          </p:cNvPr>
          <p:cNvSpPr txBox="1"/>
          <p:nvPr/>
        </p:nvSpPr>
        <p:spPr>
          <a:xfrm>
            <a:off x="8247171" y="735080"/>
            <a:ext cx="24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1F2937"/>
                </a:solidFill>
                <a:effectLst/>
                <a:latin typeface="Inter"/>
              </a:rPr>
              <a:t>Permit Easy Reversal of Actions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3C08AF1-529B-4C0E-8C20-32D4D8D041A0}"/>
              </a:ext>
            </a:extLst>
          </p:cNvPr>
          <p:cNvSpPr txBox="1"/>
          <p:nvPr/>
        </p:nvSpPr>
        <p:spPr>
          <a:xfrm>
            <a:off x="2528955" y="3435940"/>
            <a:ext cx="1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1F2937"/>
                </a:solidFill>
                <a:effectLst/>
                <a:latin typeface="Inter"/>
              </a:rPr>
              <a:t>Support Internal Locus of Control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34B17B-3783-47BC-86B7-9E65BA94B85B}"/>
              </a:ext>
            </a:extLst>
          </p:cNvPr>
          <p:cNvSpPr txBox="1"/>
          <p:nvPr/>
        </p:nvSpPr>
        <p:spPr>
          <a:xfrm>
            <a:off x="8192985" y="3435940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>
                <a:solidFill>
                  <a:srgbClr val="1F2937"/>
                </a:solidFill>
                <a:effectLst/>
                <a:latin typeface="Inter"/>
              </a:rPr>
              <a:t>Reduce Short-</a:t>
            </a:r>
            <a:r>
              <a:rPr lang="es-ES" b="1" i="0" dirty="0" err="1">
                <a:solidFill>
                  <a:srgbClr val="1F2937"/>
                </a:solidFill>
                <a:effectLst/>
                <a:latin typeface="Inter"/>
              </a:rPr>
              <a:t>Term</a:t>
            </a:r>
            <a:r>
              <a:rPr lang="es-ES" b="1" i="0" dirty="0">
                <a:solidFill>
                  <a:srgbClr val="1F2937"/>
                </a:solidFill>
                <a:effectLst/>
                <a:latin typeface="Inter"/>
              </a:rPr>
              <a:t> </a:t>
            </a:r>
            <a:r>
              <a:rPr lang="es-ES" b="1" i="0" dirty="0" err="1">
                <a:solidFill>
                  <a:srgbClr val="1F2937"/>
                </a:solidFill>
                <a:effectLst/>
                <a:latin typeface="Inter"/>
              </a:rPr>
              <a:t>Memory</a:t>
            </a:r>
            <a:r>
              <a:rPr lang="es-ES" b="1" i="0" dirty="0">
                <a:solidFill>
                  <a:srgbClr val="1F2937"/>
                </a:solidFill>
                <a:effectLst/>
                <a:latin typeface="Inter"/>
              </a:rPr>
              <a:t> Load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7523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65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Tema de Office</vt:lpstr>
      <vt:lpstr>Hoja de cálculo de Microsoft Excel</vt:lpstr>
      <vt:lpstr>Presentación de PowerPoint</vt:lpstr>
      <vt:lpstr>WEBSITES</vt:lpstr>
      <vt:lpstr>Kiviat Diagram</vt:lpstr>
      <vt:lpstr>Golden Rules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 Hernández Peña</dc:creator>
  <cp:lastModifiedBy>Isabel Hernández Peña</cp:lastModifiedBy>
  <cp:revision>2</cp:revision>
  <dcterms:created xsi:type="dcterms:W3CDTF">2021-12-15T21:18:02Z</dcterms:created>
  <dcterms:modified xsi:type="dcterms:W3CDTF">2021-12-15T23:08:03Z</dcterms:modified>
</cp:coreProperties>
</file>