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70" r:id="rId9"/>
    <p:sldId id="260" r:id="rId10"/>
    <p:sldId id="271" r:id="rId11"/>
    <p:sldId id="272" r:id="rId12"/>
    <p:sldId id="267" r:id="rId13"/>
    <p:sldId id="273" r:id="rId14"/>
    <p:sldId id="261" r:id="rId15"/>
    <p:sldId id="263" r:id="rId16"/>
    <p:sldId id="262" r:id="rId1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3B4E-CA7B-EF3A-4C9F-DC0FF148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FA91E-BD5A-9803-DFE1-D399619D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0DD8-53C3-F1F7-A51D-CD920B0C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E28B-A199-FE92-078B-A298FA5F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A1E8-12BC-EFF8-BD0E-6B54E29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04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B85A-CF70-ED3B-801A-36E6FE6A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EC4B6-D5A2-53C8-B2D6-1D18D67B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F2A2-ADAE-315D-77F7-ED94501A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419D-5538-2530-1784-C0C79080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8359-B945-756C-3634-5C7341C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938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4D9E2-A98F-5712-1A78-FAF0FC1A6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0DF8A-6E92-8CE4-C503-7AFB69C7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EC4A-62B3-90A8-8593-D74A60B2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C5B5-D04A-AD88-7B46-6D998245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F7F3-DD5B-D7A7-C8B5-C0D54B4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30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81B1-57E0-1172-EC50-C2AC1A2F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BDDB-BA2A-E977-493F-BB53A487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CBA7-9AE8-50FB-93FC-DACD3682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7357-91AB-2995-7B18-C3AE8CF6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36DB-D67C-AB16-45B6-DB7FDB5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5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D169-D5D6-D8B5-B855-43BB2C5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38338-CA37-C7F1-8024-1FB99087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D77E-266B-05B3-2DC9-FAE47C6E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A3E1-557F-D07C-C5D3-57B0953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B6A8-16D7-18E1-6B8C-6C62654F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501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4F74-0287-7689-70C0-C3297ACC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D977-84A6-8E03-AF56-1E4D29F00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C31AD-0C56-607E-EE70-A19D103B1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61358-7336-DBE7-4FE9-97AB962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C780-0942-6527-2D20-E45E9D1E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0289-79F7-9F79-287F-4689A7A2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99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2F10-BCB6-4149-BD16-426F4549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665C-4EAC-1CA0-FB38-70C2BF1F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FE04-3830-8D42-56C6-58E89923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8DA60-3C70-D660-0204-18846BCF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B1E52-5664-542B-820E-C9DED98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690E-928F-4E44-636F-8E11445F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F74D2-4FC7-AD7B-90EF-9FC7F099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9E8B9-C3D6-40BA-F9D4-41678488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75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BA54-55FF-82AC-F433-7DBCE550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A06BA-28F6-6C8D-BBD3-A3B82ED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DD9EC-A6EA-4B81-6B76-F89C025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20C15-983C-5D53-58F1-DF8BBEE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32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447B1-D661-5866-C02A-415E9C52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BF677-3D72-4982-CE51-D1D69444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9A418-2628-D373-7453-163ACDBC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11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2E96-8010-6F41-9117-54AB57D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C967-FFA3-C3C1-590A-E2A6F03A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3E42C-2052-54EF-0E08-1D7990403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C8C4A-0FE4-A0FE-A0C2-CB2308B5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7C5C-1C1F-D7F8-6FFA-4D126906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4870-EDD2-1BEC-209B-DAFE093E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97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41A6-B505-0C3B-8954-F214CDBC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38D9-BDAA-B5F7-3DC1-4474BAC05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D0692-6155-EE05-830B-8DC42F60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2033-42B1-4596-8FC6-9681445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2069-2999-3C59-E062-499C4A9B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D00A7-2BA4-C24E-EB57-8B98699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20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C197E-42A6-92A9-528C-4496A3BE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0E72-B908-A059-8801-52180399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46CB-785B-64B5-697F-0C5B0E412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9970A-4521-6E4A-B90D-82E05F0118E0}" type="datetimeFigureOut">
              <a:rPr lang="en-BE" smtClean="0"/>
              <a:t>02/04/2025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DF4E-B5A9-2B4C-8224-1FF03999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059C-51E6-6139-95DF-D4044EBBF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93448-0F4A-974B-BD0B-C6170E7E03C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9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D0A0-9473-2F28-F69C-E01DFA254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Disney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C376A-E7AA-3EF2-725F-42DC3C160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060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5205-4F75-A7E8-74C8-5C85BD4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Model training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05D029-C819-E9E9-E52A-4020FD9FA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18235"/>
              </p:ext>
            </p:extLst>
          </p:nvPr>
        </p:nvGraphicFramePr>
        <p:xfrm>
          <a:off x="495303" y="1690687"/>
          <a:ext cx="10858497" cy="462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3327394741"/>
                    </a:ext>
                  </a:extLst>
                </a:gridCol>
                <a:gridCol w="620504">
                  <a:extLst>
                    <a:ext uri="{9D8B030D-6E8A-4147-A177-3AD203B41FA5}">
                      <a16:colId xmlns:a16="http://schemas.microsoft.com/office/drawing/2014/main" val="3511592863"/>
                    </a:ext>
                  </a:extLst>
                </a:gridCol>
                <a:gridCol w="782068">
                  <a:extLst>
                    <a:ext uri="{9D8B030D-6E8A-4147-A177-3AD203B41FA5}">
                      <a16:colId xmlns:a16="http://schemas.microsoft.com/office/drawing/2014/main" val="1095226521"/>
                    </a:ext>
                  </a:extLst>
                </a:gridCol>
                <a:gridCol w="564826">
                  <a:extLst>
                    <a:ext uri="{9D8B030D-6E8A-4147-A177-3AD203B41FA5}">
                      <a16:colId xmlns:a16="http://schemas.microsoft.com/office/drawing/2014/main" val="1059062427"/>
                    </a:ext>
                  </a:extLst>
                </a:gridCol>
                <a:gridCol w="847239">
                  <a:extLst>
                    <a:ext uri="{9D8B030D-6E8A-4147-A177-3AD203B41FA5}">
                      <a16:colId xmlns:a16="http://schemas.microsoft.com/office/drawing/2014/main" val="367811098"/>
                    </a:ext>
                  </a:extLst>
                </a:gridCol>
                <a:gridCol w="803792">
                  <a:extLst>
                    <a:ext uri="{9D8B030D-6E8A-4147-A177-3AD203B41FA5}">
                      <a16:colId xmlns:a16="http://schemas.microsoft.com/office/drawing/2014/main" val="2536876385"/>
                    </a:ext>
                  </a:extLst>
                </a:gridCol>
                <a:gridCol w="1057240">
                  <a:extLst>
                    <a:ext uri="{9D8B030D-6E8A-4147-A177-3AD203B41FA5}">
                      <a16:colId xmlns:a16="http://schemas.microsoft.com/office/drawing/2014/main" val="3722336525"/>
                    </a:ext>
                  </a:extLst>
                </a:gridCol>
                <a:gridCol w="883446">
                  <a:extLst>
                    <a:ext uri="{9D8B030D-6E8A-4147-A177-3AD203B41FA5}">
                      <a16:colId xmlns:a16="http://schemas.microsoft.com/office/drawing/2014/main" val="3142625086"/>
                    </a:ext>
                  </a:extLst>
                </a:gridCol>
                <a:gridCol w="875020">
                  <a:extLst>
                    <a:ext uri="{9D8B030D-6E8A-4147-A177-3AD203B41FA5}">
                      <a16:colId xmlns:a16="http://schemas.microsoft.com/office/drawing/2014/main" val="3054248468"/>
                    </a:ext>
                  </a:extLst>
                </a:gridCol>
                <a:gridCol w="935322">
                  <a:extLst>
                    <a:ext uri="{9D8B030D-6E8A-4147-A177-3AD203B41FA5}">
                      <a16:colId xmlns:a16="http://schemas.microsoft.com/office/drawing/2014/main" val="733664807"/>
                    </a:ext>
                  </a:extLst>
                </a:gridCol>
                <a:gridCol w="1274478">
                  <a:extLst>
                    <a:ext uri="{9D8B030D-6E8A-4147-A177-3AD203B41FA5}">
                      <a16:colId xmlns:a16="http://schemas.microsoft.com/office/drawing/2014/main" val="2149615269"/>
                    </a:ext>
                  </a:extLst>
                </a:gridCol>
              </a:tblGrid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attraction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month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day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minute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day_of_week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week_of_year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quarter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day_of_year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is_weekend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actual_over_posted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484803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pirates_of_caribbean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458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141778"/>
                  </a:ext>
                </a:extLst>
              </a:tr>
              <a:tr h="7631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laugh_floor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573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151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534747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tom_land_speedway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655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283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2728217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buzz_lightyear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2.0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9206073"/>
                  </a:ext>
                </a:extLst>
              </a:tr>
              <a:tr h="772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flight_of_passage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896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364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B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B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845205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C9EC7D-D6FC-A5EE-87CD-A9044B66D40C}"/>
              </a:ext>
            </a:extLst>
          </p:cNvPr>
          <p:cNvSpPr/>
          <p:nvPr/>
        </p:nvSpPr>
        <p:spPr>
          <a:xfrm>
            <a:off x="10073409" y="1690687"/>
            <a:ext cx="1280391" cy="4624389"/>
          </a:xfrm>
          <a:prstGeom prst="rect">
            <a:avLst/>
          </a:prstGeom>
          <a:solidFill>
            <a:srgbClr val="E97132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265493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440E-0867-8D0D-0F9C-5598FDE5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CDB1-CD33-9DF4-8A42-23CB8CBF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Linear regression model</a:t>
            </a:r>
          </a:p>
          <a:p>
            <a:pPr lvl="1"/>
            <a:r>
              <a:rPr lang="en-GB" sz="2800" dirty="0"/>
              <a:t>MAE : 0.29 </a:t>
            </a:r>
          </a:p>
          <a:p>
            <a:pPr lvl="1"/>
            <a:r>
              <a:rPr lang="en-GB" sz="2800" dirty="0"/>
              <a:t>RMSE : 0.43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42805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50A3-F6FF-33B6-15CC-030AE853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8F6E-990A-EBC1-9FCF-1D98B063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Estimating the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16F-FB31-B1FC-CE2E-54715407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1DD5ED-53A1-61A0-E43C-92FF24F657EF}"/>
              </a:ext>
            </a:extLst>
          </p:cNvPr>
          <p:cNvSpPr/>
          <p:nvPr/>
        </p:nvSpPr>
        <p:spPr>
          <a:xfrm>
            <a:off x="671513" y="2120900"/>
            <a:ext cx="3128962" cy="3760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Ratio actual over posted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C732D2-4D8D-75AB-1116-2F477BBDEBAD}"/>
              </a:ext>
            </a:extLst>
          </p:cNvPr>
          <p:cNvSpPr/>
          <p:nvPr/>
        </p:nvSpPr>
        <p:spPr>
          <a:xfrm>
            <a:off x="4531519" y="2120900"/>
            <a:ext cx="3128962" cy="37607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Predict ratios with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1D6C9C-8455-766D-2EEB-EEC55EC9242E}"/>
              </a:ext>
            </a:extLst>
          </p:cNvPr>
          <p:cNvSpPr/>
          <p:nvPr/>
        </p:nvSpPr>
        <p:spPr>
          <a:xfrm>
            <a:off x="8391525" y="2120900"/>
            <a:ext cx="3128962" cy="37607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Estimate waiting times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AFFEDD5-7F96-1989-BEAC-41BA661F97CA}"/>
              </a:ext>
            </a:extLst>
          </p:cNvPr>
          <p:cNvSpPr/>
          <p:nvPr/>
        </p:nvSpPr>
        <p:spPr>
          <a:xfrm rot="5400000">
            <a:off x="3128424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0CF9AE8-FA78-DB2B-77A6-A6FC648B4AF8}"/>
              </a:ext>
            </a:extLst>
          </p:cNvPr>
          <p:cNvSpPr/>
          <p:nvPr/>
        </p:nvSpPr>
        <p:spPr>
          <a:xfrm rot="5400000">
            <a:off x="6988430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239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519D-1FAF-A297-157B-372425B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predicted waiting times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4C4DA89-8CBF-7FBF-4CFD-02610344D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699724"/>
              </p:ext>
            </p:extLst>
          </p:nvPr>
        </p:nvGraphicFramePr>
        <p:xfrm>
          <a:off x="551146" y="1690688"/>
          <a:ext cx="6096000" cy="47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87">
                  <a:extLst>
                    <a:ext uri="{9D8B030D-6E8A-4147-A177-3AD203B41FA5}">
                      <a16:colId xmlns:a16="http://schemas.microsoft.com/office/drawing/2014/main" val="3032859925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126727237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812176708"/>
                    </a:ext>
                  </a:extLst>
                </a:gridCol>
                <a:gridCol w="889348">
                  <a:extLst>
                    <a:ext uri="{9D8B030D-6E8A-4147-A177-3AD203B41FA5}">
                      <a16:colId xmlns:a16="http://schemas.microsoft.com/office/drawing/2014/main" val="2664224668"/>
                    </a:ext>
                  </a:extLst>
                </a:gridCol>
                <a:gridCol w="833677">
                  <a:extLst>
                    <a:ext uri="{9D8B030D-6E8A-4147-A177-3AD203B41FA5}">
                      <a16:colId xmlns:a16="http://schemas.microsoft.com/office/drawing/2014/main" val="33632833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9008115"/>
                    </a:ext>
                  </a:extLst>
                </a:gridCol>
              </a:tblGrid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etc…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7603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it_s_a_small_world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5995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buzz_lightyear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70256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under_the_sea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73337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jungle_cruise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87943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toy_story_mania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6516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9D247214-37F0-17D9-7770-EF7D97BCC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3374"/>
              </p:ext>
            </p:extLst>
          </p:nvPr>
        </p:nvGraphicFramePr>
        <p:xfrm>
          <a:off x="7198290" y="1690688"/>
          <a:ext cx="1902912" cy="47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12">
                  <a:extLst>
                    <a:ext uri="{9D8B030D-6E8A-4147-A177-3AD203B41FA5}">
                      <a16:colId xmlns:a16="http://schemas.microsoft.com/office/drawing/2014/main" val="3032859925"/>
                    </a:ext>
                  </a:extLst>
                </a:gridCol>
              </a:tblGrid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predicted_ratio</a:t>
                      </a:r>
                      <a:endParaRPr lang="en-GB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7603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35817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70256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73337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87943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6516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E2557BD-6BD5-E87A-7E37-72BDC15D5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66543"/>
              </p:ext>
            </p:extLst>
          </p:nvPr>
        </p:nvGraphicFramePr>
        <p:xfrm>
          <a:off x="9652346" y="1690688"/>
          <a:ext cx="2079320" cy="478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320">
                  <a:extLst>
                    <a:ext uri="{9D8B030D-6E8A-4147-A177-3AD203B41FA5}">
                      <a16:colId xmlns:a16="http://schemas.microsoft.com/office/drawing/2014/main" val="1812176708"/>
                    </a:ext>
                  </a:extLst>
                </a:gridCol>
              </a:tblGrid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predicted_actual_time</a:t>
                      </a:r>
                      <a:endParaRPr lang="en-GB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760350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669523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70256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6.57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733372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14.65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879435"/>
                  </a:ext>
                </a:extLst>
              </a:tr>
              <a:tr h="7972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BE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13.85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76516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2509ABF-4829-DE61-D0E2-D3F9C99E73DF}"/>
              </a:ext>
            </a:extLst>
          </p:cNvPr>
          <p:cNvSpPr/>
          <p:nvPr/>
        </p:nvSpPr>
        <p:spPr>
          <a:xfrm>
            <a:off x="5611660" y="1690688"/>
            <a:ext cx="3489542" cy="47837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0465A-7068-6B22-2A9C-30E9F3D8CEA7}"/>
              </a:ext>
            </a:extLst>
          </p:cNvPr>
          <p:cNvSpPr txBox="1"/>
          <p:nvPr/>
        </p:nvSpPr>
        <p:spPr>
          <a:xfrm>
            <a:off x="6748632" y="382094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dirty="0">
                <a:solidFill>
                  <a:schemeClr val="accent2"/>
                </a:solidFill>
              </a:rPr>
              <a:t>x</a:t>
            </a:r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23A48-5F00-1FBE-FF6F-C34AB4145C36}"/>
              </a:ext>
            </a:extLst>
          </p:cNvPr>
          <p:cNvSpPr txBox="1"/>
          <p:nvPr/>
        </p:nvSpPr>
        <p:spPr>
          <a:xfrm>
            <a:off x="9202688" y="380605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dirty="0">
                <a:solidFill>
                  <a:schemeClr val="accent2"/>
                </a:solidFill>
              </a:rPr>
              <a:t>=</a:t>
            </a:r>
            <a:endParaRPr lang="en-B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graph with a line graph&#10;&#10;Description automatically generated">
            <a:extLst>
              <a:ext uri="{FF2B5EF4-FFF2-40B4-BE49-F238E27FC236}">
                <a16:creationId xmlns:a16="http://schemas.microsoft.com/office/drawing/2014/main" id="{A2A02D4D-334A-7DD1-38FD-83318FDA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6752"/>
            <a:ext cx="12192000" cy="6164495"/>
          </a:xfrm>
        </p:spPr>
      </p:pic>
    </p:spTree>
    <p:extLst>
      <p:ext uri="{BB962C8B-B14F-4D97-AF65-F5344CB8AC3E}">
        <p14:creationId xmlns:p14="http://schemas.microsoft.com/office/powerpoint/2010/main" val="101310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84D95F20-C7A5-DA19-5A0D-0ED57604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753"/>
            <a:ext cx="12192000" cy="61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CF991658-B844-AA41-429B-615D0A6D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752"/>
            <a:ext cx="12192001" cy="61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8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CF20-64F6-3489-513B-9E1BA353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6269-6116-3352-0236-13411DBF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785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2ABA-8A82-6286-EBDF-9EF8445A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F50A-B997-F997-7978-0220F714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Recht naar de resultaten gaan: wat hebben we gevonden?</a:t>
            </a:r>
          </a:p>
          <a:p>
            <a:r>
              <a:rPr lang="en-BE" dirty="0"/>
              <a:t>Storytelling: </a:t>
            </a:r>
          </a:p>
          <a:p>
            <a:pPr lvl="1"/>
            <a:r>
              <a:rPr lang="en-GB" dirty="0"/>
              <a:t>Dataset </a:t>
            </a:r>
            <a:r>
              <a:rPr lang="en-GB" dirty="0" err="1"/>
              <a:t>aangevuld</a:t>
            </a:r>
            <a:r>
              <a:rPr lang="en-GB" dirty="0"/>
              <a:t> met “</a:t>
            </a:r>
            <a:r>
              <a:rPr lang="en-BE" dirty="0"/>
              <a:t>”, voorspeld op basis van posted waiting times</a:t>
            </a:r>
            <a:r>
              <a:rPr lang="en-GB" dirty="0"/>
              <a:t>estimated a</a:t>
            </a:r>
            <a:r>
              <a:rPr lang="en-BE" dirty="0"/>
              <a:t>ctuele data</a:t>
            </a:r>
          </a:p>
          <a:p>
            <a:pPr lvl="1"/>
            <a:r>
              <a:rPr lang="en-BE" dirty="0"/>
              <a:t>Deze voorspelde data geanalyseerd voor een aantal use cases</a:t>
            </a:r>
          </a:p>
          <a:p>
            <a:pPr lvl="2"/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de waiting times </a:t>
            </a:r>
            <a:r>
              <a:rPr lang="en-GB" dirty="0" err="1"/>
              <a:t>bijzonder</a:t>
            </a:r>
            <a:r>
              <a:rPr lang="en-GB" dirty="0"/>
              <a:t> </a:t>
            </a:r>
            <a:r>
              <a:rPr lang="en-GB" dirty="0" err="1"/>
              <a:t>kort</a:t>
            </a:r>
            <a:r>
              <a:rPr lang="en-GB" dirty="0"/>
              <a:t> / lang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attracties</a:t>
            </a:r>
            <a:r>
              <a:rPr lang="en-GB" dirty="0"/>
              <a:t>?</a:t>
            </a:r>
          </a:p>
          <a:p>
            <a:pPr lvl="2"/>
            <a:r>
              <a:rPr lang="en-GB" dirty="0"/>
              <a:t>Zit er </a:t>
            </a:r>
            <a:r>
              <a:rPr lang="en-GB" dirty="0" err="1"/>
              <a:t>evolutie</a:t>
            </a:r>
            <a:r>
              <a:rPr lang="en-GB" dirty="0"/>
              <a:t> in, </a:t>
            </a:r>
            <a:r>
              <a:rPr lang="en-GB" dirty="0" err="1"/>
              <a:t>langere</a:t>
            </a:r>
            <a:r>
              <a:rPr lang="en-GB" dirty="0"/>
              <a:t>/</a:t>
            </a:r>
            <a:r>
              <a:rPr lang="en-GB" dirty="0" err="1"/>
              <a:t>kortere</a:t>
            </a:r>
            <a:r>
              <a:rPr lang="en-GB" dirty="0"/>
              <a:t> </a:t>
            </a:r>
            <a:r>
              <a:rPr lang="en-GB" dirty="0" err="1"/>
              <a:t>wachttijd</a:t>
            </a:r>
            <a:r>
              <a:rPr lang="en-GB" dirty="0"/>
              <a:t> </a:t>
            </a:r>
            <a:r>
              <a:rPr lang="en-GB" dirty="0" err="1"/>
              <a:t>doorheen</a:t>
            </a:r>
            <a:r>
              <a:rPr lang="en-GB" dirty="0"/>
              <a:t> de </a:t>
            </a:r>
            <a:r>
              <a:rPr lang="en-GB" dirty="0" err="1"/>
              <a:t>tijd</a:t>
            </a:r>
            <a:r>
              <a:rPr lang="en-GB" dirty="0"/>
              <a:t>?</a:t>
            </a:r>
          </a:p>
          <a:p>
            <a:pPr lvl="2"/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attracties</a:t>
            </a:r>
            <a:r>
              <a:rPr lang="en-GB" dirty="0"/>
              <a:t> met </a:t>
            </a:r>
            <a:r>
              <a:rPr lang="en-GB" dirty="0" err="1"/>
              <a:t>lange</a:t>
            </a:r>
            <a:r>
              <a:rPr lang="en-GB" dirty="0"/>
              <a:t> waiting times die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fast pass </a:t>
            </a:r>
            <a:r>
              <a:rPr lang="en-GB" dirty="0" err="1"/>
              <a:t>hebben</a:t>
            </a:r>
            <a:r>
              <a:rPr lang="en-GB" dirty="0"/>
              <a:t>?</a:t>
            </a:r>
          </a:p>
          <a:p>
            <a:pPr lvl="2"/>
            <a:r>
              <a:rPr lang="en-GB" dirty="0" err="1"/>
              <a:t>Zijn</a:t>
            </a:r>
            <a:r>
              <a:rPr lang="en-GB" dirty="0"/>
              <a:t> er </a:t>
            </a:r>
            <a:r>
              <a:rPr lang="en-GB" dirty="0" err="1"/>
              <a:t>attracties</a:t>
            </a:r>
            <a:r>
              <a:rPr lang="en-GB" dirty="0"/>
              <a:t> die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fast pass </a:t>
            </a:r>
            <a:r>
              <a:rPr lang="en-GB" dirty="0" err="1"/>
              <a:t>hebben</a:t>
            </a:r>
            <a:r>
              <a:rPr lang="en-GB" dirty="0"/>
              <a:t> maar </a:t>
            </a:r>
            <a:r>
              <a:rPr lang="en-GB" dirty="0" err="1"/>
              <a:t>eigenlijk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lange</a:t>
            </a:r>
            <a:r>
              <a:rPr lang="en-GB" dirty="0"/>
              <a:t> waiting times?</a:t>
            </a:r>
          </a:p>
          <a:p>
            <a:pPr lvl="2"/>
            <a:r>
              <a:rPr lang="en-GB" dirty="0" err="1"/>
              <a:t>Suggesties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om waiting times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verbeteren</a:t>
            </a:r>
            <a:r>
              <a:rPr lang="en-GB" dirty="0"/>
              <a:t>, </a:t>
            </a:r>
            <a:r>
              <a:rPr lang="en-GB" dirty="0" err="1"/>
              <a:t>vb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attracties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heel </a:t>
            </a:r>
            <a:r>
              <a:rPr lang="en-GB" dirty="0" err="1"/>
              <a:t>populaire</a:t>
            </a:r>
            <a:r>
              <a:rPr lang="en-GB" dirty="0"/>
              <a:t> </a:t>
            </a:r>
            <a:r>
              <a:rPr lang="en-GB" dirty="0" err="1"/>
              <a:t>soort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problemen</a:t>
            </a:r>
            <a:r>
              <a:rPr lang="en-GB" dirty="0"/>
              <a:t> die we </a:t>
            </a:r>
            <a:r>
              <a:rPr lang="en-GB" dirty="0" err="1"/>
              <a:t>gezien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oplossen</a:t>
            </a:r>
            <a:r>
              <a:rPr lang="en-GB" dirty="0"/>
              <a:t> etc.</a:t>
            </a:r>
          </a:p>
          <a:p>
            <a:pPr lvl="2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63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EDC1-DCFF-68FE-64B1-67554A85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Meer gedetailleerd ons werk toelichten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A93D-BFB0-E178-70B1-19DFAF26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Preprocessing</a:t>
            </a:r>
          </a:p>
          <a:p>
            <a:r>
              <a:rPr lang="en-BE" dirty="0"/>
              <a:t>Modelling</a:t>
            </a:r>
          </a:p>
          <a:p>
            <a:r>
              <a:rPr lang="en-BE" dirty="0"/>
              <a:t>Plotten -&gt; meer ingewikkelde plots hier tonen, zoals ROC, AUC</a:t>
            </a:r>
          </a:p>
        </p:txBody>
      </p:sp>
    </p:spTree>
    <p:extLst>
      <p:ext uri="{BB962C8B-B14F-4D97-AF65-F5344CB8AC3E}">
        <p14:creationId xmlns:p14="http://schemas.microsoft.com/office/powerpoint/2010/main" val="4272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53BAD-2D20-4EAE-136E-62FA2D166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6319-557B-825A-6F8E-805C34A9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Estimating the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750E-8A2F-6F2E-BA74-6F47090F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683"/>
            <a:ext cx="10515600" cy="3673300"/>
          </a:xfrm>
        </p:spPr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22DCA7-37A0-6F8C-AB4C-C78B89C3A5FB}"/>
              </a:ext>
            </a:extLst>
          </p:cNvPr>
          <p:cNvSpPr/>
          <p:nvPr/>
        </p:nvSpPr>
        <p:spPr>
          <a:xfrm>
            <a:off x="671513" y="1907958"/>
            <a:ext cx="3128962" cy="3174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Ratio actual over posted</a:t>
            </a:r>
          </a:p>
        </p:txBody>
      </p:sp>
    </p:spTree>
    <p:extLst>
      <p:ext uri="{BB962C8B-B14F-4D97-AF65-F5344CB8AC3E}">
        <p14:creationId xmlns:p14="http://schemas.microsoft.com/office/powerpoint/2010/main" val="58045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8840-E18A-8D3D-485A-326DEDA3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actual over posted ratio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E4FB8F8-EDB8-F6BB-47D2-8307E7B90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234695"/>
              </p:ext>
            </p:extLst>
          </p:nvPr>
        </p:nvGraphicFramePr>
        <p:xfrm>
          <a:off x="615864" y="1537732"/>
          <a:ext cx="10960271" cy="492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3">
                  <a:extLst>
                    <a:ext uri="{9D8B030D-6E8A-4147-A177-3AD203B41FA5}">
                      <a16:colId xmlns:a16="http://schemas.microsoft.com/office/drawing/2014/main" val="417722383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9996681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0464314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4484442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3272292895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60180222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2989389301"/>
                    </a:ext>
                  </a:extLst>
                </a:gridCol>
              </a:tblGrid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SACTMIN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SPOSTMIN_interp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actual_over_posted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6433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96986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112733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1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30933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95756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802125"/>
                  </a:ext>
                </a:extLst>
              </a:tr>
              <a:tr h="5532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7439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54049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97730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6BA2CB7-8669-38DC-3F2C-3E0167EEB938}"/>
              </a:ext>
            </a:extLst>
          </p:cNvPr>
          <p:cNvSpPr/>
          <p:nvPr/>
        </p:nvSpPr>
        <p:spPr>
          <a:xfrm>
            <a:off x="8442542" y="1352811"/>
            <a:ext cx="3355929" cy="514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432566-BB00-24C1-A30C-F8D00CB9B3F4}"/>
              </a:ext>
            </a:extLst>
          </p:cNvPr>
          <p:cNvSpPr/>
          <p:nvPr/>
        </p:nvSpPr>
        <p:spPr>
          <a:xfrm>
            <a:off x="6876791" y="3144033"/>
            <a:ext cx="1565752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b="1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CFECF-74E4-6B21-AD51-A2F989BB3380}"/>
              </a:ext>
            </a:extLst>
          </p:cNvPr>
          <p:cNvSpPr/>
          <p:nvPr/>
        </p:nvSpPr>
        <p:spPr>
          <a:xfrm>
            <a:off x="6876791" y="4804444"/>
            <a:ext cx="1565752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b="1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27" name="Circular Arrow 26">
            <a:extLst>
              <a:ext uri="{FF2B5EF4-FFF2-40B4-BE49-F238E27FC236}">
                <a16:creationId xmlns:a16="http://schemas.microsoft.com/office/drawing/2014/main" id="{5C5EC537-33D0-DA8A-4A44-8778E9FF89F5}"/>
              </a:ext>
            </a:extLst>
          </p:cNvPr>
          <p:cNvSpPr/>
          <p:nvPr/>
        </p:nvSpPr>
        <p:spPr>
          <a:xfrm rot="5400000">
            <a:off x="7974600" y="2748279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F954BD3-2D9A-A1AB-93BC-22974E302F0B}"/>
              </a:ext>
            </a:extLst>
          </p:cNvPr>
          <p:cNvSpPr/>
          <p:nvPr/>
        </p:nvSpPr>
        <p:spPr>
          <a:xfrm rot="5400000" flipH="1">
            <a:off x="7974600" y="3425482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8A1592A-2D7F-23E6-4A3C-CB58D9055B5E}"/>
              </a:ext>
            </a:extLst>
          </p:cNvPr>
          <p:cNvSpPr/>
          <p:nvPr/>
        </p:nvSpPr>
        <p:spPr>
          <a:xfrm rot="5400000">
            <a:off x="4596747" y="2751248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9E9FCF3D-A983-10A5-01B5-6BDB334A7996}"/>
              </a:ext>
            </a:extLst>
          </p:cNvPr>
          <p:cNvSpPr/>
          <p:nvPr/>
        </p:nvSpPr>
        <p:spPr>
          <a:xfrm rot="5400000" flipH="1">
            <a:off x="4596745" y="3425483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5CC16-EDE9-AF7F-E016-69E93ABA66EA}"/>
              </a:ext>
            </a:extLst>
          </p:cNvPr>
          <p:cNvSpPr txBox="1"/>
          <p:nvPr/>
        </p:nvSpPr>
        <p:spPr>
          <a:xfrm>
            <a:off x="8732579" y="3244334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solidFill>
                  <a:schemeClr val="accent2"/>
                </a:solidFill>
              </a:rPr>
              <a:t>Interpolate</a:t>
            </a:r>
          </a:p>
        </p:txBody>
      </p:sp>
      <p:sp>
        <p:nvSpPr>
          <p:cNvPr id="34" name="Circular Arrow 33">
            <a:extLst>
              <a:ext uri="{FF2B5EF4-FFF2-40B4-BE49-F238E27FC236}">
                <a16:creationId xmlns:a16="http://schemas.microsoft.com/office/drawing/2014/main" id="{4705F93D-87BD-44C1-DEDB-24E9E323B6B9}"/>
              </a:ext>
            </a:extLst>
          </p:cNvPr>
          <p:cNvSpPr/>
          <p:nvPr/>
        </p:nvSpPr>
        <p:spPr>
          <a:xfrm rot="5400000">
            <a:off x="7987394" y="4398978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5" name="Circular Arrow 34">
            <a:extLst>
              <a:ext uri="{FF2B5EF4-FFF2-40B4-BE49-F238E27FC236}">
                <a16:creationId xmlns:a16="http://schemas.microsoft.com/office/drawing/2014/main" id="{CC96E5F9-A9D0-AB3C-8343-4A84392089B9}"/>
              </a:ext>
            </a:extLst>
          </p:cNvPr>
          <p:cNvSpPr/>
          <p:nvPr/>
        </p:nvSpPr>
        <p:spPr>
          <a:xfrm rot="5400000" flipH="1">
            <a:off x="7987394" y="5076181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79CC9FAC-12FF-79CE-C053-C7DBBB2CC3EE}"/>
              </a:ext>
            </a:extLst>
          </p:cNvPr>
          <p:cNvSpPr/>
          <p:nvPr/>
        </p:nvSpPr>
        <p:spPr>
          <a:xfrm rot="5400000">
            <a:off x="4609541" y="4401947"/>
            <a:ext cx="674235" cy="712583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id="{8F87CB0C-7256-0A8E-F37C-A53B97F2490C}"/>
              </a:ext>
            </a:extLst>
          </p:cNvPr>
          <p:cNvSpPr/>
          <p:nvPr/>
        </p:nvSpPr>
        <p:spPr>
          <a:xfrm rot="5400000" flipH="1">
            <a:off x="4609539" y="5076182"/>
            <a:ext cx="674235" cy="712582"/>
          </a:xfrm>
          <a:prstGeom prst="circularArrow">
            <a:avLst>
              <a:gd name="adj1" fmla="val 4935"/>
              <a:gd name="adj2" fmla="val 1142319"/>
              <a:gd name="adj3" fmla="val 20521853"/>
              <a:gd name="adj4" fmla="val 10800000"/>
              <a:gd name="adj5" fmla="val 7528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4D8743-C068-2003-B52D-305BAC22A6FB}"/>
              </a:ext>
            </a:extLst>
          </p:cNvPr>
          <p:cNvSpPr txBox="1"/>
          <p:nvPr/>
        </p:nvSpPr>
        <p:spPr>
          <a:xfrm>
            <a:off x="8745373" y="4895033"/>
            <a:ext cx="13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 dirty="0">
                <a:solidFill>
                  <a:schemeClr val="accent2"/>
                </a:solidFill>
              </a:rPr>
              <a:t>Interpolate</a:t>
            </a:r>
          </a:p>
        </p:txBody>
      </p:sp>
    </p:spTree>
    <p:extLst>
      <p:ext uri="{BB962C8B-B14F-4D97-AF65-F5344CB8AC3E}">
        <p14:creationId xmlns:p14="http://schemas.microsoft.com/office/powerpoint/2010/main" val="36638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7" grpId="0" animBg="1"/>
      <p:bldP spid="29" grpId="0" animBg="1"/>
      <p:bldP spid="30" grpId="0" animBg="1"/>
      <p:bldP spid="31" grpId="0" animBg="1"/>
      <p:bldP spid="32" grpId="0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317B-E33C-2B4C-952D-520BCB43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F15A-633A-7D38-5BC1-F444391D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actual over posted ratio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40B7E8-A9BA-CFC5-AAEE-C526C0FF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C968FA4-7F84-A458-E156-E6BF04FB1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688931"/>
              </p:ext>
            </p:extLst>
          </p:nvPr>
        </p:nvGraphicFramePr>
        <p:xfrm>
          <a:off x="615864" y="1537732"/>
          <a:ext cx="10960271" cy="492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3">
                  <a:extLst>
                    <a:ext uri="{9D8B030D-6E8A-4147-A177-3AD203B41FA5}">
                      <a16:colId xmlns:a16="http://schemas.microsoft.com/office/drawing/2014/main" val="417722383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9996681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0464314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4484442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3272292895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60180222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2989389301"/>
                    </a:ext>
                  </a:extLst>
                </a:gridCol>
              </a:tblGrid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SACTMIN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SPOSTMIN_interp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actual_over_posted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6433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96986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112733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30933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95756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802125"/>
                  </a:ext>
                </a:extLst>
              </a:tr>
              <a:tr h="5532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7439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54049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9773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2E8E791-A6A3-99A5-538E-4D70E2EADA34}"/>
              </a:ext>
            </a:extLst>
          </p:cNvPr>
          <p:cNvSpPr/>
          <p:nvPr/>
        </p:nvSpPr>
        <p:spPr>
          <a:xfrm>
            <a:off x="10020822" y="1352811"/>
            <a:ext cx="1777649" cy="514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02A6-38F6-741E-82EB-D558B6A2C6C8}"/>
              </a:ext>
            </a:extLst>
          </p:cNvPr>
          <p:cNvSpPr/>
          <p:nvPr/>
        </p:nvSpPr>
        <p:spPr>
          <a:xfrm>
            <a:off x="5223353" y="3144033"/>
            <a:ext cx="4885151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AA7C9-03EC-54AF-81B8-4EDA24EFFECB}"/>
              </a:ext>
            </a:extLst>
          </p:cNvPr>
          <p:cNvSpPr/>
          <p:nvPr/>
        </p:nvSpPr>
        <p:spPr>
          <a:xfrm>
            <a:off x="5223353" y="4775591"/>
            <a:ext cx="4885151" cy="6012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F1733-9869-2C1A-C458-B5D227B44D9C}"/>
              </a:ext>
            </a:extLst>
          </p:cNvPr>
          <p:cNvSpPr txBox="1"/>
          <p:nvPr/>
        </p:nvSpPr>
        <p:spPr>
          <a:xfrm>
            <a:off x="10108504" y="3259991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R</a:t>
            </a:r>
            <a:r>
              <a:rPr lang="en-BE" dirty="0">
                <a:solidFill>
                  <a:schemeClr val="accent2"/>
                </a:solidFill>
              </a:rPr>
              <a:t>atio = 54.0 / 60.0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7620D-D209-1422-59DC-225966971B57}"/>
              </a:ext>
            </a:extLst>
          </p:cNvPr>
          <p:cNvSpPr txBox="1"/>
          <p:nvPr/>
        </p:nvSpPr>
        <p:spPr>
          <a:xfrm>
            <a:off x="10126770" y="4891549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R</a:t>
            </a:r>
            <a:r>
              <a:rPr lang="en-BE" dirty="0">
                <a:solidFill>
                  <a:schemeClr val="accent2"/>
                </a:solidFill>
              </a:rPr>
              <a:t>atio = 55.0 / 60.0</a:t>
            </a:r>
          </a:p>
        </p:txBody>
      </p:sp>
    </p:spTree>
    <p:extLst>
      <p:ext uri="{BB962C8B-B14F-4D97-AF65-F5344CB8AC3E}">
        <p14:creationId xmlns:p14="http://schemas.microsoft.com/office/powerpoint/2010/main" val="26314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B57CD-E299-47C1-2ED9-640EDFBE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C84-6136-161A-C395-B93B9EA9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Calculate actual over posted ratio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B8246B-E395-33D5-DDEC-B132D87E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320CBF0-6256-493F-BE3A-CCC7C73A4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835413"/>
              </p:ext>
            </p:extLst>
          </p:nvPr>
        </p:nvGraphicFramePr>
        <p:xfrm>
          <a:off x="615864" y="1537732"/>
          <a:ext cx="10960271" cy="49271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5753">
                  <a:extLst>
                    <a:ext uri="{9D8B030D-6E8A-4147-A177-3AD203B41FA5}">
                      <a16:colId xmlns:a16="http://schemas.microsoft.com/office/drawing/2014/main" val="417722383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9996681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0464314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1054484442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3272292895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601802228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2989389301"/>
                    </a:ext>
                  </a:extLst>
                </a:gridCol>
              </a:tblGrid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SACTMIN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SPOSTMIN_interp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actual_over_posted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6433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596986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112733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309331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95756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802125"/>
                  </a:ext>
                </a:extLst>
              </a:tr>
              <a:tr h="55328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874394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854049"/>
                  </a:ext>
                </a:extLst>
              </a:tr>
              <a:tr h="546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7_dwarfs_train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01/01/2015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9773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22F64F4-15D3-A03D-DA2B-73E5ADAE4B50}"/>
              </a:ext>
            </a:extLst>
          </p:cNvPr>
          <p:cNvSpPr/>
          <p:nvPr/>
        </p:nvSpPr>
        <p:spPr>
          <a:xfrm>
            <a:off x="400833" y="1365337"/>
            <a:ext cx="5085567" cy="5361140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600" b="1" dirty="0"/>
              <a:t>FEATURES</a:t>
            </a:r>
            <a:endParaRPr lang="en-BE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2F0E2-2A8F-CB66-055E-CB8FCABB73EA}"/>
              </a:ext>
            </a:extLst>
          </p:cNvPr>
          <p:cNvSpPr/>
          <p:nvPr/>
        </p:nvSpPr>
        <p:spPr>
          <a:xfrm>
            <a:off x="9883036" y="1320723"/>
            <a:ext cx="1804266" cy="5361140"/>
          </a:xfrm>
          <a:prstGeom prst="rect">
            <a:avLst/>
          </a:prstGeom>
          <a:solidFill>
            <a:srgbClr val="E97132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600" b="1" dirty="0"/>
              <a:t>TARGET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9825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66319-88FC-7D3A-1B58-E12CEB3C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0D5E-AEE0-E054-831D-B16DF43E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Estimating the waiting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63B8-DA9C-5431-E1E5-FF46351E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E28FE9-3A53-F6EF-76BA-06398A3BF7A0}"/>
              </a:ext>
            </a:extLst>
          </p:cNvPr>
          <p:cNvSpPr/>
          <p:nvPr/>
        </p:nvSpPr>
        <p:spPr>
          <a:xfrm>
            <a:off x="671513" y="2120900"/>
            <a:ext cx="3128962" cy="3760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Ratio actual over posted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E63623-B0C2-7FCD-FCC6-2C35523E8443}"/>
              </a:ext>
            </a:extLst>
          </p:cNvPr>
          <p:cNvSpPr/>
          <p:nvPr/>
        </p:nvSpPr>
        <p:spPr>
          <a:xfrm>
            <a:off x="4531519" y="2120900"/>
            <a:ext cx="3128962" cy="37607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Predict ratios with model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335E6CA-79BA-97ED-C3C0-49080C2ADC37}"/>
              </a:ext>
            </a:extLst>
          </p:cNvPr>
          <p:cNvSpPr/>
          <p:nvPr/>
        </p:nvSpPr>
        <p:spPr>
          <a:xfrm rot="5400000">
            <a:off x="3128424" y="3759817"/>
            <a:ext cx="2075145" cy="48295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9480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667</Words>
  <Application>Microsoft Macintosh PowerPoint</Application>
  <PresentationFormat>Widescreen</PresentationFormat>
  <Paragraphs>308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Disney World</vt:lpstr>
      <vt:lpstr>Intro</vt:lpstr>
      <vt:lpstr>Business case</vt:lpstr>
      <vt:lpstr>Meer gedetailleerd ons werk toelichten</vt:lpstr>
      <vt:lpstr>Estimating the waiting times</vt:lpstr>
      <vt:lpstr>Calculate actual over posted ratio</vt:lpstr>
      <vt:lpstr>Calculate actual over posted ratio</vt:lpstr>
      <vt:lpstr>Calculate actual over posted ratio</vt:lpstr>
      <vt:lpstr>Estimating the waiting times</vt:lpstr>
      <vt:lpstr>Model training</vt:lpstr>
      <vt:lpstr>Model training</vt:lpstr>
      <vt:lpstr>Estimating the waiting times</vt:lpstr>
      <vt:lpstr>Calculate predicted waiting times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Wyers</dc:creator>
  <cp:lastModifiedBy>Lore Wyers</cp:lastModifiedBy>
  <cp:revision>3</cp:revision>
  <dcterms:created xsi:type="dcterms:W3CDTF">2025-03-27T12:44:52Z</dcterms:created>
  <dcterms:modified xsi:type="dcterms:W3CDTF">2025-04-02T10:27:09Z</dcterms:modified>
</cp:coreProperties>
</file>