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8288000" cy="10287000"/>
  <p:notesSz cx="6858000" cy="9144000"/>
  <p:embeddedFontLst>
    <p:embeddedFont>
      <p:font typeface="Inter" panose="020B0604020202020204" charset="0"/>
      <p:regular r:id="rId21"/>
    </p:embeddedFont>
    <p:embeddedFont>
      <p:font typeface="Inter Bold"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78" autoAdjust="0"/>
    <p:restoredTop sz="86375" autoAdjust="0"/>
  </p:normalViewPr>
  <p:slideViewPr>
    <p:cSldViewPr>
      <p:cViewPr varScale="1">
        <p:scale>
          <a:sx n="59" d="100"/>
          <a:sy n="59" d="100"/>
        </p:scale>
        <p:origin x="130" y="7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7020778">
            <a:off x="-5700524" y="821505"/>
            <a:ext cx="16230600" cy="10441156"/>
          </a:xfrm>
          <a:prstGeom prst="rect">
            <a:avLst/>
          </a:prstGeom>
          <a:solidFill>
            <a:srgbClr val="BB0505"/>
          </a:solidFill>
        </p:spPr>
        <p:txBody>
          <a:bodyPr/>
          <a:lstStyle/>
          <a:p>
            <a:endParaRPr lang="en-GB"/>
          </a:p>
        </p:txBody>
      </p:sp>
      <p:sp>
        <p:nvSpPr>
          <p:cNvPr id="3" name="AutoShape 3"/>
          <p:cNvSpPr/>
          <p:nvPr/>
        </p:nvSpPr>
        <p:spPr>
          <a:xfrm rot="-7020778">
            <a:off x="-6368369" y="840346"/>
            <a:ext cx="16230600" cy="10441156"/>
          </a:xfrm>
          <a:prstGeom prst="rect">
            <a:avLst/>
          </a:prstGeom>
          <a:solidFill>
            <a:srgbClr val="A40000"/>
          </a:solidFill>
        </p:spPr>
        <p:txBody>
          <a:bodyPr/>
          <a:lstStyle/>
          <a:p>
            <a:endParaRPr lang="en-GB"/>
          </a:p>
        </p:txBody>
      </p:sp>
      <p:sp>
        <p:nvSpPr>
          <p:cNvPr id="4" name="AutoShape 4"/>
          <p:cNvSpPr/>
          <p:nvPr/>
        </p:nvSpPr>
        <p:spPr>
          <a:xfrm rot="-7020778">
            <a:off x="-7861675" y="821505"/>
            <a:ext cx="16230600" cy="10441156"/>
          </a:xfrm>
          <a:prstGeom prst="rect">
            <a:avLst/>
          </a:prstGeom>
          <a:solidFill>
            <a:srgbClr val="BB0505"/>
          </a:solidFill>
        </p:spPr>
        <p:txBody>
          <a:bodyPr/>
          <a:lstStyle/>
          <a:p>
            <a:endParaRPr lang="en-GB"/>
          </a:p>
        </p:txBody>
      </p:sp>
      <p:sp>
        <p:nvSpPr>
          <p:cNvPr id="5" name="AutoShape 5"/>
          <p:cNvSpPr/>
          <p:nvPr/>
        </p:nvSpPr>
        <p:spPr>
          <a:xfrm>
            <a:off x="-1034085" y="3836941"/>
            <a:ext cx="5244233" cy="0"/>
          </a:xfrm>
          <a:prstGeom prst="line">
            <a:avLst/>
          </a:prstGeom>
          <a:ln w="19050" cap="rnd">
            <a:solidFill>
              <a:srgbClr val="FFFFFF"/>
            </a:solidFill>
            <a:prstDash val="solid"/>
            <a:headEnd type="none" w="sm" len="sm"/>
            <a:tailEnd type="none" w="sm" len="sm"/>
          </a:ln>
        </p:spPr>
        <p:txBody>
          <a:bodyPr/>
          <a:lstStyle/>
          <a:p>
            <a:endParaRPr lang="en-GB"/>
          </a:p>
        </p:txBody>
      </p:sp>
      <p:sp>
        <p:nvSpPr>
          <p:cNvPr id="6" name="AutoShape 6"/>
          <p:cNvSpPr/>
          <p:nvPr/>
        </p:nvSpPr>
        <p:spPr>
          <a:xfrm>
            <a:off x="-1796806" y="8839084"/>
            <a:ext cx="9005773" cy="0"/>
          </a:xfrm>
          <a:prstGeom prst="line">
            <a:avLst/>
          </a:prstGeom>
          <a:ln w="19050" cap="rnd">
            <a:solidFill>
              <a:srgbClr val="FFFFFF"/>
            </a:solidFill>
            <a:prstDash val="solid"/>
            <a:headEnd type="none" w="sm" len="sm"/>
            <a:tailEnd type="none" w="sm" len="sm"/>
          </a:ln>
        </p:spPr>
        <p:txBody>
          <a:bodyPr/>
          <a:lstStyle/>
          <a:p>
            <a:endParaRPr lang="en-GB"/>
          </a:p>
        </p:txBody>
      </p:sp>
      <p:sp>
        <p:nvSpPr>
          <p:cNvPr id="7" name="TextBox 7"/>
          <p:cNvSpPr txBox="1"/>
          <p:nvPr/>
        </p:nvSpPr>
        <p:spPr>
          <a:xfrm>
            <a:off x="253625" y="4569220"/>
            <a:ext cx="12921108" cy="3533775"/>
          </a:xfrm>
          <a:prstGeom prst="rect">
            <a:avLst/>
          </a:prstGeom>
        </p:spPr>
        <p:txBody>
          <a:bodyPr lIns="0" tIns="0" rIns="0" bIns="0" rtlCol="0" anchor="t">
            <a:spAutoFit/>
          </a:bodyPr>
          <a:lstStyle/>
          <a:p>
            <a:pPr algn="l">
              <a:lnSpc>
                <a:spcPts val="13350"/>
              </a:lnSpc>
            </a:pPr>
            <a:r>
              <a:rPr lang="en-US" sz="15000" spc="-885">
                <a:solidFill>
                  <a:srgbClr val="FFFFFF"/>
                </a:solidFill>
                <a:latin typeface="Inter Bold"/>
              </a:rPr>
              <a:t>Zuru</a:t>
            </a:r>
          </a:p>
          <a:p>
            <a:pPr algn="l">
              <a:lnSpc>
                <a:spcPts val="13350"/>
              </a:lnSpc>
            </a:pPr>
            <a:r>
              <a:rPr lang="en-US" sz="15000" spc="-885">
                <a:solidFill>
                  <a:srgbClr val="FFFFFF"/>
                </a:solidFill>
                <a:latin typeface="Inter Bold"/>
              </a:rPr>
              <a:t>DS Task</a:t>
            </a:r>
          </a:p>
        </p:txBody>
      </p:sp>
      <p:sp>
        <p:nvSpPr>
          <p:cNvPr id="8" name="TextBox 8"/>
          <p:cNvSpPr txBox="1"/>
          <p:nvPr/>
        </p:nvSpPr>
        <p:spPr>
          <a:xfrm>
            <a:off x="253625" y="8198245"/>
            <a:ext cx="12921108" cy="356235"/>
          </a:xfrm>
          <a:prstGeom prst="rect">
            <a:avLst/>
          </a:prstGeom>
        </p:spPr>
        <p:txBody>
          <a:bodyPr lIns="0" tIns="0" rIns="0" bIns="0" rtlCol="0" anchor="t">
            <a:spAutoFit/>
          </a:bodyPr>
          <a:lstStyle/>
          <a:p>
            <a:pPr algn="l">
              <a:lnSpc>
                <a:spcPts val="2670"/>
              </a:lnSpc>
            </a:pPr>
            <a:r>
              <a:rPr lang="en-US" sz="3000" spc="-177">
                <a:solidFill>
                  <a:srgbClr val="FFFFFF"/>
                </a:solidFill>
                <a:latin typeface="Inter"/>
              </a:rPr>
              <a:t>Isabel Body</a:t>
            </a:r>
          </a:p>
        </p:txBody>
      </p:sp>
      <p:sp>
        <p:nvSpPr>
          <p:cNvPr id="9" name="TextBox 9"/>
          <p:cNvSpPr txBox="1"/>
          <p:nvPr/>
        </p:nvSpPr>
        <p:spPr>
          <a:xfrm>
            <a:off x="10083870" y="1544638"/>
            <a:ext cx="7536285" cy="7045324"/>
          </a:xfrm>
          <a:prstGeom prst="rect">
            <a:avLst/>
          </a:prstGeom>
        </p:spPr>
        <p:txBody>
          <a:bodyPr lIns="0" tIns="0" rIns="0" bIns="0" rtlCol="0" anchor="t">
            <a:spAutoFit/>
          </a:bodyPr>
          <a:lstStyle/>
          <a:p>
            <a:pPr algn="r">
              <a:lnSpc>
                <a:spcPts val="11200"/>
              </a:lnSpc>
              <a:spcBef>
                <a:spcPct val="0"/>
              </a:spcBef>
            </a:pPr>
            <a:r>
              <a:rPr lang="en-US" sz="8000">
                <a:solidFill>
                  <a:srgbClr val="FFFFFF"/>
                </a:solidFill>
                <a:latin typeface="Inter"/>
              </a:rPr>
              <a:t>Unveiling Insights from Amazon US Transactional Data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B0505"/>
        </a:solidFill>
        <a:effectLst/>
      </p:bgPr>
    </p:bg>
    <p:spTree>
      <p:nvGrpSpPr>
        <p:cNvPr id="1" name=""/>
        <p:cNvGrpSpPr/>
        <p:nvPr/>
      </p:nvGrpSpPr>
      <p:grpSpPr>
        <a:xfrm>
          <a:off x="0" y="0"/>
          <a:ext cx="0" cy="0"/>
          <a:chOff x="0" y="0"/>
          <a:chExt cx="0" cy="0"/>
        </a:xfrm>
      </p:grpSpPr>
      <p:sp>
        <p:nvSpPr>
          <p:cNvPr id="2" name="TextBox 2"/>
          <p:cNvSpPr txBox="1"/>
          <p:nvPr/>
        </p:nvSpPr>
        <p:spPr>
          <a:xfrm>
            <a:off x="724274" y="695643"/>
            <a:ext cx="14687945" cy="866140"/>
          </a:xfrm>
          <a:prstGeom prst="rect">
            <a:avLst/>
          </a:prstGeom>
        </p:spPr>
        <p:txBody>
          <a:bodyPr lIns="0" tIns="0" rIns="0" bIns="0" rtlCol="0" anchor="t">
            <a:spAutoFit/>
          </a:bodyPr>
          <a:lstStyle/>
          <a:p>
            <a:pPr algn="l">
              <a:lnSpc>
                <a:spcPts val="6229"/>
              </a:lnSpc>
            </a:pPr>
            <a:r>
              <a:rPr lang="en-US" sz="6999" spc="-412">
                <a:solidFill>
                  <a:srgbClr val="FFFFFF"/>
                </a:solidFill>
                <a:latin typeface="Inter Bold"/>
              </a:rPr>
              <a:t>Item categories</a:t>
            </a:r>
          </a:p>
        </p:txBody>
      </p:sp>
      <p:sp>
        <p:nvSpPr>
          <p:cNvPr id="3" name="TextBox 3"/>
          <p:cNvSpPr txBox="1"/>
          <p:nvPr/>
        </p:nvSpPr>
        <p:spPr>
          <a:xfrm>
            <a:off x="14503782" y="840423"/>
            <a:ext cx="3784218" cy="490855"/>
          </a:xfrm>
          <a:prstGeom prst="rect">
            <a:avLst/>
          </a:prstGeom>
        </p:spPr>
        <p:txBody>
          <a:bodyPr lIns="0" tIns="0" rIns="0" bIns="0" rtlCol="0" anchor="t">
            <a:spAutoFit/>
          </a:bodyPr>
          <a:lstStyle/>
          <a:p>
            <a:pPr algn="l">
              <a:lnSpc>
                <a:spcPts val="3559"/>
              </a:lnSpc>
            </a:pPr>
            <a:r>
              <a:rPr lang="en-US" sz="3999" spc="-235">
                <a:solidFill>
                  <a:srgbClr val="FFFFFF"/>
                </a:solidFill>
                <a:latin typeface="Inter Bold"/>
              </a:rPr>
              <a:t>Sales Data</a:t>
            </a:r>
          </a:p>
        </p:txBody>
      </p:sp>
      <p:sp>
        <p:nvSpPr>
          <p:cNvPr id="4" name="TextBox 4"/>
          <p:cNvSpPr txBox="1"/>
          <p:nvPr/>
        </p:nvSpPr>
        <p:spPr>
          <a:xfrm>
            <a:off x="6983927" y="4046412"/>
            <a:ext cx="6016456" cy="1715950"/>
          </a:xfrm>
          <a:prstGeom prst="rect">
            <a:avLst/>
          </a:prstGeom>
        </p:spPr>
        <p:txBody>
          <a:bodyPr lIns="0" tIns="0" rIns="0" bIns="0" rtlCol="0" anchor="t">
            <a:spAutoFit/>
          </a:bodyPr>
          <a:lstStyle/>
          <a:p>
            <a:pPr marL="950433" lvl="1" indent="-475217" algn="just">
              <a:lnSpc>
                <a:spcPts val="4446"/>
              </a:lnSpc>
              <a:buFont typeface="Arial"/>
              <a:buChar char="•"/>
            </a:pPr>
            <a:r>
              <a:rPr lang="en-US" sz="4402" spc="-259">
                <a:solidFill>
                  <a:srgbClr val="FFFFFF"/>
                </a:solidFill>
                <a:latin typeface="Inter"/>
              </a:rPr>
              <a:t>beauty</a:t>
            </a:r>
          </a:p>
          <a:p>
            <a:pPr marL="950433" lvl="1" indent="-475217" algn="just">
              <a:lnSpc>
                <a:spcPts val="4446"/>
              </a:lnSpc>
              <a:buFont typeface="Arial"/>
              <a:buChar char="•"/>
            </a:pPr>
            <a:r>
              <a:rPr lang="en-US" sz="4402" spc="-259">
                <a:solidFill>
                  <a:srgbClr val="FFFFFF"/>
                </a:solidFill>
                <a:latin typeface="Inter"/>
              </a:rPr>
              <a:t>electronic</a:t>
            </a:r>
          </a:p>
          <a:p>
            <a:pPr marL="950433" lvl="1" indent="-475217" algn="just">
              <a:lnSpc>
                <a:spcPts val="4446"/>
              </a:lnSpc>
              <a:buFont typeface="Arial"/>
              <a:buChar char="•"/>
            </a:pPr>
            <a:r>
              <a:rPr lang="en-US" sz="4402" spc="-259">
                <a:solidFill>
                  <a:srgbClr val="FFFFFF"/>
                </a:solidFill>
                <a:latin typeface="Inter"/>
              </a:rPr>
              <a:t>clothing</a:t>
            </a:r>
          </a:p>
        </p:txBody>
      </p:sp>
      <p:sp>
        <p:nvSpPr>
          <p:cNvPr id="5" name="TextBox 5"/>
          <p:cNvSpPr txBox="1"/>
          <p:nvPr/>
        </p:nvSpPr>
        <p:spPr>
          <a:xfrm>
            <a:off x="967471" y="2013726"/>
            <a:ext cx="6016456" cy="534723"/>
          </a:xfrm>
          <a:prstGeom prst="rect">
            <a:avLst/>
          </a:prstGeom>
        </p:spPr>
        <p:txBody>
          <a:bodyPr lIns="0" tIns="0" rIns="0" bIns="0" rtlCol="0" anchor="t">
            <a:spAutoFit/>
          </a:bodyPr>
          <a:lstStyle/>
          <a:p>
            <a:pPr algn="just">
              <a:lnSpc>
                <a:spcPts val="4042"/>
              </a:lnSpc>
            </a:pPr>
            <a:r>
              <a:rPr lang="en-US" sz="4002" spc="-236">
                <a:solidFill>
                  <a:srgbClr val="FFFFFF"/>
                </a:solidFill>
                <a:latin typeface="Inter"/>
              </a:rPr>
              <a:t>restricted to: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B0505"/>
        </a:solidFill>
        <a:effectLst/>
      </p:bgPr>
    </p:bg>
    <p:spTree>
      <p:nvGrpSpPr>
        <p:cNvPr id="1" name=""/>
        <p:cNvGrpSpPr/>
        <p:nvPr/>
      </p:nvGrpSpPr>
      <p:grpSpPr>
        <a:xfrm>
          <a:off x="0" y="0"/>
          <a:ext cx="0" cy="0"/>
          <a:chOff x="0" y="0"/>
          <a:chExt cx="0" cy="0"/>
        </a:xfrm>
      </p:grpSpPr>
      <p:sp>
        <p:nvSpPr>
          <p:cNvPr id="2" name="Freeform 2"/>
          <p:cNvSpPr/>
          <p:nvPr/>
        </p:nvSpPr>
        <p:spPr>
          <a:xfrm>
            <a:off x="3210508" y="2198132"/>
            <a:ext cx="6466503" cy="6289338"/>
          </a:xfrm>
          <a:custGeom>
            <a:avLst/>
            <a:gdLst/>
            <a:ahLst/>
            <a:cxnLst/>
            <a:rect l="l" t="t" r="r" b="b"/>
            <a:pathLst>
              <a:path w="6466503" h="6289338">
                <a:moveTo>
                  <a:pt x="0" y="0"/>
                </a:moveTo>
                <a:lnTo>
                  <a:pt x="6466502" y="0"/>
                </a:lnTo>
                <a:lnTo>
                  <a:pt x="6466502" y="6289339"/>
                </a:lnTo>
                <a:lnTo>
                  <a:pt x="0" y="6289339"/>
                </a:lnTo>
                <a:lnTo>
                  <a:pt x="0" y="0"/>
                </a:lnTo>
                <a:close/>
              </a:path>
            </a:pathLst>
          </a:custGeom>
          <a:blipFill>
            <a:blip r:embed="rId2"/>
            <a:stretch>
              <a:fillRect/>
            </a:stretch>
          </a:blipFill>
        </p:spPr>
        <p:txBody>
          <a:bodyPr/>
          <a:lstStyle/>
          <a:p>
            <a:endParaRPr lang="en-GB"/>
          </a:p>
        </p:txBody>
      </p:sp>
      <p:sp>
        <p:nvSpPr>
          <p:cNvPr id="3" name="TextBox 3"/>
          <p:cNvSpPr txBox="1"/>
          <p:nvPr/>
        </p:nvSpPr>
        <p:spPr>
          <a:xfrm>
            <a:off x="724274" y="667068"/>
            <a:ext cx="19215764" cy="691135"/>
          </a:xfrm>
          <a:prstGeom prst="rect">
            <a:avLst/>
          </a:prstGeom>
        </p:spPr>
        <p:txBody>
          <a:bodyPr lIns="0" tIns="0" rIns="0" bIns="0" rtlCol="0" anchor="t">
            <a:spAutoFit/>
          </a:bodyPr>
          <a:lstStyle/>
          <a:p>
            <a:pPr algn="l">
              <a:lnSpc>
                <a:spcPts val="5073"/>
              </a:lnSpc>
            </a:pPr>
            <a:r>
              <a:rPr lang="en-US" sz="5700" spc="-336">
                <a:solidFill>
                  <a:srgbClr val="FFFFFF"/>
                </a:solidFill>
                <a:latin typeface="Inter Bold"/>
              </a:rPr>
              <a:t>Which categories are the most impactful on our sales?</a:t>
            </a:r>
          </a:p>
        </p:txBody>
      </p:sp>
      <p:sp>
        <p:nvSpPr>
          <p:cNvPr id="4" name="TextBox 4"/>
          <p:cNvSpPr txBox="1"/>
          <p:nvPr/>
        </p:nvSpPr>
        <p:spPr>
          <a:xfrm>
            <a:off x="11658310" y="2607073"/>
            <a:ext cx="4032712" cy="5727778"/>
          </a:xfrm>
          <a:prstGeom prst="rect">
            <a:avLst/>
          </a:prstGeom>
        </p:spPr>
        <p:txBody>
          <a:bodyPr lIns="0" tIns="0" rIns="0" bIns="0" rtlCol="0" anchor="t">
            <a:spAutoFit/>
          </a:bodyPr>
          <a:lstStyle/>
          <a:p>
            <a:pPr marL="878748" lvl="1" indent="-439374" algn="l">
              <a:lnSpc>
                <a:spcPts val="4558"/>
              </a:lnSpc>
              <a:buFont typeface="Arial"/>
              <a:buChar char="•"/>
            </a:pPr>
            <a:r>
              <a:rPr lang="en-US" sz="4070" spc="-240">
                <a:solidFill>
                  <a:srgbClr val="FFFFFF"/>
                </a:solidFill>
                <a:latin typeface="Inter"/>
              </a:rPr>
              <a:t>Electronics has a much wider range of sales prices. </a:t>
            </a:r>
          </a:p>
          <a:p>
            <a:pPr algn="l">
              <a:lnSpc>
                <a:spcPts val="4558"/>
              </a:lnSpc>
            </a:pPr>
            <a:endParaRPr lang="en-US" sz="4070" spc="-240">
              <a:solidFill>
                <a:srgbClr val="FFFFFF"/>
              </a:solidFill>
              <a:latin typeface="Inter"/>
            </a:endParaRPr>
          </a:p>
          <a:p>
            <a:pPr marL="878748" lvl="1" indent="-439374" algn="l">
              <a:lnSpc>
                <a:spcPts val="4558"/>
              </a:lnSpc>
              <a:buFont typeface="Arial"/>
              <a:buChar char="•"/>
            </a:pPr>
            <a:r>
              <a:rPr lang="en-US" sz="4070" spc="-240">
                <a:solidFill>
                  <a:srgbClr val="FFFFFF"/>
                </a:solidFill>
                <a:latin typeface="Inter"/>
              </a:rPr>
              <a:t>Beauty products sales are generally below $1000.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B0505"/>
        </a:solidFill>
        <a:effectLst/>
      </p:bgPr>
    </p:bg>
    <p:spTree>
      <p:nvGrpSpPr>
        <p:cNvPr id="1" name=""/>
        <p:cNvGrpSpPr/>
        <p:nvPr/>
      </p:nvGrpSpPr>
      <p:grpSpPr>
        <a:xfrm>
          <a:off x="0" y="0"/>
          <a:ext cx="0" cy="0"/>
          <a:chOff x="0" y="0"/>
          <a:chExt cx="0" cy="0"/>
        </a:xfrm>
      </p:grpSpPr>
      <p:sp>
        <p:nvSpPr>
          <p:cNvPr id="2" name="TextBox 2"/>
          <p:cNvSpPr txBox="1"/>
          <p:nvPr/>
        </p:nvSpPr>
        <p:spPr>
          <a:xfrm>
            <a:off x="724274" y="676593"/>
            <a:ext cx="12868358" cy="695072"/>
          </a:xfrm>
          <a:prstGeom prst="rect">
            <a:avLst/>
          </a:prstGeom>
        </p:spPr>
        <p:txBody>
          <a:bodyPr lIns="0" tIns="0" rIns="0" bIns="0" rtlCol="0" anchor="t">
            <a:spAutoFit/>
          </a:bodyPr>
          <a:lstStyle/>
          <a:p>
            <a:pPr algn="l">
              <a:lnSpc>
                <a:spcPts val="5162"/>
              </a:lnSpc>
            </a:pPr>
            <a:r>
              <a:rPr lang="en-US" sz="5800" spc="-342">
                <a:solidFill>
                  <a:srgbClr val="FFFFFF"/>
                </a:solidFill>
                <a:latin typeface="Inter Bold"/>
              </a:rPr>
              <a:t>Electronic item’s effect on sales</a:t>
            </a:r>
          </a:p>
        </p:txBody>
      </p:sp>
      <p:sp>
        <p:nvSpPr>
          <p:cNvPr id="3" name="TextBox 3"/>
          <p:cNvSpPr txBox="1"/>
          <p:nvPr/>
        </p:nvSpPr>
        <p:spPr>
          <a:xfrm>
            <a:off x="15716840" y="609918"/>
            <a:ext cx="4023153" cy="938530"/>
          </a:xfrm>
          <a:prstGeom prst="rect">
            <a:avLst/>
          </a:prstGeom>
        </p:spPr>
        <p:txBody>
          <a:bodyPr lIns="0" tIns="0" rIns="0" bIns="0" rtlCol="0" anchor="t">
            <a:spAutoFit/>
          </a:bodyPr>
          <a:lstStyle/>
          <a:p>
            <a:pPr algn="l">
              <a:lnSpc>
                <a:spcPts val="3559"/>
              </a:lnSpc>
            </a:pPr>
            <a:r>
              <a:rPr lang="en-US" sz="3999" spc="-235">
                <a:solidFill>
                  <a:srgbClr val="FFFFFF"/>
                </a:solidFill>
                <a:latin typeface="Inter Bold"/>
              </a:rPr>
              <a:t>Category Analysis</a:t>
            </a:r>
          </a:p>
        </p:txBody>
      </p:sp>
      <p:sp>
        <p:nvSpPr>
          <p:cNvPr id="4" name="TextBox 4"/>
          <p:cNvSpPr txBox="1"/>
          <p:nvPr/>
        </p:nvSpPr>
        <p:spPr>
          <a:xfrm>
            <a:off x="4202544" y="3785655"/>
            <a:ext cx="9882913" cy="3629025"/>
          </a:xfrm>
          <a:prstGeom prst="rect">
            <a:avLst/>
          </a:prstGeom>
        </p:spPr>
        <p:txBody>
          <a:bodyPr lIns="0" tIns="0" rIns="0" bIns="0" rtlCol="0" anchor="t">
            <a:spAutoFit/>
          </a:bodyPr>
          <a:lstStyle/>
          <a:p>
            <a:pPr algn="l">
              <a:lnSpc>
                <a:spcPts val="5700"/>
              </a:lnSpc>
            </a:pPr>
            <a:r>
              <a:rPr lang="en-US" sz="5000" spc="-295">
                <a:solidFill>
                  <a:srgbClr val="FFFFFF"/>
                </a:solidFill>
                <a:latin typeface="Inter"/>
              </a:rPr>
              <a:t>Sales of electronic items are expected to be approximately 68.51% higher than other categories.</a:t>
            </a:r>
          </a:p>
          <a:p>
            <a:pPr algn="l">
              <a:lnSpc>
                <a:spcPts val="5700"/>
              </a:lnSpc>
            </a:pPr>
            <a:endParaRPr lang="en-US" sz="5000" spc="-295">
              <a:solidFill>
                <a:srgbClr val="FFFFFF"/>
              </a:solidFill>
              <a:latin typeface="Inter"/>
            </a:endParaRPr>
          </a:p>
          <a:p>
            <a:pPr algn="l">
              <a:lnSpc>
                <a:spcPts val="5700"/>
              </a:lnSpc>
            </a:pPr>
            <a:endParaRPr lang="en-US" sz="5000" spc="-295">
              <a:solidFill>
                <a:srgbClr val="FFFFFF"/>
              </a:solidFill>
              <a:latin typeface="Inte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BB0505"/>
        </a:solidFill>
        <a:effectLst/>
      </p:bgPr>
    </p:bg>
    <p:spTree>
      <p:nvGrpSpPr>
        <p:cNvPr id="1" name=""/>
        <p:cNvGrpSpPr/>
        <p:nvPr/>
      </p:nvGrpSpPr>
      <p:grpSpPr>
        <a:xfrm>
          <a:off x="0" y="0"/>
          <a:ext cx="0" cy="0"/>
          <a:chOff x="0" y="0"/>
          <a:chExt cx="0" cy="0"/>
        </a:xfrm>
      </p:grpSpPr>
      <p:sp>
        <p:nvSpPr>
          <p:cNvPr id="2" name="TextBox 2"/>
          <p:cNvSpPr txBox="1"/>
          <p:nvPr/>
        </p:nvSpPr>
        <p:spPr>
          <a:xfrm>
            <a:off x="724274" y="695643"/>
            <a:ext cx="14687945" cy="866140"/>
          </a:xfrm>
          <a:prstGeom prst="rect">
            <a:avLst/>
          </a:prstGeom>
        </p:spPr>
        <p:txBody>
          <a:bodyPr lIns="0" tIns="0" rIns="0" bIns="0" rtlCol="0" anchor="t">
            <a:spAutoFit/>
          </a:bodyPr>
          <a:lstStyle/>
          <a:p>
            <a:pPr algn="l">
              <a:lnSpc>
                <a:spcPts val="6229"/>
              </a:lnSpc>
            </a:pPr>
            <a:r>
              <a:rPr lang="en-US" sz="6999" spc="-412">
                <a:solidFill>
                  <a:srgbClr val="FFFFFF"/>
                </a:solidFill>
                <a:latin typeface="Inter Bold"/>
              </a:rPr>
              <a:t>Key age groups</a:t>
            </a:r>
          </a:p>
        </p:txBody>
      </p:sp>
      <p:sp>
        <p:nvSpPr>
          <p:cNvPr id="3" name="TextBox 3"/>
          <p:cNvSpPr txBox="1"/>
          <p:nvPr/>
        </p:nvSpPr>
        <p:spPr>
          <a:xfrm>
            <a:off x="14503782" y="840423"/>
            <a:ext cx="3784218" cy="490855"/>
          </a:xfrm>
          <a:prstGeom prst="rect">
            <a:avLst/>
          </a:prstGeom>
        </p:spPr>
        <p:txBody>
          <a:bodyPr lIns="0" tIns="0" rIns="0" bIns="0" rtlCol="0" anchor="t">
            <a:spAutoFit/>
          </a:bodyPr>
          <a:lstStyle/>
          <a:p>
            <a:pPr algn="l">
              <a:lnSpc>
                <a:spcPts val="3559"/>
              </a:lnSpc>
            </a:pPr>
            <a:r>
              <a:rPr lang="en-US" sz="3999" spc="-235">
                <a:solidFill>
                  <a:srgbClr val="FFFFFF"/>
                </a:solidFill>
                <a:latin typeface="Inter Bold"/>
              </a:rPr>
              <a:t>Customer Data</a:t>
            </a:r>
          </a:p>
        </p:txBody>
      </p:sp>
      <p:sp>
        <p:nvSpPr>
          <p:cNvPr id="4" name="TextBox 4"/>
          <p:cNvSpPr txBox="1"/>
          <p:nvPr/>
        </p:nvSpPr>
        <p:spPr>
          <a:xfrm>
            <a:off x="3856073" y="3952123"/>
            <a:ext cx="3920642" cy="490855"/>
          </a:xfrm>
          <a:prstGeom prst="rect">
            <a:avLst/>
          </a:prstGeom>
        </p:spPr>
        <p:txBody>
          <a:bodyPr lIns="0" tIns="0" rIns="0" bIns="0" rtlCol="0" anchor="t">
            <a:spAutoFit/>
          </a:bodyPr>
          <a:lstStyle/>
          <a:p>
            <a:pPr algn="ctr">
              <a:lnSpc>
                <a:spcPts val="3559"/>
              </a:lnSpc>
            </a:pPr>
            <a:r>
              <a:rPr lang="en-US" sz="3999" spc="-235">
                <a:solidFill>
                  <a:srgbClr val="FFFFFF"/>
                </a:solidFill>
                <a:latin typeface="Inter Bold"/>
              </a:rPr>
              <a:t>18 - 24 year olds</a:t>
            </a:r>
          </a:p>
        </p:txBody>
      </p:sp>
      <p:sp>
        <p:nvSpPr>
          <p:cNvPr id="5" name="TextBox 5"/>
          <p:cNvSpPr txBox="1"/>
          <p:nvPr/>
        </p:nvSpPr>
        <p:spPr>
          <a:xfrm>
            <a:off x="11153761" y="3952123"/>
            <a:ext cx="3970362" cy="490855"/>
          </a:xfrm>
          <a:prstGeom prst="rect">
            <a:avLst/>
          </a:prstGeom>
        </p:spPr>
        <p:txBody>
          <a:bodyPr lIns="0" tIns="0" rIns="0" bIns="0" rtlCol="0" anchor="t">
            <a:spAutoFit/>
          </a:bodyPr>
          <a:lstStyle/>
          <a:p>
            <a:pPr algn="ctr">
              <a:lnSpc>
                <a:spcPts val="3559"/>
              </a:lnSpc>
            </a:pPr>
            <a:r>
              <a:rPr lang="en-US" sz="3999" spc="-235">
                <a:solidFill>
                  <a:srgbClr val="FFFFFF"/>
                </a:solidFill>
                <a:latin typeface="Inter Bold"/>
              </a:rPr>
              <a:t>25 - 34 year olds</a:t>
            </a:r>
          </a:p>
        </p:txBody>
      </p:sp>
      <p:sp>
        <p:nvSpPr>
          <p:cNvPr id="6" name="TextBox 6"/>
          <p:cNvSpPr txBox="1"/>
          <p:nvPr/>
        </p:nvSpPr>
        <p:spPr>
          <a:xfrm>
            <a:off x="7083763" y="6537709"/>
            <a:ext cx="4069998" cy="490855"/>
          </a:xfrm>
          <a:prstGeom prst="rect">
            <a:avLst/>
          </a:prstGeom>
        </p:spPr>
        <p:txBody>
          <a:bodyPr lIns="0" tIns="0" rIns="0" bIns="0" rtlCol="0" anchor="t">
            <a:spAutoFit/>
          </a:bodyPr>
          <a:lstStyle/>
          <a:p>
            <a:pPr algn="ctr">
              <a:lnSpc>
                <a:spcPts val="3559"/>
              </a:lnSpc>
            </a:pPr>
            <a:r>
              <a:rPr lang="en-US" sz="3999" spc="-235">
                <a:solidFill>
                  <a:srgbClr val="FFFFFF"/>
                </a:solidFill>
                <a:latin typeface="Inter Bold"/>
              </a:rPr>
              <a:t>45 - 54 year olds</a:t>
            </a:r>
          </a:p>
        </p:txBody>
      </p:sp>
      <p:sp>
        <p:nvSpPr>
          <p:cNvPr id="7" name="TextBox 7"/>
          <p:cNvSpPr txBox="1"/>
          <p:nvPr/>
        </p:nvSpPr>
        <p:spPr>
          <a:xfrm>
            <a:off x="13426675" y="6537709"/>
            <a:ext cx="3394895" cy="490855"/>
          </a:xfrm>
          <a:prstGeom prst="rect">
            <a:avLst/>
          </a:prstGeom>
        </p:spPr>
        <p:txBody>
          <a:bodyPr lIns="0" tIns="0" rIns="0" bIns="0" rtlCol="0" anchor="t">
            <a:spAutoFit/>
          </a:bodyPr>
          <a:lstStyle/>
          <a:p>
            <a:pPr algn="ctr">
              <a:lnSpc>
                <a:spcPts val="3559"/>
              </a:lnSpc>
            </a:pPr>
            <a:r>
              <a:rPr lang="en-US" sz="3999" spc="-235">
                <a:solidFill>
                  <a:srgbClr val="FFFFFF"/>
                </a:solidFill>
                <a:latin typeface="Inter Bold"/>
              </a:rPr>
              <a:t>55+ year olds</a:t>
            </a:r>
          </a:p>
        </p:txBody>
      </p:sp>
      <p:sp>
        <p:nvSpPr>
          <p:cNvPr id="8" name="TextBox 8"/>
          <p:cNvSpPr txBox="1"/>
          <p:nvPr/>
        </p:nvSpPr>
        <p:spPr>
          <a:xfrm>
            <a:off x="3301977" y="3381976"/>
            <a:ext cx="4546555" cy="383159"/>
          </a:xfrm>
          <a:prstGeom prst="rect">
            <a:avLst/>
          </a:prstGeom>
        </p:spPr>
        <p:txBody>
          <a:bodyPr lIns="0" tIns="0" rIns="0" bIns="0" rtlCol="0" anchor="t">
            <a:spAutoFit/>
          </a:bodyPr>
          <a:lstStyle/>
          <a:p>
            <a:pPr algn="ctr">
              <a:lnSpc>
                <a:spcPts val="2848"/>
              </a:lnSpc>
            </a:pPr>
            <a:r>
              <a:rPr lang="en-US" sz="3200" spc="-188">
                <a:solidFill>
                  <a:srgbClr val="000000"/>
                </a:solidFill>
                <a:latin typeface="Inter"/>
              </a:rPr>
              <a:t>Young Adults</a:t>
            </a:r>
          </a:p>
        </p:txBody>
      </p:sp>
      <p:sp>
        <p:nvSpPr>
          <p:cNvPr id="9" name="TextBox 9"/>
          <p:cNvSpPr txBox="1"/>
          <p:nvPr/>
        </p:nvSpPr>
        <p:spPr>
          <a:xfrm>
            <a:off x="10865664" y="3407904"/>
            <a:ext cx="4546555" cy="383160"/>
          </a:xfrm>
          <a:prstGeom prst="rect">
            <a:avLst/>
          </a:prstGeom>
        </p:spPr>
        <p:txBody>
          <a:bodyPr lIns="0" tIns="0" rIns="0" bIns="0" rtlCol="0" anchor="t">
            <a:spAutoFit/>
          </a:bodyPr>
          <a:lstStyle/>
          <a:p>
            <a:pPr algn="ctr">
              <a:lnSpc>
                <a:spcPts val="2848"/>
              </a:lnSpc>
            </a:pPr>
            <a:r>
              <a:rPr lang="en-US" sz="3200" spc="-188">
                <a:solidFill>
                  <a:srgbClr val="000000"/>
                </a:solidFill>
                <a:latin typeface="Inter"/>
              </a:rPr>
              <a:t>Young Professionals</a:t>
            </a:r>
          </a:p>
        </p:txBody>
      </p:sp>
      <p:sp>
        <p:nvSpPr>
          <p:cNvPr id="10" name="TextBox 10"/>
          <p:cNvSpPr txBox="1"/>
          <p:nvPr/>
        </p:nvSpPr>
        <p:spPr>
          <a:xfrm>
            <a:off x="890367" y="5887850"/>
            <a:ext cx="4684888" cy="383160"/>
          </a:xfrm>
          <a:prstGeom prst="rect">
            <a:avLst/>
          </a:prstGeom>
        </p:spPr>
        <p:txBody>
          <a:bodyPr lIns="0" tIns="0" rIns="0" bIns="0" rtlCol="0" anchor="t">
            <a:spAutoFit/>
          </a:bodyPr>
          <a:lstStyle/>
          <a:p>
            <a:pPr algn="ctr">
              <a:lnSpc>
                <a:spcPts val="2848"/>
              </a:lnSpc>
            </a:pPr>
            <a:r>
              <a:rPr lang="en-US" sz="3200" spc="-188">
                <a:solidFill>
                  <a:srgbClr val="000000"/>
                </a:solidFill>
                <a:latin typeface="Inter"/>
              </a:rPr>
              <a:t>Established Professionals</a:t>
            </a:r>
          </a:p>
        </p:txBody>
      </p:sp>
      <p:sp>
        <p:nvSpPr>
          <p:cNvPr id="11" name="TextBox 11"/>
          <p:cNvSpPr txBox="1"/>
          <p:nvPr/>
        </p:nvSpPr>
        <p:spPr>
          <a:xfrm>
            <a:off x="1213509" y="6480559"/>
            <a:ext cx="4176937" cy="490855"/>
          </a:xfrm>
          <a:prstGeom prst="rect">
            <a:avLst/>
          </a:prstGeom>
        </p:spPr>
        <p:txBody>
          <a:bodyPr lIns="0" tIns="0" rIns="0" bIns="0" rtlCol="0" anchor="t">
            <a:spAutoFit/>
          </a:bodyPr>
          <a:lstStyle/>
          <a:p>
            <a:pPr algn="ctr">
              <a:lnSpc>
                <a:spcPts val="3559"/>
              </a:lnSpc>
            </a:pPr>
            <a:r>
              <a:rPr lang="en-US" sz="3999" spc="-235">
                <a:solidFill>
                  <a:srgbClr val="FFFFFF"/>
                </a:solidFill>
                <a:latin typeface="Inter Bold"/>
              </a:rPr>
              <a:t>35 - 44 year olds</a:t>
            </a:r>
          </a:p>
        </p:txBody>
      </p:sp>
      <p:sp>
        <p:nvSpPr>
          <p:cNvPr id="12" name="TextBox 12"/>
          <p:cNvSpPr txBox="1"/>
          <p:nvPr/>
        </p:nvSpPr>
        <p:spPr>
          <a:xfrm>
            <a:off x="6607206" y="5964050"/>
            <a:ext cx="4546555" cy="383160"/>
          </a:xfrm>
          <a:prstGeom prst="rect">
            <a:avLst/>
          </a:prstGeom>
        </p:spPr>
        <p:txBody>
          <a:bodyPr lIns="0" tIns="0" rIns="0" bIns="0" rtlCol="0" anchor="t">
            <a:spAutoFit/>
          </a:bodyPr>
          <a:lstStyle/>
          <a:p>
            <a:pPr algn="ctr">
              <a:lnSpc>
                <a:spcPts val="2848"/>
              </a:lnSpc>
            </a:pPr>
            <a:r>
              <a:rPr lang="en-US" sz="3200" spc="-188">
                <a:solidFill>
                  <a:srgbClr val="000000"/>
                </a:solidFill>
                <a:latin typeface="Inter"/>
              </a:rPr>
              <a:t>Middle-Aged</a:t>
            </a:r>
          </a:p>
        </p:txBody>
      </p:sp>
      <p:sp>
        <p:nvSpPr>
          <p:cNvPr id="13" name="TextBox 13"/>
          <p:cNvSpPr txBox="1"/>
          <p:nvPr/>
        </p:nvSpPr>
        <p:spPr>
          <a:xfrm>
            <a:off x="13197498" y="6040250"/>
            <a:ext cx="3853248" cy="383160"/>
          </a:xfrm>
          <a:prstGeom prst="rect">
            <a:avLst/>
          </a:prstGeom>
        </p:spPr>
        <p:txBody>
          <a:bodyPr lIns="0" tIns="0" rIns="0" bIns="0" rtlCol="0" anchor="t">
            <a:spAutoFit/>
          </a:bodyPr>
          <a:lstStyle/>
          <a:p>
            <a:pPr algn="ctr">
              <a:lnSpc>
                <a:spcPts val="2848"/>
              </a:lnSpc>
            </a:pPr>
            <a:r>
              <a:rPr lang="en-US" sz="3200" spc="-188">
                <a:solidFill>
                  <a:srgbClr val="000000"/>
                </a:solidFill>
                <a:latin typeface="Inter"/>
              </a:rPr>
              <a:t>Pre-Retirement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BB0505"/>
        </a:solidFill>
        <a:effectLst/>
      </p:bgPr>
    </p:bg>
    <p:spTree>
      <p:nvGrpSpPr>
        <p:cNvPr id="1" name=""/>
        <p:cNvGrpSpPr/>
        <p:nvPr/>
      </p:nvGrpSpPr>
      <p:grpSpPr>
        <a:xfrm>
          <a:off x="0" y="0"/>
          <a:ext cx="0" cy="0"/>
          <a:chOff x="0" y="0"/>
          <a:chExt cx="0" cy="0"/>
        </a:xfrm>
      </p:grpSpPr>
      <p:sp>
        <p:nvSpPr>
          <p:cNvPr id="2" name="Freeform 2"/>
          <p:cNvSpPr/>
          <p:nvPr/>
        </p:nvSpPr>
        <p:spPr>
          <a:xfrm>
            <a:off x="2005009" y="2276272"/>
            <a:ext cx="5676296" cy="5734455"/>
          </a:xfrm>
          <a:custGeom>
            <a:avLst/>
            <a:gdLst/>
            <a:ahLst/>
            <a:cxnLst/>
            <a:rect l="l" t="t" r="r" b="b"/>
            <a:pathLst>
              <a:path w="5676296" h="5734455">
                <a:moveTo>
                  <a:pt x="0" y="0"/>
                </a:moveTo>
                <a:lnTo>
                  <a:pt x="5676297" y="0"/>
                </a:lnTo>
                <a:lnTo>
                  <a:pt x="5676297" y="5734456"/>
                </a:lnTo>
                <a:lnTo>
                  <a:pt x="0" y="5734456"/>
                </a:lnTo>
                <a:lnTo>
                  <a:pt x="0" y="0"/>
                </a:lnTo>
                <a:close/>
              </a:path>
            </a:pathLst>
          </a:custGeom>
          <a:blipFill>
            <a:blip r:embed="rId2"/>
            <a:stretch>
              <a:fillRect/>
            </a:stretch>
          </a:blipFill>
        </p:spPr>
        <p:txBody>
          <a:bodyPr/>
          <a:lstStyle/>
          <a:p>
            <a:endParaRPr lang="en-GB"/>
          </a:p>
        </p:txBody>
      </p:sp>
      <p:sp>
        <p:nvSpPr>
          <p:cNvPr id="3" name="TextBox 3"/>
          <p:cNvSpPr txBox="1"/>
          <p:nvPr/>
        </p:nvSpPr>
        <p:spPr>
          <a:xfrm>
            <a:off x="724274" y="676593"/>
            <a:ext cx="12868358" cy="695072"/>
          </a:xfrm>
          <a:prstGeom prst="rect">
            <a:avLst/>
          </a:prstGeom>
        </p:spPr>
        <p:txBody>
          <a:bodyPr lIns="0" tIns="0" rIns="0" bIns="0" rtlCol="0" anchor="t">
            <a:spAutoFit/>
          </a:bodyPr>
          <a:lstStyle/>
          <a:p>
            <a:pPr algn="l">
              <a:lnSpc>
                <a:spcPts val="5162"/>
              </a:lnSpc>
            </a:pPr>
            <a:r>
              <a:rPr lang="en-US" sz="5800" spc="-342">
                <a:solidFill>
                  <a:srgbClr val="FFFFFF"/>
                </a:solidFill>
                <a:latin typeface="Inter Bold"/>
              </a:rPr>
              <a:t>Does age affect sales?</a:t>
            </a:r>
          </a:p>
        </p:txBody>
      </p:sp>
      <p:sp>
        <p:nvSpPr>
          <p:cNvPr id="4" name="TextBox 4"/>
          <p:cNvSpPr txBox="1"/>
          <p:nvPr/>
        </p:nvSpPr>
        <p:spPr>
          <a:xfrm>
            <a:off x="9144000" y="2266747"/>
            <a:ext cx="6927004" cy="2037201"/>
          </a:xfrm>
          <a:prstGeom prst="rect">
            <a:avLst/>
          </a:prstGeom>
        </p:spPr>
        <p:txBody>
          <a:bodyPr lIns="0" tIns="0" rIns="0" bIns="0" rtlCol="0" anchor="t">
            <a:spAutoFit/>
          </a:bodyPr>
          <a:lstStyle/>
          <a:p>
            <a:pPr algn="l">
              <a:lnSpc>
                <a:spcPts val="3995"/>
              </a:lnSpc>
            </a:pPr>
            <a:r>
              <a:rPr lang="en-US" sz="3504" spc="-206">
                <a:solidFill>
                  <a:srgbClr val="FFFFFF"/>
                </a:solidFill>
                <a:latin typeface="Inter"/>
              </a:rPr>
              <a:t>It doesn’t appear that any particular age is very impactful on sales, and no statistical evidence of a relationship was found.  </a:t>
            </a:r>
          </a:p>
        </p:txBody>
      </p:sp>
      <p:sp>
        <p:nvSpPr>
          <p:cNvPr id="5" name="TextBox 5"/>
          <p:cNvSpPr txBox="1"/>
          <p:nvPr/>
        </p:nvSpPr>
        <p:spPr>
          <a:xfrm>
            <a:off x="9144000" y="4538777"/>
            <a:ext cx="6927004" cy="2037201"/>
          </a:xfrm>
          <a:prstGeom prst="rect">
            <a:avLst/>
          </a:prstGeom>
        </p:spPr>
        <p:txBody>
          <a:bodyPr lIns="0" tIns="0" rIns="0" bIns="0" rtlCol="0" anchor="t">
            <a:spAutoFit/>
          </a:bodyPr>
          <a:lstStyle/>
          <a:p>
            <a:pPr algn="l">
              <a:lnSpc>
                <a:spcPts val="3995"/>
              </a:lnSpc>
            </a:pPr>
            <a:endParaRPr/>
          </a:p>
          <a:p>
            <a:pPr algn="l">
              <a:lnSpc>
                <a:spcPts val="3995"/>
              </a:lnSpc>
            </a:pPr>
            <a:r>
              <a:rPr lang="en-US" sz="3504" spc="-206">
                <a:solidFill>
                  <a:srgbClr val="FFFFFF"/>
                </a:solidFill>
                <a:latin typeface="Inter"/>
              </a:rPr>
              <a:t>At this stage, your domain understanding of interactive relationships will be of higher value.  </a:t>
            </a:r>
          </a:p>
        </p:txBody>
      </p:sp>
      <p:sp>
        <p:nvSpPr>
          <p:cNvPr id="6" name="TextBox 6"/>
          <p:cNvSpPr txBox="1"/>
          <p:nvPr/>
        </p:nvSpPr>
        <p:spPr>
          <a:xfrm>
            <a:off x="264085" y="9154109"/>
            <a:ext cx="17759829" cy="841283"/>
          </a:xfrm>
          <a:prstGeom prst="rect">
            <a:avLst/>
          </a:prstGeom>
        </p:spPr>
        <p:txBody>
          <a:bodyPr lIns="0" tIns="0" rIns="0" bIns="0" rtlCol="0" anchor="t">
            <a:spAutoFit/>
          </a:bodyPr>
          <a:lstStyle/>
          <a:p>
            <a:pPr algn="l">
              <a:lnSpc>
                <a:spcPts val="3311"/>
              </a:lnSpc>
            </a:pPr>
            <a:r>
              <a:rPr lang="en-US" sz="2904" spc="-171">
                <a:solidFill>
                  <a:srgbClr val="FFFFFF"/>
                </a:solidFill>
                <a:latin typeface="Inter"/>
              </a:rPr>
              <a:t>*For example, in the beauty industry makeup products may be popular with young girls, and skincare products may be with older women. My modelling is not yet at the standard of representing these complex relationships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BB0505"/>
        </a:solidFill>
        <a:effectLst/>
      </p:bgPr>
    </p:bg>
    <p:spTree>
      <p:nvGrpSpPr>
        <p:cNvPr id="1" name=""/>
        <p:cNvGrpSpPr/>
        <p:nvPr/>
      </p:nvGrpSpPr>
      <p:grpSpPr>
        <a:xfrm>
          <a:off x="0" y="0"/>
          <a:ext cx="0" cy="0"/>
          <a:chOff x="0" y="0"/>
          <a:chExt cx="0" cy="0"/>
        </a:xfrm>
      </p:grpSpPr>
      <p:sp>
        <p:nvSpPr>
          <p:cNvPr id="2" name="TextBox 2"/>
          <p:cNvSpPr txBox="1"/>
          <p:nvPr/>
        </p:nvSpPr>
        <p:spPr>
          <a:xfrm>
            <a:off x="724274" y="695643"/>
            <a:ext cx="14687945" cy="866140"/>
          </a:xfrm>
          <a:prstGeom prst="rect">
            <a:avLst/>
          </a:prstGeom>
        </p:spPr>
        <p:txBody>
          <a:bodyPr lIns="0" tIns="0" rIns="0" bIns="0" rtlCol="0" anchor="t">
            <a:spAutoFit/>
          </a:bodyPr>
          <a:lstStyle/>
          <a:p>
            <a:pPr algn="l">
              <a:lnSpc>
                <a:spcPts val="6229"/>
              </a:lnSpc>
            </a:pPr>
            <a:r>
              <a:rPr lang="en-US" sz="6999" spc="-412">
                <a:solidFill>
                  <a:srgbClr val="FFFFFF"/>
                </a:solidFill>
                <a:latin typeface="Inter Bold"/>
              </a:rPr>
              <a:t>note on gender</a:t>
            </a:r>
          </a:p>
        </p:txBody>
      </p:sp>
      <p:sp>
        <p:nvSpPr>
          <p:cNvPr id="3" name="TextBox 3"/>
          <p:cNvSpPr txBox="1"/>
          <p:nvPr/>
        </p:nvSpPr>
        <p:spPr>
          <a:xfrm>
            <a:off x="14503782" y="840423"/>
            <a:ext cx="3784218" cy="490855"/>
          </a:xfrm>
          <a:prstGeom prst="rect">
            <a:avLst/>
          </a:prstGeom>
        </p:spPr>
        <p:txBody>
          <a:bodyPr lIns="0" tIns="0" rIns="0" bIns="0" rtlCol="0" anchor="t">
            <a:spAutoFit/>
          </a:bodyPr>
          <a:lstStyle/>
          <a:p>
            <a:pPr algn="l">
              <a:lnSpc>
                <a:spcPts val="3559"/>
              </a:lnSpc>
            </a:pPr>
            <a:r>
              <a:rPr lang="en-US" sz="3999" spc="-235">
                <a:solidFill>
                  <a:srgbClr val="FFFFFF"/>
                </a:solidFill>
                <a:latin typeface="Inter Bold"/>
              </a:rPr>
              <a:t>Customer Data</a:t>
            </a:r>
          </a:p>
        </p:txBody>
      </p:sp>
      <p:sp>
        <p:nvSpPr>
          <p:cNvPr id="4" name="TextBox 4"/>
          <p:cNvSpPr txBox="1"/>
          <p:nvPr/>
        </p:nvSpPr>
        <p:spPr>
          <a:xfrm>
            <a:off x="4202544" y="3975100"/>
            <a:ext cx="9882913" cy="1168400"/>
          </a:xfrm>
          <a:prstGeom prst="rect">
            <a:avLst/>
          </a:prstGeom>
        </p:spPr>
        <p:txBody>
          <a:bodyPr lIns="0" tIns="0" rIns="0" bIns="0" rtlCol="0" anchor="t">
            <a:spAutoFit/>
          </a:bodyPr>
          <a:lstStyle/>
          <a:p>
            <a:pPr algn="l">
              <a:lnSpc>
                <a:spcPts val="4450"/>
              </a:lnSpc>
            </a:pPr>
            <a:r>
              <a:rPr lang="en-US" sz="5000" spc="-295">
                <a:solidFill>
                  <a:srgbClr val="FFFFFF"/>
                </a:solidFill>
                <a:latin typeface="Inter"/>
              </a:rPr>
              <a:t>for the sake of analysis gender will be represented as male or female.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BB0505"/>
        </a:solidFill>
        <a:effectLst/>
      </p:bgPr>
    </p:bg>
    <p:spTree>
      <p:nvGrpSpPr>
        <p:cNvPr id="1" name=""/>
        <p:cNvGrpSpPr/>
        <p:nvPr/>
      </p:nvGrpSpPr>
      <p:grpSpPr>
        <a:xfrm>
          <a:off x="0" y="0"/>
          <a:ext cx="0" cy="0"/>
          <a:chOff x="0" y="0"/>
          <a:chExt cx="0" cy="0"/>
        </a:xfrm>
      </p:grpSpPr>
      <p:sp>
        <p:nvSpPr>
          <p:cNvPr id="2" name="Freeform 2"/>
          <p:cNvSpPr/>
          <p:nvPr/>
        </p:nvSpPr>
        <p:spPr>
          <a:xfrm>
            <a:off x="2150774" y="2277430"/>
            <a:ext cx="5603982" cy="5732139"/>
          </a:xfrm>
          <a:custGeom>
            <a:avLst/>
            <a:gdLst/>
            <a:ahLst/>
            <a:cxnLst/>
            <a:rect l="l" t="t" r="r" b="b"/>
            <a:pathLst>
              <a:path w="5603982" h="5732139">
                <a:moveTo>
                  <a:pt x="0" y="0"/>
                </a:moveTo>
                <a:lnTo>
                  <a:pt x="5603982" y="0"/>
                </a:lnTo>
                <a:lnTo>
                  <a:pt x="5603982" y="5732140"/>
                </a:lnTo>
                <a:lnTo>
                  <a:pt x="0" y="5732140"/>
                </a:lnTo>
                <a:lnTo>
                  <a:pt x="0" y="0"/>
                </a:lnTo>
                <a:close/>
              </a:path>
            </a:pathLst>
          </a:custGeom>
          <a:blipFill>
            <a:blip r:embed="rId2"/>
            <a:stretch>
              <a:fillRect/>
            </a:stretch>
          </a:blipFill>
        </p:spPr>
        <p:txBody>
          <a:bodyPr/>
          <a:lstStyle/>
          <a:p>
            <a:endParaRPr lang="en-GB"/>
          </a:p>
        </p:txBody>
      </p:sp>
      <p:sp>
        <p:nvSpPr>
          <p:cNvPr id="3" name="TextBox 3"/>
          <p:cNvSpPr txBox="1"/>
          <p:nvPr/>
        </p:nvSpPr>
        <p:spPr>
          <a:xfrm>
            <a:off x="724274" y="676593"/>
            <a:ext cx="12868358" cy="695072"/>
          </a:xfrm>
          <a:prstGeom prst="rect">
            <a:avLst/>
          </a:prstGeom>
        </p:spPr>
        <p:txBody>
          <a:bodyPr lIns="0" tIns="0" rIns="0" bIns="0" rtlCol="0" anchor="t">
            <a:spAutoFit/>
          </a:bodyPr>
          <a:lstStyle/>
          <a:p>
            <a:pPr algn="l">
              <a:lnSpc>
                <a:spcPts val="5162"/>
              </a:lnSpc>
            </a:pPr>
            <a:r>
              <a:rPr lang="en-US" sz="5800" spc="-342">
                <a:solidFill>
                  <a:srgbClr val="FFFFFF"/>
                </a:solidFill>
                <a:latin typeface="Inter Bold"/>
              </a:rPr>
              <a:t>Does gender affect sales?</a:t>
            </a:r>
          </a:p>
        </p:txBody>
      </p:sp>
      <p:sp>
        <p:nvSpPr>
          <p:cNvPr id="4" name="TextBox 4"/>
          <p:cNvSpPr txBox="1"/>
          <p:nvPr/>
        </p:nvSpPr>
        <p:spPr>
          <a:xfrm>
            <a:off x="9144000" y="3085648"/>
            <a:ext cx="6927004" cy="1022428"/>
          </a:xfrm>
          <a:prstGeom prst="rect">
            <a:avLst/>
          </a:prstGeom>
        </p:spPr>
        <p:txBody>
          <a:bodyPr lIns="0" tIns="0" rIns="0" bIns="0" rtlCol="0" anchor="t">
            <a:spAutoFit/>
          </a:bodyPr>
          <a:lstStyle/>
          <a:p>
            <a:pPr algn="l">
              <a:lnSpc>
                <a:spcPts val="3995"/>
              </a:lnSpc>
            </a:pPr>
            <a:r>
              <a:rPr lang="en-US" sz="3504" spc="-206">
                <a:solidFill>
                  <a:srgbClr val="FFFFFF"/>
                </a:solidFill>
                <a:latin typeface="Inter"/>
              </a:rPr>
              <a:t>Gender also does not appear to have a relationship with sales.</a:t>
            </a:r>
          </a:p>
        </p:txBody>
      </p:sp>
      <p:sp>
        <p:nvSpPr>
          <p:cNvPr id="5" name="TextBox 5"/>
          <p:cNvSpPr txBox="1"/>
          <p:nvPr/>
        </p:nvSpPr>
        <p:spPr>
          <a:xfrm>
            <a:off x="9144000" y="4792470"/>
            <a:ext cx="6927004" cy="1529815"/>
          </a:xfrm>
          <a:prstGeom prst="rect">
            <a:avLst/>
          </a:prstGeom>
        </p:spPr>
        <p:txBody>
          <a:bodyPr lIns="0" tIns="0" rIns="0" bIns="0" rtlCol="0" anchor="t">
            <a:spAutoFit/>
          </a:bodyPr>
          <a:lstStyle/>
          <a:p>
            <a:pPr algn="l">
              <a:lnSpc>
                <a:spcPts val="3995"/>
              </a:lnSpc>
            </a:pPr>
            <a:r>
              <a:rPr lang="en-US" sz="3504" spc="-206">
                <a:solidFill>
                  <a:srgbClr val="FFFFFF"/>
                </a:solidFill>
                <a:latin typeface="Inter"/>
              </a:rPr>
              <a:t>At this stage, your domain understanding of interactive relationships will be of higher value.  </a:t>
            </a:r>
          </a:p>
        </p:txBody>
      </p:sp>
      <p:sp>
        <p:nvSpPr>
          <p:cNvPr id="6" name="TextBox 6"/>
          <p:cNvSpPr txBox="1"/>
          <p:nvPr/>
        </p:nvSpPr>
        <p:spPr>
          <a:xfrm>
            <a:off x="264085" y="9154109"/>
            <a:ext cx="17759829" cy="841283"/>
          </a:xfrm>
          <a:prstGeom prst="rect">
            <a:avLst/>
          </a:prstGeom>
        </p:spPr>
        <p:txBody>
          <a:bodyPr lIns="0" tIns="0" rIns="0" bIns="0" rtlCol="0" anchor="t">
            <a:spAutoFit/>
          </a:bodyPr>
          <a:lstStyle/>
          <a:p>
            <a:pPr algn="l">
              <a:lnSpc>
                <a:spcPts val="3311"/>
              </a:lnSpc>
            </a:pPr>
            <a:r>
              <a:rPr lang="en-US" sz="2904" spc="-171">
                <a:solidFill>
                  <a:srgbClr val="FFFFFF"/>
                </a:solidFill>
                <a:latin typeface="Inter"/>
              </a:rPr>
              <a:t>*For example, in the beauty industry makeup products may be popular with young girls, and skincare products may be with older women. My modelling is not yet at the standard of representing these complex relationships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BB0505"/>
        </a:solidFill>
        <a:effectLst/>
      </p:bgPr>
    </p:bg>
    <p:spTree>
      <p:nvGrpSpPr>
        <p:cNvPr id="1" name=""/>
        <p:cNvGrpSpPr/>
        <p:nvPr/>
      </p:nvGrpSpPr>
      <p:grpSpPr>
        <a:xfrm>
          <a:off x="0" y="0"/>
          <a:ext cx="0" cy="0"/>
          <a:chOff x="0" y="0"/>
          <a:chExt cx="0" cy="0"/>
        </a:xfrm>
      </p:grpSpPr>
      <p:sp>
        <p:nvSpPr>
          <p:cNvPr id="2" name="Freeform 2"/>
          <p:cNvSpPr/>
          <p:nvPr/>
        </p:nvSpPr>
        <p:spPr>
          <a:xfrm>
            <a:off x="1270219" y="1996654"/>
            <a:ext cx="2881794" cy="5889339"/>
          </a:xfrm>
          <a:custGeom>
            <a:avLst/>
            <a:gdLst/>
            <a:ahLst/>
            <a:cxnLst/>
            <a:rect l="l" t="t" r="r" b="b"/>
            <a:pathLst>
              <a:path w="2881794" h="5889339">
                <a:moveTo>
                  <a:pt x="0" y="0"/>
                </a:moveTo>
                <a:lnTo>
                  <a:pt x="2881794" y="0"/>
                </a:lnTo>
                <a:lnTo>
                  <a:pt x="2881794" y="5889339"/>
                </a:lnTo>
                <a:lnTo>
                  <a:pt x="0" y="5889339"/>
                </a:lnTo>
                <a:lnTo>
                  <a:pt x="0" y="0"/>
                </a:lnTo>
                <a:close/>
              </a:path>
            </a:pathLst>
          </a:custGeom>
          <a:blipFill>
            <a:blip r:embed="rId2"/>
            <a:stretch>
              <a:fillRect/>
            </a:stretch>
          </a:blipFill>
        </p:spPr>
        <p:txBody>
          <a:bodyPr/>
          <a:lstStyle/>
          <a:p>
            <a:endParaRPr lang="en-GB"/>
          </a:p>
        </p:txBody>
      </p:sp>
      <p:sp>
        <p:nvSpPr>
          <p:cNvPr id="3" name="TextBox 3"/>
          <p:cNvSpPr txBox="1"/>
          <p:nvPr/>
        </p:nvSpPr>
        <p:spPr>
          <a:xfrm>
            <a:off x="724274" y="667068"/>
            <a:ext cx="19215764" cy="691135"/>
          </a:xfrm>
          <a:prstGeom prst="rect">
            <a:avLst/>
          </a:prstGeom>
        </p:spPr>
        <p:txBody>
          <a:bodyPr lIns="0" tIns="0" rIns="0" bIns="0" rtlCol="0" anchor="t">
            <a:spAutoFit/>
          </a:bodyPr>
          <a:lstStyle/>
          <a:p>
            <a:pPr algn="l">
              <a:lnSpc>
                <a:spcPts val="5073"/>
              </a:lnSpc>
            </a:pPr>
            <a:r>
              <a:rPr lang="en-US" sz="5700" spc="-336">
                <a:solidFill>
                  <a:srgbClr val="FFFFFF"/>
                </a:solidFill>
                <a:latin typeface="Inter Bold"/>
              </a:rPr>
              <a:t>How the number of units bought affect sales:</a:t>
            </a:r>
          </a:p>
        </p:txBody>
      </p:sp>
      <p:sp>
        <p:nvSpPr>
          <p:cNvPr id="4" name="TextBox 4"/>
          <p:cNvSpPr txBox="1"/>
          <p:nvPr/>
        </p:nvSpPr>
        <p:spPr>
          <a:xfrm>
            <a:off x="5078389" y="2025229"/>
            <a:ext cx="5650122" cy="1727278"/>
          </a:xfrm>
          <a:prstGeom prst="rect">
            <a:avLst/>
          </a:prstGeom>
        </p:spPr>
        <p:txBody>
          <a:bodyPr lIns="0" tIns="0" rIns="0" bIns="0" rtlCol="0" anchor="t">
            <a:spAutoFit/>
          </a:bodyPr>
          <a:lstStyle/>
          <a:p>
            <a:pPr algn="l">
              <a:lnSpc>
                <a:spcPts val="4558"/>
              </a:lnSpc>
            </a:pPr>
            <a:r>
              <a:rPr lang="en-US" sz="4070" spc="-240">
                <a:solidFill>
                  <a:srgbClr val="FFFFFF"/>
                </a:solidFill>
                <a:latin typeface="Inter"/>
              </a:rPr>
              <a:t>You know that as units increase, sales will increase. </a:t>
            </a:r>
          </a:p>
        </p:txBody>
      </p:sp>
      <p:sp>
        <p:nvSpPr>
          <p:cNvPr id="5" name="TextBox 5"/>
          <p:cNvSpPr txBox="1"/>
          <p:nvPr/>
        </p:nvSpPr>
        <p:spPr>
          <a:xfrm>
            <a:off x="5078389" y="4586015"/>
            <a:ext cx="11010774" cy="1968172"/>
          </a:xfrm>
          <a:prstGeom prst="rect">
            <a:avLst/>
          </a:prstGeom>
        </p:spPr>
        <p:txBody>
          <a:bodyPr lIns="0" tIns="0" rIns="0" bIns="0" rtlCol="0" anchor="t">
            <a:spAutoFit/>
          </a:bodyPr>
          <a:lstStyle/>
          <a:p>
            <a:pPr algn="l">
              <a:lnSpc>
                <a:spcPts val="3840"/>
              </a:lnSpc>
            </a:pPr>
            <a:r>
              <a:rPr lang="en-US" sz="3802" spc="-224">
                <a:solidFill>
                  <a:srgbClr val="FFFFFF"/>
                </a:solidFill>
                <a:latin typeface="Inter"/>
              </a:rPr>
              <a:t>For every one-unit increase in units sold, we expect sales to increase by approximately 148.83%.</a:t>
            </a:r>
          </a:p>
          <a:p>
            <a:pPr algn="l">
              <a:lnSpc>
                <a:spcPts val="3840"/>
              </a:lnSpc>
            </a:pPr>
            <a:endParaRPr lang="en-US" sz="3802" spc="-224">
              <a:solidFill>
                <a:srgbClr val="FFFFFF"/>
              </a:solidFill>
              <a:latin typeface="Inter"/>
            </a:endParaRPr>
          </a:p>
          <a:p>
            <a:pPr algn="l">
              <a:lnSpc>
                <a:spcPts val="3840"/>
              </a:lnSpc>
              <a:spcBef>
                <a:spcPct val="0"/>
              </a:spcBef>
            </a:pPr>
            <a:r>
              <a:rPr lang="en-US" sz="3802" spc="-224">
                <a:solidFill>
                  <a:srgbClr val="FFFFFF"/>
                </a:solidFill>
                <a:latin typeface="Inter"/>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BB0505"/>
        </a:solidFill>
        <a:effectLst/>
      </p:bgPr>
    </p:bg>
    <p:spTree>
      <p:nvGrpSpPr>
        <p:cNvPr id="1" name=""/>
        <p:cNvGrpSpPr/>
        <p:nvPr/>
      </p:nvGrpSpPr>
      <p:grpSpPr>
        <a:xfrm>
          <a:off x="0" y="0"/>
          <a:ext cx="0" cy="0"/>
          <a:chOff x="0" y="0"/>
          <a:chExt cx="0" cy="0"/>
        </a:xfrm>
      </p:grpSpPr>
      <p:sp>
        <p:nvSpPr>
          <p:cNvPr id="2" name="TextBox 2"/>
          <p:cNvSpPr txBox="1"/>
          <p:nvPr/>
        </p:nvSpPr>
        <p:spPr>
          <a:xfrm>
            <a:off x="724274" y="667068"/>
            <a:ext cx="17065343" cy="691135"/>
          </a:xfrm>
          <a:prstGeom prst="rect">
            <a:avLst/>
          </a:prstGeom>
        </p:spPr>
        <p:txBody>
          <a:bodyPr lIns="0" tIns="0" rIns="0" bIns="0" rtlCol="0" anchor="t">
            <a:spAutoFit/>
          </a:bodyPr>
          <a:lstStyle/>
          <a:p>
            <a:pPr algn="l">
              <a:lnSpc>
                <a:spcPts val="5073"/>
              </a:lnSpc>
            </a:pPr>
            <a:r>
              <a:rPr lang="en-US" sz="5700" spc="-336">
                <a:solidFill>
                  <a:srgbClr val="FFFFFF"/>
                </a:solidFill>
                <a:latin typeface="Inter Bold"/>
              </a:rPr>
              <a:t>Be Careful: it’s not all about units</a:t>
            </a:r>
          </a:p>
        </p:txBody>
      </p:sp>
      <p:sp>
        <p:nvSpPr>
          <p:cNvPr id="3" name="TextBox 3"/>
          <p:cNvSpPr txBox="1"/>
          <p:nvPr/>
        </p:nvSpPr>
        <p:spPr>
          <a:xfrm>
            <a:off x="3975609" y="2821567"/>
            <a:ext cx="11010774" cy="4397047"/>
          </a:xfrm>
          <a:prstGeom prst="rect">
            <a:avLst/>
          </a:prstGeom>
        </p:spPr>
        <p:txBody>
          <a:bodyPr lIns="0" tIns="0" rIns="0" bIns="0" rtlCol="0" anchor="t">
            <a:spAutoFit/>
          </a:bodyPr>
          <a:lstStyle/>
          <a:p>
            <a:pPr algn="l">
              <a:lnSpc>
                <a:spcPts val="3840"/>
              </a:lnSpc>
            </a:pPr>
            <a:r>
              <a:rPr lang="en-US" sz="3802" spc="-224">
                <a:solidFill>
                  <a:srgbClr val="FFFFFF"/>
                </a:solidFill>
                <a:latin typeface="Inter"/>
              </a:rPr>
              <a:t>For every time you double the number of units sold, the increase in sales is about 32.36%. </a:t>
            </a:r>
          </a:p>
          <a:p>
            <a:pPr algn="l">
              <a:lnSpc>
                <a:spcPts val="3840"/>
              </a:lnSpc>
            </a:pPr>
            <a:endParaRPr lang="en-US" sz="3802" spc="-224">
              <a:solidFill>
                <a:srgbClr val="FFFFFF"/>
              </a:solidFill>
              <a:latin typeface="Inter"/>
            </a:endParaRPr>
          </a:p>
          <a:p>
            <a:pPr algn="l">
              <a:lnSpc>
                <a:spcPts val="3840"/>
              </a:lnSpc>
            </a:pPr>
            <a:r>
              <a:rPr lang="en-US" sz="3802" spc="-224">
                <a:solidFill>
                  <a:srgbClr val="FFFFFF"/>
                </a:solidFill>
                <a:latin typeface="Inter Bold"/>
              </a:rPr>
              <a:t>Diminishing returns: </a:t>
            </a:r>
          </a:p>
          <a:p>
            <a:pPr algn="l">
              <a:lnSpc>
                <a:spcPts val="3840"/>
              </a:lnSpc>
            </a:pPr>
            <a:r>
              <a:rPr lang="en-US" sz="3802" spc="-224">
                <a:solidFill>
                  <a:srgbClr val="FFFFFF"/>
                </a:solidFill>
                <a:latin typeface="Inter"/>
              </a:rPr>
              <a:t>While selling more units is great for sales, there comes a point where each additional unit sold doesn't have as big of an impact on increasing sales as it did before.  (increasing at a decreasing rate)</a:t>
            </a:r>
          </a:p>
          <a:p>
            <a:pPr algn="l">
              <a:lnSpc>
                <a:spcPts val="3840"/>
              </a:lnSpc>
              <a:spcBef>
                <a:spcPct val="0"/>
              </a:spcBef>
            </a:pPr>
            <a:endParaRPr lang="en-US" sz="3802" spc="-224">
              <a:solidFill>
                <a:srgbClr val="FFFFFF"/>
              </a:solidFill>
              <a:latin typeface="Inter"/>
            </a:endParaRPr>
          </a:p>
        </p:txBody>
      </p:sp>
      <p:sp>
        <p:nvSpPr>
          <p:cNvPr id="4" name="TextBox 4"/>
          <p:cNvSpPr txBox="1"/>
          <p:nvPr/>
        </p:nvSpPr>
        <p:spPr>
          <a:xfrm>
            <a:off x="780410" y="9324975"/>
            <a:ext cx="16953071" cy="510847"/>
          </a:xfrm>
          <a:prstGeom prst="rect">
            <a:avLst/>
          </a:prstGeom>
        </p:spPr>
        <p:txBody>
          <a:bodyPr lIns="0" tIns="0" rIns="0" bIns="0" rtlCol="0" anchor="t">
            <a:spAutoFit/>
          </a:bodyPr>
          <a:lstStyle/>
          <a:p>
            <a:pPr algn="ctr">
              <a:lnSpc>
                <a:spcPts val="3840"/>
              </a:lnSpc>
              <a:spcBef>
                <a:spcPct val="0"/>
              </a:spcBef>
            </a:pPr>
            <a:r>
              <a:rPr lang="en-US" sz="3802" spc="-224">
                <a:solidFill>
                  <a:srgbClr val="FFFFFF"/>
                </a:solidFill>
                <a:latin typeface="Inter"/>
              </a:rPr>
              <a:t> Why? Potentially, in very large orders customers are likely to choose cheaper items.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7020778">
            <a:off x="-5700524" y="821505"/>
            <a:ext cx="16230600" cy="10441156"/>
          </a:xfrm>
          <a:prstGeom prst="rect">
            <a:avLst/>
          </a:prstGeom>
          <a:solidFill>
            <a:srgbClr val="BB0505"/>
          </a:solidFill>
        </p:spPr>
        <p:txBody>
          <a:bodyPr/>
          <a:lstStyle/>
          <a:p>
            <a:endParaRPr lang="en-GB"/>
          </a:p>
        </p:txBody>
      </p:sp>
      <p:sp>
        <p:nvSpPr>
          <p:cNvPr id="3" name="AutoShape 3"/>
          <p:cNvSpPr/>
          <p:nvPr/>
        </p:nvSpPr>
        <p:spPr>
          <a:xfrm rot="-7020778">
            <a:off x="-6368369" y="840346"/>
            <a:ext cx="16230600" cy="10441156"/>
          </a:xfrm>
          <a:prstGeom prst="rect">
            <a:avLst/>
          </a:prstGeom>
          <a:solidFill>
            <a:srgbClr val="A40000"/>
          </a:solidFill>
        </p:spPr>
        <p:txBody>
          <a:bodyPr/>
          <a:lstStyle/>
          <a:p>
            <a:endParaRPr lang="en-GB"/>
          </a:p>
        </p:txBody>
      </p:sp>
      <p:sp>
        <p:nvSpPr>
          <p:cNvPr id="4" name="AutoShape 4"/>
          <p:cNvSpPr/>
          <p:nvPr/>
        </p:nvSpPr>
        <p:spPr>
          <a:xfrm rot="-7020778">
            <a:off x="-7861675" y="821505"/>
            <a:ext cx="16230600" cy="10441156"/>
          </a:xfrm>
          <a:prstGeom prst="rect">
            <a:avLst/>
          </a:prstGeom>
          <a:solidFill>
            <a:srgbClr val="BB0505"/>
          </a:solidFill>
        </p:spPr>
        <p:txBody>
          <a:bodyPr/>
          <a:lstStyle/>
          <a:p>
            <a:endParaRPr lang="en-GB"/>
          </a:p>
        </p:txBody>
      </p:sp>
      <p:sp>
        <p:nvSpPr>
          <p:cNvPr id="5" name="AutoShape 5"/>
          <p:cNvSpPr/>
          <p:nvPr/>
        </p:nvSpPr>
        <p:spPr>
          <a:xfrm>
            <a:off x="-1034085" y="3836941"/>
            <a:ext cx="5244233" cy="0"/>
          </a:xfrm>
          <a:prstGeom prst="line">
            <a:avLst/>
          </a:prstGeom>
          <a:ln w="19050" cap="rnd">
            <a:solidFill>
              <a:srgbClr val="FFFFFF"/>
            </a:solidFill>
            <a:prstDash val="solid"/>
            <a:headEnd type="none" w="sm" len="sm"/>
            <a:tailEnd type="none" w="sm" len="sm"/>
          </a:ln>
        </p:spPr>
        <p:txBody>
          <a:bodyPr/>
          <a:lstStyle/>
          <a:p>
            <a:endParaRPr lang="en-GB"/>
          </a:p>
        </p:txBody>
      </p:sp>
      <p:sp>
        <p:nvSpPr>
          <p:cNvPr id="6" name="AutoShape 6"/>
          <p:cNvSpPr/>
          <p:nvPr/>
        </p:nvSpPr>
        <p:spPr>
          <a:xfrm>
            <a:off x="-1796806" y="8839084"/>
            <a:ext cx="9005773" cy="0"/>
          </a:xfrm>
          <a:prstGeom prst="line">
            <a:avLst/>
          </a:prstGeom>
          <a:ln w="19050" cap="rnd">
            <a:solidFill>
              <a:srgbClr val="FFFFFF"/>
            </a:solidFill>
            <a:prstDash val="solid"/>
            <a:headEnd type="none" w="sm" len="sm"/>
            <a:tailEnd type="none" w="sm" len="sm"/>
          </a:ln>
        </p:spPr>
        <p:txBody>
          <a:bodyPr/>
          <a:lstStyle/>
          <a:p>
            <a:endParaRPr lang="en-GB"/>
          </a:p>
        </p:txBody>
      </p:sp>
      <p:sp>
        <p:nvSpPr>
          <p:cNvPr id="7" name="TextBox 7"/>
          <p:cNvSpPr txBox="1"/>
          <p:nvPr/>
        </p:nvSpPr>
        <p:spPr>
          <a:xfrm>
            <a:off x="253625" y="4369195"/>
            <a:ext cx="12921108" cy="1923101"/>
          </a:xfrm>
          <a:prstGeom prst="rect">
            <a:avLst/>
          </a:prstGeom>
        </p:spPr>
        <p:txBody>
          <a:bodyPr lIns="0" tIns="0" rIns="0" bIns="0" rtlCol="0" anchor="t">
            <a:spAutoFit/>
          </a:bodyPr>
          <a:lstStyle/>
          <a:p>
            <a:pPr algn="l">
              <a:lnSpc>
                <a:spcPts val="7299"/>
              </a:lnSpc>
            </a:pPr>
            <a:r>
              <a:rPr lang="en-US" sz="8201" spc="-483">
                <a:solidFill>
                  <a:srgbClr val="FFFFFF"/>
                </a:solidFill>
                <a:latin typeface="Inter Bold"/>
              </a:rPr>
              <a:t>Zuru</a:t>
            </a:r>
          </a:p>
          <a:p>
            <a:pPr algn="l">
              <a:lnSpc>
                <a:spcPts val="7299"/>
              </a:lnSpc>
            </a:pPr>
            <a:r>
              <a:rPr lang="en-US" sz="8201" spc="-483">
                <a:solidFill>
                  <a:srgbClr val="FFFFFF"/>
                </a:solidFill>
                <a:latin typeface="Inter Bold"/>
              </a:rPr>
              <a:t>DS Task</a:t>
            </a:r>
          </a:p>
        </p:txBody>
      </p:sp>
      <p:sp>
        <p:nvSpPr>
          <p:cNvPr id="8" name="TextBox 8"/>
          <p:cNvSpPr txBox="1"/>
          <p:nvPr/>
        </p:nvSpPr>
        <p:spPr>
          <a:xfrm>
            <a:off x="253625" y="8188720"/>
            <a:ext cx="12921108" cy="415671"/>
          </a:xfrm>
          <a:prstGeom prst="rect">
            <a:avLst/>
          </a:prstGeom>
        </p:spPr>
        <p:txBody>
          <a:bodyPr lIns="0" tIns="0" rIns="0" bIns="0" rtlCol="0" anchor="t">
            <a:spAutoFit/>
          </a:bodyPr>
          <a:lstStyle/>
          <a:p>
            <a:pPr algn="l">
              <a:lnSpc>
                <a:spcPts val="2936"/>
              </a:lnSpc>
            </a:pPr>
            <a:r>
              <a:rPr lang="en-US" sz="3299" spc="-194">
                <a:solidFill>
                  <a:srgbClr val="FFFFFF"/>
                </a:solidFill>
                <a:latin typeface="Inter"/>
              </a:rPr>
              <a:t>Isabel Body</a:t>
            </a:r>
          </a:p>
        </p:txBody>
      </p:sp>
      <p:sp>
        <p:nvSpPr>
          <p:cNvPr id="9" name="TextBox 9"/>
          <p:cNvSpPr txBox="1"/>
          <p:nvPr/>
        </p:nvSpPr>
        <p:spPr>
          <a:xfrm>
            <a:off x="10506603" y="8881292"/>
            <a:ext cx="7536285" cy="1028695"/>
          </a:xfrm>
          <a:prstGeom prst="rect">
            <a:avLst/>
          </a:prstGeom>
        </p:spPr>
        <p:txBody>
          <a:bodyPr lIns="0" tIns="0" rIns="0" bIns="0" rtlCol="0" anchor="t">
            <a:spAutoFit/>
          </a:bodyPr>
          <a:lstStyle/>
          <a:p>
            <a:pPr algn="r">
              <a:lnSpc>
                <a:spcPts val="8400"/>
              </a:lnSpc>
              <a:spcBef>
                <a:spcPct val="0"/>
              </a:spcBef>
            </a:pPr>
            <a:r>
              <a:rPr lang="en-US" sz="6000">
                <a:solidFill>
                  <a:srgbClr val="FFFFFF"/>
                </a:solidFill>
                <a:latin typeface="Inter"/>
              </a:rPr>
              <a:t>Any questions?</a:t>
            </a:r>
          </a:p>
        </p:txBody>
      </p:sp>
      <p:sp>
        <p:nvSpPr>
          <p:cNvPr id="10" name="TextBox 10"/>
          <p:cNvSpPr txBox="1"/>
          <p:nvPr/>
        </p:nvSpPr>
        <p:spPr>
          <a:xfrm>
            <a:off x="9661138" y="1037370"/>
            <a:ext cx="7720082" cy="5915025"/>
          </a:xfrm>
          <a:prstGeom prst="rect">
            <a:avLst/>
          </a:prstGeom>
        </p:spPr>
        <p:txBody>
          <a:bodyPr lIns="0" tIns="0" rIns="0" bIns="0" rtlCol="0" anchor="t">
            <a:spAutoFit/>
          </a:bodyPr>
          <a:lstStyle/>
          <a:p>
            <a:pPr algn="ctr">
              <a:lnSpc>
                <a:spcPts val="15300"/>
              </a:lnSpc>
            </a:pPr>
            <a:r>
              <a:rPr lang="en-US" sz="15000" spc="-885">
                <a:solidFill>
                  <a:srgbClr val="FFFFFF"/>
                </a:solidFill>
                <a:latin typeface="Inter Bold"/>
              </a:rPr>
              <a:t>Thank you for listening!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B0505"/>
        </a:solidFill>
        <a:effectLst/>
      </p:bgPr>
    </p:bg>
    <p:spTree>
      <p:nvGrpSpPr>
        <p:cNvPr id="1" name=""/>
        <p:cNvGrpSpPr/>
        <p:nvPr/>
      </p:nvGrpSpPr>
      <p:grpSpPr>
        <a:xfrm>
          <a:off x="0" y="0"/>
          <a:ext cx="0" cy="0"/>
          <a:chOff x="0" y="0"/>
          <a:chExt cx="0" cy="0"/>
        </a:xfrm>
      </p:grpSpPr>
      <p:sp>
        <p:nvSpPr>
          <p:cNvPr id="2" name="TextBox 2"/>
          <p:cNvSpPr txBox="1"/>
          <p:nvPr/>
        </p:nvSpPr>
        <p:spPr>
          <a:xfrm>
            <a:off x="2090456" y="3665769"/>
            <a:ext cx="14107087" cy="3317812"/>
          </a:xfrm>
          <a:prstGeom prst="rect">
            <a:avLst/>
          </a:prstGeom>
        </p:spPr>
        <p:txBody>
          <a:bodyPr lIns="0" tIns="0" rIns="0" bIns="0" rtlCol="0" anchor="t">
            <a:spAutoFit/>
          </a:bodyPr>
          <a:lstStyle/>
          <a:p>
            <a:pPr algn="ctr">
              <a:lnSpc>
                <a:spcPts val="6653"/>
              </a:lnSpc>
            </a:pPr>
            <a:r>
              <a:rPr lang="en-US" sz="4752">
                <a:solidFill>
                  <a:srgbClr val="FFFFFF"/>
                </a:solidFill>
                <a:latin typeface="Inter"/>
              </a:rPr>
              <a:t>Does the gender and age of a customer affect sales?</a:t>
            </a:r>
          </a:p>
          <a:p>
            <a:pPr algn="ctr">
              <a:lnSpc>
                <a:spcPts val="6653"/>
              </a:lnSpc>
            </a:pPr>
            <a:r>
              <a:rPr lang="en-US" sz="4752">
                <a:solidFill>
                  <a:srgbClr val="FFFFFF"/>
                </a:solidFill>
                <a:latin typeface="Inter"/>
              </a:rPr>
              <a:t>Does the time of year affect sales?</a:t>
            </a:r>
          </a:p>
          <a:p>
            <a:pPr algn="ctr">
              <a:lnSpc>
                <a:spcPts val="6653"/>
              </a:lnSpc>
            </a:pPr>
            <a:r>
              <a:rPr lang="en-US" sz="4752">
                <a:solidFill>
                  <a:srgbClr val="FFFFFF"/>
                </a:solidFill>
                <a:latin typeface="Inter"/>
              </a:rPr>
              <a:t>Does the category of an item affect sales?</a:t>
            </a:r>
          </a:p>
        </p:txBody>
      </p:sp>
      <p:grpSp>
        <p:nvGrpSpPr>
          <p:cNvPr id="3" name="Group 3"/>
          <p:cNvGrpSpPr/>
          <p:nvPr/>
        </p:nvGrpSpPr>
        <p:grpSpPr>
          <a:xfrm>
            <a:off x="2090456" y="3159227"/>
            <a:ext cx="14587138" cy="4416623"/>
            <a:chOff x="0" y="0"/>
            <a:chExt cx="3038101" cy="919861"/>
          </a:xfrm>
        </p:grpSpPr>
        <p:sp>
          <p:nvSpPr>
            <p:cNvPr id="4" name="Freeform 4"/>
            <p:cNvSpPr/>
            <p:nvPr/>
          </p:nvSpPr>
          <p:spPr>
            <a:xfrm>
              <a:off x="0" y="0"/>
              <a:ext cx="3038101" cy="919861"/>
            </a:xfrm>
            <a:custGeom>
              <a:avLst/>
              <a:gdLst/>
              <a:ahLst/>
              <a:cxnLst/>
              <a:rect l="l" t="t" r="r" b="b"/>
              <a:pathLst>
                <a:path w="3038101" h="919861">
                  <a:moveTo>
                    <a:pt x="0" y="0"/>
                  </a:moveTo>
                  <a:lnTo>
                    <a:pt x="3038101" y="0"/>
                  </a:lnTo>
                  <a:lnTo>
                    <a:pt x="3038101" y="919861"/>
                  </a:lnTo>
                  <a:lnTo>
                    <a:pt x="0" y="919861"/>
                  </a:lnTo>
                  <a:close/>
                </a:path>
              </a:pathLst>
            </a:custGeom>
            <a:solidFill>
              <a:srgbClr val="000000">
                <a:alpha val="0"/>
              </a:srgbClr>
            </a:solidFill>
            <a:ln w="38100" cap="sq">
              <a:solidFill>
                <a:srgbClr val="FFFFFF"/>
              </a:solidFill>
              <a:prstDash val="solid"/>
              <a:miter/>
            </a:ln>
          </p:spPr>
          <p:txBody>
            <a:bodyPr/>
            <a:lstStyle/>
            <a:p>
              <a:endParaRPr lang="en-GB"/>
            </a:p>
          </p:txBody>
        </p:sp>
        <p:sp>
          <p:nvSpPr>
            <p:cNvPr id="5" name="TextBox 5"/>
            <p:cNvSpPr txBox="1"/>
            <p:nvPr/>
          </p:nvSpPr>
          <p:spPr>
            <a:xfrm>
              <a:off x="0" y="-38100"/>
              <a:ext cx="3038101" cy="957961"/>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197895" y="869604"/>
            <a:ext cx="14687945" cy="866140"/>
          </a:xfrm>
          <a:prstGeom prst="rect">
            <a:avLst/>
          </a:prstGeom>
        </p:spPr>
        <p:txBody>
          <a:bodyPr lIns="0" tIns="0" rIns="0" bIns="0" rtlCol="0" anchor="t">
            <a:spAutoFit/>
          </a:bodyPr>
          <a:lstStyle/>
          <a:p>
            <a:pPr algn="l">
              <a:lnSpc>
                <a:spcPts val="6229"/>
              </a:lnSpc>
            </a:pPr>
            <a:r>
              <a:rPr lang="en-US" sz="6999" spc="-412">
                <a:solidFill>
                  <a:srgbClr val="FFFFFF"/>
                </a:solidFill>
                <a:latin typeface="Inter Bold"/>
              </a:rPr>
              <a:t>Key Questions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B0505"/>
        </a:solidFill>
        <a:effectLst/>
      </p:bgPr>
    </p:bg>
    <p:spTree>
      <p:nvGrpSpPr>
        <p:cNvPr id="1" name=""/>
        <p:cNvGrpSpPr/>
        <p:nvPr/>
      </p:nvGrpSpPr>
      <p:grpSpPr>
        <a:xfrm>
          <a:off x="0" y="0"/>
          <a:ext cx="0" cy="0"/>
          <a:chOff x="0" y="0"/>
          <a:chExt cx="0" cy="0"/>
        </a:xfrm>
      </p:grpSpPr>
      <p:sp>
        <p:nvSpPr>
          <p:cNvPr id="2" name="TextBox 2"/>
          <p:cNvSpPr txBox="1"/>
          <p:nvPr/>
        </p:nvSpPr>
        <p:spPr>
          <a:xfrm>
            <a:off x="2812272" y="3634450"/>
            <a:ext cx="5106791" cy="2020968"/>
          </a:xfrm>
          <a:prstGeom prst="rect">
            <a:avLst/>
          </a:prstGeom>
        </p:spPr>
        <p:txBody>
          <a:bodyPr lIns="0" tIns="0" rIns="0" bIns="0" rtlCol="0" anchor="t">
            <a:spAutoFit/>
          </a:bodyPr>
          <a:lstStyle/>
          <a:p>
            <a:pPr algn="l">
              <a:lnSpc>
                <a:spcPts val="14777"/>
              </a:lnSpc>
            </a:pPr>
            <a:r>
              <a:rPr lang="en-US" sz="16604" spc="-979">
                <a:solidFill>
                  <a:srgbClr val="FFFFFF"/>
                </a:solidFill>
                <a:latin typeface="Inter Bold"/>
              </a:rPr>
              <a:t>70%</a:t>
            </a:r>
          </a:p>
        </p:txBody>
      </p:sp>
      <p:sp>
        <p:nvSpPr>
          <p:cNvPr id="3" name="TextBox 3"/>
          <p:cNvSpPr txBox="1"/>
          <p:nvPr/>
        </p:nvSpPr>
        <p:spPr>
          <a:xfrm>
            <a:off x="2812272" y="5864969"/>
            <a:ext cx="6098152" cy="961520"/>
          </a:xfrm>
          <a:prstGeom prst="rect">
            <a:avLst/>
          </a:prstGeom>
        </p:spPr>
        <p:txBody>
          <a:bodyPr lIns="0" tIns="0" rIns="0" bIns="0" rtlCol="0" anchor="t">
            <a:spAutoFit/>
          </a:bodyPr>
          <a:lstStyle/>
          <a:p>
            <a:pPr algn="l">
              <a:lnSpc>
                <a:spcPts val="3649"/>
              </a:lnSpc>
            </a:pPr>
            <a:r>
              <a:rPr lang="en-US" sz="4100" spc="-241">
                <a:solidFill>
                  <a:srgbClr val="FFFFFF"/>
                </a:solidFill>
                <a:latin typeface="Inter"/>
              </a:rPr>
              <a:t>of changes in sales can explained by:</a:t>
            </a:r>
          </a:p>
        </p:txBody>
      </p:sp>
      <p:sp>
        <p:nvSpPr>
          <p:cNvPr id="4" name="TextBox 4"/>
          <p:cNvSpPr txBox="1"/>
          <p:nvPr/>
        </p:nvSpPr>
        <p:spPr>
          <a:xfrm>
            <a:off x="9726656" y="2274544"/>
            <a:ext cx="6363395" cy="5721350"/>
          </a:xfrm>
          <a:prstGeom prst="rect">
            <a:avLst/>
          </a:prstGeom>
        </p:spPr>
        <p:txBody>
          <a:bodyPr lIns="0" tIns="0" rIns="0" bIns="0" rtlCol="0" anchor="t">
            <a:spAutoFit/>
          </a:bodyPr>
          <a:lstStyle/>
          <a:p>
            <a:pPr marL="1079510" lvl="1" indent="-539755" algn="l">
              <a:lnSpc>
                <a:spcPts val="5650"/>
              </a:lnSpc>
              <a:buAutoNum type="arabicPeriod"/>
            </a:pPr>
            <a:r>
              <a:rPr lang="en-US" sz="5000" spc="-295">
                <a:solidFill>
                  <a:srgbClr val="FFFFFF"/>
                </a:solidFill>
                <a:latin typeface="Inter"/>
              </a:rPr>
              <a:t>number of units bought</a:t>
            </a:r>
          </a:p>
          <a:p>
            <a:pPr marL="1079510" lvl="1" indent="-539755" algn="l">
              <a:lnSpc>
                <a:spcPts val="5650"/>
              </a:lnSpc>
              <a:buAutoNum type="arabicPeriod"/>
            </a:pPr>
            <a:r>
              <a:rPr lang="en-US" sz="5000" spc="-295">
                <a:solidFill>
                  <a:srgbClr val="FFFFFF"/>
                </a:solidFill>
                <a:latin typeface="Inter"/>
              </a:rPr>
              <a:t>category of the item</a:t>
            </a:r>
          </a:p>
          <a:p>
            <a:pPr marL="1079510" lvl="1" indent="-539755" algn="l">
              <a:lnSpc>
                <a:spcPts val="5650"/>
              </a:lnSpc>
              <a:buAutoNum type="arabicPeriod"/>
            </a:pPr>
            <a:r>
              <a:rPr lang="en-US" sz="5000" spc="-295">
                <a:solidFill>
                  <a:srgbClr val="FFFFFF"/>
                </a:solidFill>
                <a:latin typeface="Inter"/>
              </a:rPr>
              <a:t>age of the customer</a:t>
            </a:r>
          </a:p>
          <a:p>
            <a:pPr marL="1079510" lvl="1" indent="-539755" algn="l">
              <a:lnSpc>
                <a:spcPts val="5650"/>
              </a:lnSpc>
              <a:buAutoNum type="arabicPeriod"/>
            </a:pPr>
            <a:r>
              <a:rPr lang="en-US" sz="5000" spc="-295">
                <a:solidFill>
                  <a:srgbClr val="FFFFFF"/>
                </a:solidFill>
                <a:latin typeface="Inter"/>
              </a:rPr>
              <a:t>month of the purchase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B0505"/>
        </a:solidFill>
        <a:effectLst/>
      </p:bgPr>
    </p:bg>
    <p:spTree>
      <p:nvGrpSpPr>
        <p:cNvPr id="1" name=""/>
        <p:cNvGrpSpPr/>
        <p:nvPr/>
      </p:nvGrpSpPr>
      <p:grpSpPr>
        <a:xfrm>
          <a:off x="0" y="0"/>
          <a:ext cx="0" cy="0"/>
          <a:chOff x="0" y="0"/>
          <a:chExt cx="0" cy="0"/>
        </a:xfrm>
      </p:grpSpPr>
      <p:sp>
        <p:nvSpPr>
          <p:cNvPr id="2" name="TextBox 2"/>
          <p:cNvSpPr txBox="1"/>
          <p:nvPr/>
        </p:nvSpPr>
        <p:spPr>
          <a:xfrm>
            <a:off x="1045495" y="717204"/>
            <a:ext cx="14687945" cy="866140"/>
          </a:xfrm>
          <a:prstGeom prst="rect">
            <a:avLst/>
          </a:prstGeom>
        </p:spPr>
        <p:txBody>
          <a:bodyPr lIns="0" tIns="0" rIns="0" bIns="0" rtlCol="0" anchor="t">
            <a:spAutoFit/>
          </a:bodyPr>
          <a:lstStyle/>
          <a:p>
            <a:pPr algn="l">
              <a:lnSpc>
                <a:spcPts val="6229"/>
              </a:lnSpc>
            </a:pPr>
            <a:r>
              <a:rPr lang="en-US" sz="6999" spc="-412">
                <a:solidFill>
                  <a:srgbClr val="FFFFFF"/>
                </a:solidFill>
                <a:latin typeface="Inter Bold"/>
              </a:rPr>
              <a:t>What are we looking at?</a:t>
            </a:r>
          </a:p>
        </p:txBody>
      </p:sp>
      <p:sp>
        <p:nvSpPr>
          <p:cNvPr id="3" name="TextBox 3"/>
          <p:cNvSpPr txBox="1"/>
          <p:nvPr/>
        </p:nvSpPr>
        <p:spPr>
          <a:xfrm>
            <a:off x="10252830" y="3784447"/>
            <a:ext cx="3440923" cy="552663"/>
          </a:xfrm>
          <a:prstGeom prst="rect">
            <a:avLst/>
          </a:prstGeom>
        </p:spPr>
        <p:txBody>
          <a:bodyPr lIns="0" tIns="0" rIns="0" bIns="0" rtlCol="0" anchor="t">
            <a:spAutoFit/>
          </a:bodyPr>
          <a:lstStyle/>
          <a:p>
            <a:pPr algn="l">
              <a:lnSpc>
                <a:spcPts val="4095"/>
              </a:lnSpc>
            </a:pPr>
            <a:r>
              <a:rPr lang="en-US" sz="4602" spc="-271">
                <a:solidFill>
                  <a:srgbClr val="FFFFFF"/>
                </a:solidFill>
                <a:latin typeface="Inter Bold"/>
              </a:rPr>
              <a:t>A customer’s</a:t>
            </a:r>
          </a:p>
        </p:txBody>
      </p:sp>
      <p:sp>
        <p:nvSpPr>
          <p:cNvPr id="4" name="TextBox 4"/>
          <p:cNvSpPr txBox="1"/>
          <p:nvPr/>
        </p:nvSpPr>
        <p:spPr>
          <a:xfrm>
            <a:off x="10252830" y="4493195"/>
            <a:ext cx="4855250" cy="996622"/>
          </a:xfrm>
          <a:prstGeom prst="rect">
            <a:avLst/>
          </a:prstGeom>
        </p:spPr>
        <p:txBody>
          <a:bodyPr lIns="0" tIns="0" rIns="0" bIns="0" rtlCol="0" anchor="t">
            <a:spAutoFit/>
          </a:bodyPr>
          <a:lstStyle/>
          <a:p>
            <a:pPr marL="820897" lvl="1" indent="-410448" algn="just">
              <a:lnSpc>
                <a:spcPts val="3840"/>
              </a:lnSpc>
              <a:buFont typeface="Arial"/>
              <a:buChar char="•"/>
            </a:pPr>
            <a:r>
              <a:rPr lang="en-US" sz="3802" spc="-224">
                <a:solidFill>
                  <a:srgbClr val="FFFFFF"/>
                </a:solidFill>
                <a:latin typeface="Inter"/>
              </a:rPr>
              <a:t>age</a:t>
            </a:r>
          </a:p>
          <a:p>
            <a:pPr marL="820897" lvl="1" indent="-410448" algn="just">
              <a:lnSpc>
                <a:spcPts val="3840"/>
              </a:lnSpc>
              <a:buFont typeface="Arial"/>
              <a:buChar char="•"/>
            </a:pPr>
            <a:r>
              <a:rPr lang="en-US" sz="3802" spc="-224">
                <a:solidFill>
                  <a:srgbClr val="FFFFFF"/>
                </a:solidFill>
                <a:latin typeface="Inter"/>
              </a:rPr>
              <a:t>gender</a:t>
            </a:r>
          </a:p>
        </p:txBody>
      </p:sp>
      <p:sp>
        <p:nvSpPr>
          <p:cNvPr id="5" name="TextBox 5"/>
          <p:cNvSpPr txBox="1"/>
          <p:nvPr/>
        </p:nvSpPr>
        <p:spPr>
          <a:xfrm>
            <a:off x="3179920" y="3784447"/>
            <a:ext cx="3825582" cy="552663"/>
          </a:xfrm>
          <a:prstGeom prst="rect">
            <a:avLst/>
          </a:prstGeom>
        </p:spPr>
        <p:txBody>
          <a:bodyPr lIns="0" tIns="0" rIns="0" bIns="0" rtlCol="0" anchor="t">
            <a:spAutoFit/>
          </a:bodyPr>
          <a:lstStyle/>
          <a:p>
            <a:pPr algn="l">
              <a:lnSpc>
                <a:spcPts val="4095"/>
              </a:lnSpc>
            </a:pPr>
            <a:r>
              <a:rPr lang="en-US" sz="4602" spc="-271">
                <a:solidFill>
                  <a:srgbClr val="FFFFFF"/>
                </a:solidFill>
                <a:latin typeface="Inter Bold"/>
              </a:rPr>
              <a:t>A purchase’s </a:t>
            </a:r>
          </a:p>
        </p:txBody>
      </p:sp>
      <p:sp>
        <p:nvSpPr>
          <p:cNvPr id="6" name="TextBox 6"/>
          <p:cNvSpPr txBox="1"/>
          <p:nvPr/>
        </p:nvSpPr>
        <p:spPr>
          <a:xfrm>
            <a:off x="3179920" y="4493195"/>
            <a:ext cx="6016456" cy="1482397"/>
          </a:xfrm>
          <a:prstGeom prst="rect">
            <a:avLst/>
          </a:prstGeom>
        </p:spPr>
        <p:txBody>
          <a:bodyPr lIns="0" tIns="0" rIns="0" bIns="0" rtlCol="0" anchor="t">
            <a:spAutoFit/>
          </a:bodyPr>
          <a:lstStyle/>
          <a:p>
            <a:pPr marL="820897" lvl="1" indent="-410448" algn="just">
              <a:lnSpc>
                <a:spcPts val="3840"/>
              </a:lnSpc>
              <a:buFont typeface="Arial"/>
              <a:buChar char="•"/>
            </a:pPr>
            <a:r>
              <a:rPr lang="en-US" sz="3802" spc="-224">
                <a:solidFill>
                  <a:srgbClr val="FFFFFF"/>
                </a:solidFill>
                <a:latin typeface="Inter"/>
              </a:rPr>
              <a:t>date</a:t>
            </a:r>
          </a:p>
          <a:p>
            <a:pPr marL="820897" lvl="1" indent="-410448" algn="just">
              <a:lnSpc>
                <a:spcPts val="3840"/>
              </a:lnSpc>
              <a:buFont typeface="Arial"/>
              <a:buChar char="•"/>
            </a:pPr>
            <a:r>
              <a:rPr lang="en-US" sz="3802" spc="-224">
                <a:solidFill>
                  <a:srgbClr val="FFFFFF"/>
                </a:solidFill>
                <a:latin typeface="Inter"/>
              </a:rPr>
              <a:t>category</a:t>
            </a:r>
          </a:p>
          <a:p>
            <a:pPr marL="820897" lvl="1" indent="-410448" algn="just">
              <a:lnSpc>
                <a:spcPts val="3840"/>
              </a:lnSpc>
              <a:buFont typeface="Arial"/>
              <a:buChar char="•"/>
            </a:pPr>
            <a:r>
              <a:rPr lang="en-US" sz="3802" spc="-224">
                <a:solidFill>
                  <a:srgbClr val="FFFFFF"/>
                </a:solidFill>
                <a:latin typeface="Inter"/>
              </a:rPr>
              <a:t>number of units bought</a:t>
            </a:r>
          </a:p>
        </p:txBody>
      </p:sp>
      <p:sp>
        <p:nvSpPr>
          <p:cNvPr id="7" name="TextBox 7"/>
          <p:cNvSpPr txBox="1"/>
          <p:nvPr/>
        </p:nvSpPr>
        <p:spPr>
          <a:xfrm>
            <a:off x="5768562" y="7587211"/>
            <a:ext cx="5241812" cy="777294"/>
          </a:xfrm>
          <a:prstGeom prst="rect">
            <a:avLst/>
          </a:prstGeom>
        </p:spPr>
        <p:txBody>
          <a:bodyPr lIns="0" tIns="0" rIns="0" bIns="0" rtlCol="0" anchor="t">
            <a:spAutoFit/>
          </a:bodyPr>
          <a:lstStyle/>
          <a:p>
            <a:pPr algn="just">
              <a:lnSpc>
                <a:spcPts val="3032"/>
              </a:lnSpc>
            </a:pPr>
            <a:r>
              <a:rPr lang="en-US" sz="3002" spc="-177">
                <a:solidFill>
                  <a:srgbClr val="FFFFFF"/>
                </a:solidFill>
                <a:latin typeface="Inter"/>
              </a:rPr>
              <a:t>and how they interact together to affect sales. </a:t>
            </a:r>
          </a:p>
        </p:txBody>
      </p:sp>
      <p:sp>
        <p:nvSpPr>
          <p:cNvPr id="8" name="TextBox 8"/>
          <p:cNvSpPr txBox="1"/>
          <p:nvPr/>
        </p:nvSpPr>
        <p:spPr>
          <a:xfrm>
            <a:off x="1111667" y="1927006"/>
            <a:ext cx="11787672" cy="510847"/>
          </a:xfrm>
          <a:prstGeom prst="rect">
            <a:avLst/>
          </a:prstGeom>
        </p:spPr>
        <p:txBody>
          <a:bodyPr lIns="0" tIns="0" rIns="0" bIns="0" rtlCol="0" anchor="t">
            <a:spAutoFit/>
          </a:bodyPr>
          <a:lstStyle/>
          <a:p>
            <a:pPr algn="just">
              <a:lnSpc>
                <a:spcPts val="3840"/>
              </a:lnSpc>
            </a:pPr>
            <a:r>
              <a:rPr lang="en-US" sz="3802" spc="-224">
                <a:solidFill>
                  <a:srgbClr val="FFFFFF"/>
                </a:solidFill>
                <a:latin typeface="Inter"/>
              </a:rPr>
              <a:t>Sales: the amount of money spent in a transaction.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B0505"/>
        </a:solidFill>
        <a:effectLst/>
      </p:bgPr>
    </p:bg>
    <p:spTree>
      <p:nvGrpSpPr>
        <p:cNvPr id="1" name=""/>
        <p:cNvGrpSpPr/>
        <p:nvPr/>
      </p:nvGrpSpPr>
      <p:grpSpPr>
        <a:xfrm>
          <a:off x="0" y="0"/>
          <a:ext cx="0" cy="0"/>
          <a:chOff x="0" y="0"/>
          <a:chExt cx="0" cy="0"/>
        </a:xfrm>
      </p:grpSpPr>
      <p:sp>
        <p:nvSpPr>
          <p:cNvPr id="2" name="TextBox 2"/>
          <p:cNvSpPr txBox="1"/>
          <p:nvPr/>
        </p:nvSpPr>
        <p:spPr>
          <a:xfrm>
            <a:off x="724274" y="695643"/>
            <a:ext cx="14687945" cy="866140"/>
          </a:xfrm>
          <a:prstGeom prst="rect">
            <a:avLst/>
          </a:prstGeom>
        </p:spPr>
        <p:txBody>
          <a:bodyPr lIns="0" tIns="0" rIns="0" bIns="0" rtlCol="0" anchor="t">
            <a:spAutoFit/>
          </a:bodyPr>
          <a:lstStyle/>
          <a:p>
            <a:pPr algn="l">
              <a:lnSpc>
                <a:spcPts val="6229"/>
              </a:lnSpc>
            </a:pPr>
            <a:r>
              <a:rPr lang="en-US" sz="6999" spc="-412">
                <a:solidFill>
                  <a:srgbClr val="FFFFFF"/>
                </a:solidFill>
                <a:latin typeface="Inter Bold"/>
              </a:rPr>
              <a:t>combined data</a:t>
            </a:r>
          </a:p>
        </p:txBody>
      </p:sp>
      <p:sp>
        <p:nvSpPr>
          <p:cNvPr id="3" name="TextBox 3"/>
          <p:cNvSpPr txBox="1"/>
          <p:nvPr/>
        </p:nvSpPr>
        <p:spPr>
          <a:xfrm>
            <a:off x="4202544" y="4256087"/>
            <a:ext cx="10301239" cy="606425"/>
          </a:xfrm>
          <a:prstGeom prst="rect">
            <a:avLst/>
          </a:prstGeom>
        </p:spPr>
        <p:txBody>
          <a:bodyPr lIns="0" tIns="0" rIns="0" bIns="0" rtlCol="0" anchor="t">
            <a:spAutoFit/>
          </a:bodyPr>
          <a:lstStyle/>
          <a:p>
            <a:pPr algn="l">
              <a:lnSpc>
                <a:spcPts val="4450"/>
              </a:lnSpc>
            </a:pPr>
            <a:r>
              <a:rPr lang="en-US" sz="5000" spc="-295">
                <a:solidFill>
                  <a:srgbClr val="FFFFFF"/>
                </a:solidFill>
                <a:latin typeface="Inter"/>
              </a:rPr>
              <a:t>each user has made one transaction.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B0505"/>
        </a:solidFill>
        <a:effectLst/>
      </p:bgPr>
    </p:bg>
    <p:spTree>
      <p:nvGrpSpPr>
        <p:cNvPr id="1" name=""/>
        <p:cNvGrpSpPr/>
        <p:nvPr/>
      </p:nvGrpSpPr>
      <p:grpSpPr>
        <a:xfrm>
          <a:off x="0" y="0"/>
          <a:ext cx="0" cy="0"/>
          <a:chOff x="0" y="0"/>
          <a:chExt cx="0" cy="0"/>
        </a:xfrm>
      </p:grpSpPr>
      <p:sp>
        <p:nvSpPr>
          <p:cNvPr id="2" name="TextBox 2"/>
          <p:cNvSpPr txBox="1"/>
          <p:nvPr/>
        </p:nvSpPr>
        <p:spPr>
          <a:xfrm>
            <a:off x="724274" y="695643"/>
            <a:ext cx="14687945" cy="866140"/>
          </a:xfrm>
          <a:prstGeom prst="rect">
            <a:avLst/>
          </a:prstGeom>
        </p:spPr>
        <p:txBody>
          <a:bodyPr lIns="0" tIns="0" rIns="0" bIns="0" rtlCol="0" anchor="t">
            <a:spAutoFit/>
          </a:bodyPr>
          <a:lstStyle/>
          <a:p>
            <a:pPr algn="l">
              <a:lnSpc>
                <a:spcPts val="6229"/>
              </a:lnSpc>
            </a:pPr>
            <a:r>
              <a:rPr lang="en-US" sz="6999" spc="-412">
                <a:solidFill>
                  <a:srgbClr val="FFFFFF"/>
                </a:solidFill>
                <a:latin typeface="Inter Bold"/>
              </a:rPr>
              <a:t>Interpreting Date</a:t>
            </a:r>
          </a:p>
        </p:txBody>
      </p:sp>
      <p:sp>
        <p:nvSpPr>
          <p:cNvPr id="3" name="TextBox 3"/>
          <p:cNvSpPr txBox="1"/>
          <p:nvPr/>
        </p:nvSpPr>
        <p:spPr>
          <a:xfrm>
            <a:off x="14503782" y="840423"/>
            <a:ext cx="3784218" cy="490855"/>
          </a:xfrm>
          <a:prstGeom prst="rect">
            <a:avLst/>
          </a:prstGeom>
        </p:spPr>
        <p:txBody>
          <a:bodyPr lIns="0" tIns="0" rIns="0" bIns="0" rtlCol="0" anchor="t">
            <a:spAutoFit/>
          </a:bodyPr>
          <a:lstStyle/>
          <a:p>
            <a:pPr algn="l">
              <a:lnSpc>
                <a:spcPts val="3559"/>
              </a:lnSpc>
            </a:pPr>
            <a:r>
              <a:rPr lang="en-US" sz="3999" spc="-235">
                <a:solidFill>
                  <a:srgbClr val="FFFFFF"/>
                </a:solidFill>
                <a:latin typeface="Inter Bold"/>
              </a:rPr>
              <a:t>Sales Data</a:t>
            </a:r>
          </a:p>
        </p:txBody>
      </p:sp>
      <p:sp>
        <p:nvSpPr>
          <p:cNvPr id="4" name="TextBox 4"/>
          <p:cNvSpPr txBox="1"/>
          <p:nvPr/>
        </p:nvSpPr>
        <p:spPr>
          <a:xfrm>
            <a:off x="5120902" y="3982878"/>
            <a:ext cx="7553526" cy="1384460"/>
          </a:xfrm>
          <a:prstGeom prst="rect">
            <a:avLst/>
          </a:prstGeom>
        </p:spPr>
        <p:txBody>
          <a:bodyPr lIns="0" tIns="0" rIns="0" bIns="0" rtlCol="0" anchor="t">
            <a:spAutoFit/>
          </a:bodyPr>
          <a:lstStyle/>
          <a:p>
            <a:pPr algn="l">
              <a:lnSpc>
                <a:spcPts val="5274"/>
              </a:lnSpc>
            </a:pPr>
            <a:r>
              <a:rPr lang="en-US" sz="5926" spc="-349">
                <a:solidFill>
                  <a:srgbClr val="FFFFFF"/>
                </a:solidFill>
                <a:latin typeface="Inter"/>
              </a:rPr>
              <a:t>Sales data is seasonal. </a:t>
            </a:r>
          </a:p>
          <a:p>
            <a:pPr algn="l">
              <a:lnSpc>
                <a:spcPts val="5274"/>
              </a:lnSpc>
            </a:pPr>
            <a:endParaRPr lang="en-US" sz="5926" spc="-349">
              <a:solidFill>
                <a:srgbClr val="FFFFFF"/>
              </a:solidFill>
              <a:latin typeface="Inter"/>
            </a:endParaRPr>
          </a:p>
        </p:txBody>
      </p:sp>
      <p:sp>
        <p:nvSpPr>
          <p:cNvPr id="5" name="TextBox 5"/>
          <p:cNvSpPr txBox="1"/>
          <p:nvPr/>
        </p:nvSpPr>
        <p:spPr>
          <a:xfrm>
            <a:off x="2479959" y="5481638"/>
            <a:ext cx="14436005" cy="489506"/>
          </a:xfrm>
          <a:prstGeom prst="rect">
            <a:avLst/>
          </a:prstGeom>
        </p:spPr>
        <p:txBody>
          <a:bodyPr lIns="0" tIns="0" rIns="0" bIns="0" rtlCol="0" anchor="t">
            <a:spAutoFit/>
          </a:bodyPr>
          <a:lstStyle/>
          <a:p>
            <a:pPr algn="l">
              <a:lnSpc>
                <a:spcPts val="3529"/>
              </a:lnSpc>
            </a:pPr>
            <a:r>
              <a:rPr lang="en-US" sz="3965" spc="-233">
                <a:solidFill>
                  <a:srgbClr val="FFFFFF"/>
                </a:solidFill>
                <a:latin typeface="Inter"/>
              </a:rPr>
              <a:t>Let’s look at month to understand how seasons affect our data.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B0505"/>
        </a:solidFill>
        <a:effectLst/>
      </p:bgPr>
    </p:bg>
    <p:spTree>
      <p:nvGrpSpPr>
        <p:cNvPr id="1" name=""/>
        <p:cNvGrpSpPr/>
        <p:nvPr/>
      </p:nvGrpSpPr>
      <p:grpSpPr>
        <a:xfrm>
          <a:off x="0" y="0"/>
          <a:ext cx="0" cy="0"/>
          <a:chOff x="0" y="0"/>
          <a:chExt cx="0" cy="0"/>
        </a:xfrm>
      </p:grpSpPr>
      <p:sp>
        <p:nvSpPr>
          <p:cNvPr id="2" name="Freeform 2"/>
          <p:cNvSpPr/>
          <p:nvPr/>
        </p:nvSpPr>
        <p:spPr>
          <a:xfrm>
            <a:off x="1487942" y="2438026"/>
            <a:ext cx="9320344" cy="5852059"/>
          </a:xfrm>
          <a:custGeom>
            <a:avLst/>
            <a:gdLst/>
            <a:ahLst/>
            <a:cxnLst/>
            <a:rect l="l" t="t" r="r" b="b"/>
            <a:pathLst>
              <a:path w="9320344" h="5852059">
                <a:moveTo>
                  <a:pt x="0" y="0"/>
                </a:moveTo>
                <a:lnTo>
                  <a:pt x="9320344" y="0"/>
                </a:lnTo>
                <a:lnTo>
                  <a:pt x="9320344" y="5852060"/>
                </a:lnTo>
                <a:lnTo>
                  <a:pt x="0" y="5852060"/>
                </a:lnTo>
                <a:lnTo>
                  <a:pt x="0" y="0"/>
                </a:lnTo>
                <a:close/>
              </a:path>
            </a:pathLst>
          </a:custGeom>
          <a:blipFill>
            <a:blip r:embed="rId2"/>
            <a:stretch>
              <a:fillRect/>
            </a:stretch>
          </a:blipFill>
        </p:spPr>
        <p:txBody>
          <a:bodyPr/>
          <a:lstStyle/>
          <a:p>
            <a:endParaRPr lang="en-GB"/>
          </a:p>
        </p:txBody>
      </p:sp>
      <p:sp>
        <p:nvSpPr>
          <p:cNvPr id="3" name="TextBox 3"/>
          <p:cNvSpPr txBox="1"/>
          <p:nvPr/>
        </p:nvSpPr>
        <p:spPr>
          <a:xfrm>
            <a:off x="724274" y="676593"/>
            <a:ext cx="19215764" cy="744983"/>
          </a:xfrm>
          <a:prstGeom prst="rect">
            <a:avLst/>
          </a:prstGeom>
        </p:spPr>
        <p:txBody>
          <a:bodyPr lIns="0" tIns="0" rIns="0" bIns="0" rtlCol="0" anchor="t">
            <a:spAutoFit/>
          </a:bodyPr>
          <a:lstStyle/>
          <a:p>
            <a:pPr algn="l">
              <a:lnSpc>
                <a:spcPts val="5429"/>
              </a:lnSpc>
            </a:pPr>
            <a:r>
              <a:rPr lang="en-US" sz="6100" spc="-359">
                <a:solidFill>
                  <a:srgbClr val="FFFFFF"/>
                </a:solidFill>
                <a:latin typeface="Inter Bold"/>
              </a:rPr>
              <a:t>Which months are the most impactful on our sales?</a:t>
            </a:r>
          </a:p>
        </p:txBody>
      </p:sp>
      <p:sp>
        <p:nvSpPr>
          <p:cNvPr id="4" name="TextBox 4"/>
          <p:cNvSpPr txBox="1"/>
          <p:nvPr/>
        </p:nvSpPr>
        <p:spPr>
          <a:xfrm>
            <a:off x="11750208" y="3692814"/>
            <a:ext cx="4032712" cy="2088938"/>
          </a:xfrm>
          <a:prstGeom prst="rect">
            <a:avLst/>
          </a:prstGeom>
        </p:spPr>
        <p:txBody>
          <a:bodyPr lIns="0" tIns="0" rIns="0" bIns="0" rtlCol="0" anchor="t">
            <a:spAutoFit/>
          </a:bodyPr>
          <a:lstStyle/>
          <a:p>
            <a:pPr algn="l">
              <a:lnSpc>
                <a:spcPts val="4110"/>
              </a:lnSpc>
            </a:pPr>
            <a:r>
              <a:rPr lang="en-US" sz="4070" spc="-240">
                <a:solidFill>
                  <a:srgbClr val="FFFFFF"/>
                </a:solidFill>
                <a:latin typeface="Inter"/>
              </a:rPr>
              <a:t>November and December lead to the biggest increases in sales.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B0505"/>
        </a:solidFill>
        <a:effectLst/>
      </p:bgPr>
    </p:bg>
    <p:spTree>
      <p:nvGrpSpPr>
        <p:cNvPr id="1" name=""/>
        <p:cNvGrpSpPr/>
        <p:nvPr/>
      </p:nvGrpSpPr>
      <p:grpSpPr>
        <a:xfrm>
          <a:off x="0" y="0"/>
          <a:ext cx="0" cy="0"/>
          <a:chOff x="0" y="0"/>
          <a:chExt cx="0" cy="0"/>
        </a:xfrm>
      </p:grpSpPr>
      <p:sp>
        <p:nvSpPr>
          <p:cNvPr id="2" name="TextBox 2"/>
          <p:cNvSpPr txBox="1"/>
          <p:nvPr/>
        </p:nvSpPr>
        <p:spPr>
          <a:xfrm>
            <a:off x="724274" y="676593"/>
            <a:ext cx="12868358" cy="1342772"/>
          </a:xfrm>
          <a:prstGeom prst="rect">
            <a:avLst/>
          </a:prstGeom>
        </p:spPr>
        <p:txBody>
          <a:bodyPr lIns="0" tIns="0" rIns="0" bIns="0" rtlCol="0" anchor="t">
            <a:spAutoFit/>
          </a:bodyPr>
          <a:lstStyle/>
          <a:p>
            <a:pPr algn="l">
              <a:lnSpc>
                <a:spcPts val="5162"/>
              </a:lnSpc>
            </a:pPr>
            <a:r>
              <a:rPr lang="en-US" sz="5800" spc="-342">
                <a:solidFill>
                  <a:srgbClr val="FFFFFF"/>
                </a:solidFill>
                <a:latin typeface="Inter Bold"/>
              </a:rPr>
              <a:t>November and December’s Affect on Sales</a:t>
            </a:r>
          </a:p>
        </p:txBody>
      </p:sp>
      <p:sp>
        <p:nvSpPr>
          <p:cNvPr id="3" name="TextBox 3"/>
          <p:cNvSpPr txBox="1"/>
          <p:nvPr/>
        </p:nvSpPr>
        <p:spPr>
          <a:xfrm>
            <a:off x="14264847" y="840423"/>
            <a:ext cx="4023153" cy="490855"/>
          </a:xfrm>
          <a:prstGeom prst="rect">
            <a:avLst/>
          </a:prstGeom>
        </p:spPr>
        <p:txBody>
          <a:bodyPr lIns="0" tIns="0" rIns="0" bIns="0" rtlCol="0" anchor="t">
            <a:spAutoFit/>
          </a:bodyPr>
          <a:lstStyle/>
          <a:p>
            <a:pPr algn="l">
              <a:lnSpc>
                <a:spcPts val="3559"/>
              </a:lnSpc>
            </a:pPr>
            <a:r>
              <a:rPr lang="en-US" sz="3999" spc="-235">
                <a:solidFill>
                  <a:srgbClr val="FFFFFF"/>
                </a:solidFill>
                <a:latin typeface="Inter Bold"/>
              </a:rPr>
              <a:t>Monthly Analysis</a:t>
            </a:r>
          </a:p>
        </p:txBody>
      </p:sp>
      <p:sp>
        <p:nvSpPr>
          <p:cNvPr id="4" name="TextBox 4"/>
          <p:cNvSpPr txBox="1"/>
          <p:nvPr/>
        </p:nvSpPr>
        <p:spPr>
          <a:xfrm>
            <a:off x="4202544" y="3423705"/>
            <a:ext cx="9882913" cy="4352925"/>
          </a:xfrm>
          <a:prstGeom prst="rect">
            <a:avLst/>
          </a:prstGeom>
        </p:spPr>
        <p:txBody>
          <a:bodyPr lIns="0" tIns="0" rIns="0" bIns="0" rtlCol="0" anchor="t">
            <a:spAutoFit/>
          </a:bodyPr>
          <a:lstStyle/>
          <a:p>
            <a:pPr algn="l">
              <a:lnSpc>
                <a:spcPts val="5700"/>
              </a:lnSpc>
            </a:pPr>
            <a:r>
              <a:rPr lang="en-US" sz="5000" spc="-295" dirty="0">
                <a:solidFill>
                  <a:srgbClr val="FFFFFF"/>
                </a:solidFill>
                <a:latin typeface="Inter"/>
              </a:rPr>
              <a:t>In November, sales are expected to increase by approximately 152.52%, and in December, sales are expected to increase by approximately 150.30% compared to other months.</a:t>
            </a:r>
          </a:p>
          <a:p>
            <a:pPr algn="l">
              <a:lnSpc>
                <a:spcPts val="5700"/>
              </a:lnSpc>
            </a:pPr>
            <a:endParaRPr lang="en-US" sz="5000" spc="-295" dirty="0">
              <a:solidFill>
                <a:srgbClr val="FFFFFF"/>
              </a:solidFill>
              <a:latin typeface="Inter"/>
            </a:endParaRPr>
          </a:p>
        </p:txBody>
      </p:sp>
      <p:sp>
        <p:nvSpPr>
          <p:cNvPr id="5" name="TextBox 5"/>
          <p:cNvSpPr txBox="1"/>
          <p:nvPr/>
        </p:nvSpPr>
        <p:spPr>
          <a:xfrm>
            <a:off x="8405087" y="9533533"/>
            <a:ext cx="9882913" cy="587503"/>
          </a:xfrm>
          <a:prstGeom prst="rect">
            <a:avLst/>
          </a:prstGeom>
        </p:spPr>
        <p:txBody>
          <a:bodyPr lIns="0" tIns="0" rIns="0" bIns="0" rtlCol="0" anchor="t">
            <a:spAutoFit/>
          </a:bodyPr>
          <a:lstStyle/>
          <a:p>
            <a:pPr algn="l">
              <a:lnSpc>
                <a:spcPts val="2394"/>
              </a:lnSpc>
            </a:pPr>
            <a:r>
              <a:rPr lang="en-US" sz="2100" spc="-123">
                <a:solidFill>
                  <a:srgbClr val="FFFFFF"/>
                </a:solidFill>
                <a:latin typeface="Inter"/>
              </a:rPr>
              <a:t>*we can expect December to be higher than November, with results driven by another factor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B0505"/>
        </a:solidFill>
        <a:effectLst/>
      </p:bgPr>
    </p:bg>
    <p:spTree>
      <p:nvGrpSpPr>
        <p:cNvPr id="1" name=""/>
        <p:cNvGrpSpPr/>
        <p:nvPr/>
      </p:nvGrpSpPr>
      <p:grpSpPr>
        <a:xfrm>
          <a:off x="0" y="0"/>
          <a:ext cx="0" cy="0"/>
          <a:chOff x="0" y="0"/>
          <a:chExt cx="0" cy="0"/>
        </a:xfrm>
      </p:grpSpPr>
      <p:sp>
        <p:nvSpPr>
          <p:cNvPr id="2" name="Freeform 2"/>
          <p:cNvSpPr/>
          <p:nvPr/>
        </p:nvSpPr>
        <p:spPr>
          <a:xfrm>
            <a:off x="3150620" y="3070448"/>
            <a:ext cx="5055473" cy="3363962"/>
          </a:xfrm>
          <a:custGeom>
            <a:avLst/>
            <a:gdLst/>
            <a:ahLst/>
            <a:cxnLst/>
            <a:rect l="l" t="t" r="r" b="b"/>
            <a:pathLst>
              <a:path w="5055473" h="3363962">
                <a:moveTo>
                  <a:pt x="0" y="0"/>
                </a:moveTo>
                <a:lnTo>
                  <a:pt x="5055474" y="0"/>
                </a:lnTo>
                <a:lnTo>
                  <a:pt x="5055474" y="3363962"/>
                </a:lnTo>
                <a:lnTo>
                  <a:pt x="0" y="3363962"/>
                </a:lnTo>
                <a:lnTo>
                  <a:pt x="0" y="0"/>
                </a:lnTo>
                <a:close/>
              </a:path>
            </a:pathLst>
          </a:custGeom>
          <a:blipFill>
            <a:blip r:embed="rId2"/>
            <a:stretch>
              <a:fillRect/>
            </a:stretch>
          </a:blipFill>
        </p:spPr>
        <p:txBody>
          <a:bodyPr/>
          <a:lstStyle/>
          <a:p>
            <a:endParaRPr lang="en-GB"/>
          </a:p>
        </p:txBody>
      </p:sp>
      <p:sp>
        <p:nvSpPr>
          <p:cNvPr id="3" name="Freeform 3"/>
          <p:cNvSpPr/>
          <p:nvPr/>
        </p:nvSpPr>
        <p:spPr>
          <a:xfrm>
            <a:off x="10546723" y="3194688"/>
            <a:ext cx="5538635" cy="3115482"/>
          </a:xfrm>
          <a:custGeom>
            <a:avLst/>
            <a:gdLst/>
            <a:ahLst/>
            <a:cxnLst/>
            <a:rect l="l" t="t" r="r" b="b"/>
            <a:pathLst>
              <a:path w="5538635" h="3115482">
                <a:moveTo>
                  <a:pt x="0" y="0"/>
                </a:moveTo>
                <a:lnTo>
                  <a:pt x="5538635" y="0"/>
                </a:lnTo>
                <a:lnTo>
                  <a:pt x="5538635" y="3115482"/>
                </a:lnTo>
                <a:lnTo>
                  <a:pt x="0" y="3115482"/>
                </a:lnTo>
                <a:lnTo>
                  <a:pt x="0" y="0"/>
                </a:lnTo>
                <a:close/>
              </a:path>
            </a:pathLst>
          </a:custGeom>
          <a:blipFill>
            <a:blip r:embed="rId3"/>
            <a:stretch>
              <a:fillRect/>
            </a:stretch>
          </a:blipFill>
        </p:spPr>
        <p:txBody>
          <a:bodyPr/>
          <a:lstStyle/>
          <a:p>
            <a:endParaRPr lang="en-GB"/>
          </a:p>
        </p:txBody>
      </p:sp>
      <p:sp>
        <p:nvSpPr>
          <p:cNvPr id="4" name="TextBox 4"/>
          <p:cNvSpPr txBox="1"/>
          <p:nvPr/>
        </p:nvSpPr>
        <p:spPr>
          <a:xfrm>
            <a:off x="724274" y="676593"/>
            <a:ext cx="12868358" cy="1384809"/>
          </a:xfrm>
          <a:prstGeom prst="rect">
            <a:avLst/>
          </a:prstGeom>
        </p:spPr>
        <p:txBody>
          <a:bodyPr lIns="0" tIns="0" rIns="0" bIns="0" rtlCol="0" anchor="t">
            <a:spAutoFit/>
          </a:bodyPr>
          <a:lstStyle/>
          <a:p>
            <a:pPr algn="l">
              <a:lnSpc>
                <a:spcPts val="5251"/>
              </a:lnSpc>
            </a:pPr>
            <a:r>
              <a:rPr lang="en-US" sz="5900" spc="-348">
                <a:solidFill>
                  <a:srgbClr val="FFFFFF"/>
                </a:solidFill>
                <a:latin typeface="Inter Bold"/>
              </a:rPr>
              <a:t>Why are November and December effective sales months?</a:t>
            </a:r>
          </a:p>
        </p:txBody>
      </p:sp>
      <p:sp>
        <p:nvSpPr>
          <p:cNvPr id="5" name="TextBox 5"/>
          <p:cNvSpPr txBox="1"/>
          <p:nvPr/>
        </p:nvSpPr>
        <p:spPr>
          <a:xfrm>
            <a:off x="14264847" y="840423"/>
            <a:ext cx="4023153" cy="490855"/>
          </a:xfrm>
          <a:prstGeom prst="rect">
            <a:avLst/>
          </a:prstGeom>
        </p:spPr>
        <p:txBody>
          <a:bodyPr lIns="0" tIns="0" rIns="0" bIns="0" rtlCol="0" anchor="t">
            <a:spAutoFit/>
          </a:bodyPr>
          <a:lstStyle/>
          <a:p>
            <a:pPr algn="l">
              <a:lnSpc>
                <a:spcPts val="3559"/>
              </a:lnSpc>
            </a:pPr>
            <a:r>
              <a:rPr lang="en-US" sz="3999" spc="-235">
                <a:solidFill>
                  <a:srgbClr val="FFFFFF"/>
                </a:solidFill>
                <a:latin typeface="Inter Bold"/>
              </a:rPr>
              <a:t>Monthly Analysis</a:t>
            </a:r>
          </a:p>
        </p:txBody>
      </p:sp>
      <p:sp>
        <p:nvSpPr>
          <p:cNvPr id="6" name="TextBox 6"/>
          <p:cNvSpPr txBox="1"/>
          <p:nvPr/>
        </p:nvSpPr>
        <p:spPr>
          <a:xfrm>
            <a:off x="724274" y="8640631"/>
            <a:ext cx="17563726" cy="996622"/>
          </a:xfrm>
          <a:prstGeom prst="rect">
            <a:avLst/>
          </a:prstGeom>
        </p:spPr>
        <p:txBody>
          <a:bodyPr lIns="0" tIns="0" rIns="0" bIns="0" rtlCol="0" anchor="t">
            <a:spAutoFit/>
          </a:bodyPr>
          <a:lstStyle/>
          <a:p>
            <a:pPr algn="ctr">
              <a:lnSpc>
                <a:spcPts val="3840"/>
              </a:lnSpc>
              <a:spcBef>
                <a:spcPct val="0"/>
              </a:spcBef>
            </a:pPr>
            <a:r>
              <a:rPr lang="en-US" sz="3802" spc="-224">
                <a:solidFill>
                  <a:srgbClr val="FFFFFF"/>
                </a:solidFill>
                <a:latin typeface="Inter"/>
              </a:rPr>
              <a:t>Indicates people are sales-driven (Black Friday) or driven to buy for other people (Christmas). </a:t>
            </a:r>
          </a:p>
        </p:txBody>
      </p:sp>
      <p:sp>
        <p:nvSpPr>
          <p:cNvPr id="7" name="TextBox 7"/>
          <p:cNvSpPr txBox="1"/>
          <p:nvPr/>
        </p:nvSpPr>
        <p:spPr>
          <a:xfrm>
            <a:off x="10546723" y="6621591"/>
            <a:ext cx="2451140" cy="510847"/>
          </a:xfrm>
          <a:prstGeom prst="rect">
            <a:avLst/>
          </a:prstGeom>
        </p:spPr>
        <p:txBody>
          <a:bodyPr lIns="0" tIns="0" rIns="0" bIns="0" rtlCol="0" anchor="t">
            <a:spAutoFit/>
          </a:bodyPr>
          <a:lstStyle/>
          <a:p>
            <a:pPr algn="ctr">
              <a:lnSpc>
                <a:spcPts val="3840"/>
              </a:lnSpc>
              <a:spcBef>
                <a:spcPct val="0"/>
              </a:spcBef>
            </a:pPr>
            <a:r>
              <a:rPr lang="en-US" sz="3802" spc="-224">
                <a:solidFill>
                  <a:srgbClr val="FFFFFF"/>
                </a:solidFill>
                <a:latin typeface="Inter"/>
              </a:rPr>
              <a:t>Black Friday</a:t>
            </a:r>
          </a:p>
        </p:txBody>
      </p:sp>
      <p:sp>
        <p:nvSpPr>
          <p:cNvPr id="8" name="TextBox 8"/>
          <p:cNvSpPr txBox="1"/>
          <p:nvPr/>
        </p:nvSpPr>
        <p:spPr>
          <a:xfrm>
            <a:off x="3226166" y="6621591"/>
            <a:ext cx="2603789" cy="510847"/>
          </a:xfrm>
          <a:prstGeom prst="rect">
            <a:avLst/>
          </a:prstGeom>
        </p:spPr>
        <p:txBody>
          <a:bodyPr lIns="0" tIns="0" rIns="0" bIns="0" rtlCol="0" anchor="t">
            <a:spAutoFit/>
          </a:bodyPr>
          <a:lstStyle/>
          <a:p>
            <a:pPr algn="ctr">
              <a:lnSpc>
                <a:spcPts val="3840"/>
              </a:lnSpc>
              <a:spcBef>
                <a:spcPct val="0"/>
              </a:spcBef>
            </a:pPr>
            <a:r>
              <a:rPr lang="en-US" sz="3802" spc="-224">
                <a:solidFill>
                  <a:srgbClr val="FFFFFF"/>
                </a:solidFill>
                <a:latin typeface="Inter"/>
              </a:rPr>
              <a:t>Christmas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459</TotalTime>
  <Words>655</Words>
  <Application>Microsoft Office PowerPoint</Application>
  <PresentationFormat>Custom</PresentationFormat>
  <Paragraphs>94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Inter</vt:lpstr>
      <vt:lpstr>Inter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ZURUDS</dc:title>
  <cp:lastModifiedBy>Isabel</cp:lastModifiedBy>
  <cp:revision>2</cp:revision>
  <dcterms:created xsi:type="dcterms:W3CDTF">2006-08-16T00:00:00Z</dcterms:created>
  <dcterms:modified xsi:type="dcterms:W3CDTF">2024-05-09T05:41:39Z</dcterms:modified>
  <dc:identifier>DAGEobET5lw</dc:identifier>
</cp:coreProperties>
</file>