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258" r:id="rId6"/>
    <p:sldId id="1153" r:id="rId7"/>
    <p:sldId id="1212" r:id="rId8"/>
    <p:sldId id="1211" r:id="rId9"/>
    <p:sldId id="1226" r:id="rId10"/>
    <p:sldId id="1216" r:id="rId11"/>
    <p:sldId id="1215" r:id="rId12"/>
    <p:sldId id="1218" r:id="rId13"/>
    <p:sldId id="1220" r:id="rId14"/>
    <p:sldId id="1219" r:id="rId15"/>
    <p:sldId id="1221" r:id="rId16"/>
    <p:sldId id="1222" r:id="rId17"/>
    <p:sldId id="1223" r:id="rId18"/>
    <p:sldId id="1224" r:id="rId19"/>
    <p:sldId id="1227" r:id="rId20"/>
    <p:sldId id="1217" r:id="rId21"/>
    <p:sldId id="272"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055B07"/>
    <a:srgbClr val="4950BA"/>
    <a:srgbClr val="F4F5F5"/>
    <a:srgbClr val="000000"/>
    <a:srgbClr val="F16A17"/>
    <a:srgbClr val="E7404A"/>
    <a:srgbClr val="28B873"/>
    <a:srgbClr val="F5CB39"/>
    <a:srgbClr val="F6C6E5"/>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58D7E-F128-43A2-A6E1-367B1C159047}" v="5" dt="2023-10-04T18:13:09.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9" autoAdjust="0"/>
    <p:restoredTop sz="96101" autoAdjust="0"/>
  </p:normalViewPr>
  <p:slideViewPr>
    <p:cSldViewPr snapToGrid="0">
      <p:cViewPr varScale="1">
        <p:scale>
          <a:sx n="69" d="100"/>
          <a:sy n="69" d="100"/>
        </p:scale>
        <p:origin x="642" y="66"/>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ábio de Souza Figueredo" userId="a0644339-23ae-4e76-8201-98770530d279" providerId="ADAL" clId="{F2458D7E-F128-43A2-A6E1-367B1C159047}"/>
    <pc:docChg chg="undo custSel modSld">
      <pc:chgData name="Fábio de Souza Figueredo" userId="a0644339-23ae-4e76-8201-98770530d279" providerId="ADAL" clId="{F2458D7E-F128-43A2-A6E1-367B1C159047}" dt="2023-10-04T18:13:16.976" v="24" actId="14100"/>
      <pc:docMkLst>
        <pc:docMk/>
      </pc:docMkLst>
      <pc:sldChg chg="modSp mod">
        <pc:chgData name="Fábio de Souza Figueredo" userId="a0644339-23ae-4e76-8201-98770530d279" providerId="ADAL" clId="{F2458D7E-F128-43A2-A6E1-367B1C159047}" dt="2023-10-04T18:10:39.483" v="1" actId="20577"/>
        <pc:sldMkLst>
          <pc:docMk/>
          <pc:sldMk cId="3319736825" sldId="258"/>
        </pc:sldMkLst>
        <pc:spChg chg="mod">
          <ac:chgData name="Fábio de Souza Figueredo" userId="a0644339-23ae-4e76-8201-98770530d279" providerId="ADAL" clId="{F2458D7E-F128-43A2-A6E1-367B1C159047}" dt="2023-10-04T18:10:39.483" v="1" actId="20577"/>
          <ac:spMkLst>
            <pc:docMk/>
            <pc:sldMk cId="3319736825" sldId="258"/>
            <ac:spMk id="29" creationId="{2E38C0ED-DA4C-459D-BC16-DFDD3225C5BA}"/>
          </ac:spMkLst>
        </pc:spChg>
      </pc:sldChg>
      <pc:sldChg chg="addSp modSp mod modAnim">
        <pc:chgData name="Fábio de Souza Figueredo" userId="a0644339-23ae-4e76-8201-98770530d279" providerId="ADAL" clId="{F2458D7E-F128-43A2-A6E1-367B1C159047}" dt="2023-10-04T18:13:16.976" v="24" actId="14100"/>
        <pc:sldMkLst>
          <pc:docMk/>
          <pc:sldMk cId="4258314436" sldId="1217"/>
        </pc:sldMkLst>
        <pc:spChg chg="mod">
          <ac:chgData name="Fábio de Souza Figueredo" userId="a0644339-23ae-4e76-8201-98770530d279" providerId="ADAL" clId="{F2458D7E-F128-43A2-A6E1-367B1C159047}" dt="2023-10-04T18:11:06.992" v="3" actId="14100"/>
          <ac:spMkLst>
            <pc:docMk/>
            <pc:sldMk cId="4258314436" sldId="1217"/>
            <ac:spMk id="3" creationId="{6C2F6DEC-04E1-833E-A9E7-ABCCEDB2630B}"/>
          </ac:spMkLst>
        </pc:spChg>
        <pc:spChg chg="mod">
          <ac:chgData name="Fábio de Souza Figueredo" userId="a0644339-23ae-4e76-8201-98770530d279" providerId="ADAL" clId="{F2458D7E-F128-43A2-A6E1-367B1C159047}" dt="2023-10-04T18:11:12.603" v="4" actId="1076"/>
          <ac:spMkLst>
            <pc:docMk/>
            <pc:sldMk cId="4258314436" sldId="1217"/>
            <ac:spMk id="5" creationId="{0C71EDBA-EF0B-3329-885E-FECA746DD399}"/>
          </ac:spMkLst>
        </pc:spChg>
        <pc:spChg chg="mod">
          <ac:chgData name="Fábio de Souza Figueredo" userId="a0644339-23ae-4e76-8201-98770530d279" providerId="ADAL" clId="{F2458D7E-F128-43A2-A6E1-367B1C159047}" dt="2023-10-04T18:11:15.753" v="5" actId="1076"/>
          <ac:spMkLst>
            <pc:docMk/>
            <pc:sldMk cId="4258314436" sldId="1217"/>
            <ac:spMk id="6" creationId="{2B164016-5552-9330-9C72-0B5EA5EF58E4}"/>
          </ac:spMkLst>
        </pc:spChg>
        <pc:spChg chg="add mod">
          <ac:chgData name="Fábio de Souza Figueredo" userId="a0644339-23ae-4e76-8201-98770530d279" providerId="ADAL" clId="{F2458D7E-F128-43A2-A6E1-367B1C159047}" dt="2023-10-04T18:12:43.806" v="19" actId="1076"/>
          <ac:spMkLst>
            <pc:docMk/>
            <pc:sldMk cId="4258314436" sldId="1217"/>
            <ac:spMk id="10" creationId="{CAE81C2F-B509-AC32-CCFE-2A598DA9206E}"/>
          </ac:spMkLst>
        </pc:spChg>
        <pc:grpChg chg="add mod">
          <ac:chgData name="Fábio de Souza Figueredo" userId="a0644339-23ae-4e76-8201-98770530d279" providerId="ADAL" clId="{F2458D7E-F128-43A2-A6E1-367B1C159047}" dt="2023-10-04T18:11:28.188" v="8" actId="1076"/>
          <ac:grpSpMkLst>
            <pc:docMk/>
            <pc:sldMk cId="4258314436" sldId="1217"/>
            <ac:grpSpMk id="2" creationId="{61BA3352-ED7B-13FC-E9AB-26C1D1358CAE}"/>
          </ac:grpSpMkLst>
        </pc:grpChg>
        <pc:cxnChg chg="add mod">
          <ac:chgData name="Fábio de Souza Figueredo" userId="a0644339-23ae-4e76-8201-98770530d279" providerId="ADAL" clId="{F2458D7E-F128-43A2-A6E1-367B1C159047}" dt="2023-10-04T18:11:54.933" v="11" actId="14100"/>
          <ac:cxnSpMkLst>
            <pc:docMk/>
            <pc:sldMk cId="4258314436" sldId="1217"/>
            <ac:cxnSpMk id="7" creationId="{C4F4B976-9497-C4DF-1579-208697286222}"/>
          </ac:cxnSpMkLst>
        </pc:cxnChg>
        <pc:cxnChg chg="add mod">
          <ac:chgData name="Fábio de Souza Figueredo" userId="a0644339-23ae-4e76-8201-98770530d279" providerId="ADAL" clId="{F2458D7E-F128-43A2-A6E1-367B1C159047}" dt="2023-10-04T18:13:16.976" v="24" actId="14100"/>
          <ac:cxnSpMkLst>
            <pc:docMk/>
            <pc:sldMk cId="4258314436" sldId="1217"/>
            <ac:cxnSpMk id="12" creationId="{D23C6C38-E71E-A8DC-552A-CF3DBDA82C73}"/>
          </ac:cxnSpMkLst>
        </pc:cxnChg>
        <pc:cxnChg chg="mod">
          <ac:chgData name="Fábio de Souza Figueredo" userId="a0644339-23ae-4e76-8201-98770530d279" providerId="ADAL" clId="{F2458D7E-F128-43A2-A6E1-367B1C159047}" dt="2023-10-04T18:13:05.853" v="20" actId="14100"/>
          <ac:cxnSpMkLst>
            <pc:docMk/>
            <pc:sldMk cId="4258314436" sldId="1217"/>
            <ac:cxnSpMk id="129" creationId="{A25249AE-DFB3-4A4A-A8AB-20C3DDA7CBF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04/10/2023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11</a:t>
            </a:fld>
            <a:endParaRPr lang="pt-BR"/>
          </a:p>
        </p:txBody>
      </p:sp>
    </p:spTree>
    <p:extLst>
      <p:ext uri="{BB962C8B-B14F-4D97-AF65-F5344CB8AC3E}">
        <p14:creationId xmlns:p14="http://schemas.microsoft.com/office/powerpoint/2010/main" val="196930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12</a:t>
            </a:fld>
            <a:endParaRPr lang="pt-BR"/>
          </a:p>
        </p:txBody>
      </p:sp>
    </p:spTree>
    <p:extLst>
      <p:ext uri="{BB962C8B-B14F-4D97-AF65-F5344CB8AC3E}">
        <p14:creationId xmlns:p14="http://schemas.microsoft.com/office/powerpoint/2010/main" val="372262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13</a:t>
            </a:fld>
            <a:endParaRPr lang="pt-BR"/>
          </a:p>
        </p:txBody>
      </p:sp>
    </p:spTree>
    <p:extLst>
      <p:ext uri="{BB962C8B-B14F-4D97-AF65-F5344CB8AC3E}">
        <p14:creationId xmlns:p14="http://schemas.microsoft.com/office/powerpoint/2010/main" val="272925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14</a:t>
            </a:fld>
            <a:endParaRPr lang="pt-BR"/>
          </a:p>
        </p:txBody>
      </p:sp>
    </p:spTree>
    <p:extLst>
      <p:ext uri="{BB962C8B-B14F-4D97-AF65-F5344CB8AC3E}">
        <p14:creationId xmlns:p14="http://schemas.microsoft.com/office/powerpoint/2010/main" val="339792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15</a:t>
            </a:fld>
            <a:endParaRPr lang="pt-BR"/>
          </a:p>
        </p:txBody>
      </p:sp>
    </p:spTree>
    <p:extLst>
      <p:ext uri="{BB962C8B-B14F-4D97-AF65-F5344CB8AC3E}">
        <p14:creationId xmlns:p14="http://schemas.microsoft.com/office/powerpoint/2010/main" val="3090448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16</a:t>
            </a:fld>
            <a:endParaRPr lang="pt-BR"/>
          </a:p>
        </p:txBody>
      </p:sp>
    </p:spTree>
    <p:extLst>
      <p:ext uri="{BB962C8B-B14F-4D97-AF65-F5344CB8AC3E}">
        <p14:creationId xmlns:p14="http://schemas.microsoft.com/office/powerpoint/2010/main" val="269430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17</a:t>
            </a:fld>
            <a:endParaRPr lang="pt-BR"/>
          </a:p>
        </p:txBody>
      </p:sp>
    </p:spTree>
    <p:extLst>
      <p:ext uri="{BB962C8B-B14F-4D97-AF65-F5344CB8AC3E}">
        <p14:creationId xmlns:p14="http://schemas.microsoft.com/office/powerpoint/2010/main" val="270431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98271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4</a:t>
            </a:fld>
            <a:endParaRPr lang="pt-BR"/>
          </a:p>
        </p:txBody>
      </p:sp>
    </p:spTree>
    <p:extLst>
      <p:ext uri="{BB962C8B-B14F-4D97-AF65-F5344CB8AC3E}">
        <p14:creationId xmlns:p14="http://schemas.microsoft.com/office/powerpoint/2010/main" val="148054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5</a:t>
            </a:fld>
            <a:endParaRPr lang="pt-BR"/>
          </a:p>
        </p:txBody>
      </p:sp>
    </p:spTree>
    <p:extLst>
      <p:ext uri="{BB962C8B-B14F-4D97-AF65-F5344CB8AC3E}">
        <p14:creationId xmlns:p14="http://schemas.microsoft.com/office/powerpoint/2010/main" val="122994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64676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7</a:t>
            </a:fld>
            <a:endParaRPr lang="pt-BR"/>
          </a:p>
        </p:txBody>
      </p:sp>
    </p:spTree>
    <p:extLst>
      <p:ext uri="{BB962C8B-B14F-4D97-AF65-F5344CB8AC3E}">
        <p14:creationId xmlns:p14="http://schemas.microsoft.com/office/powerpoint/2010/main" val="2114925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8</a:t>
            </a:fld>
            <a:endParaRPr lang="pt-BR"/>
          </a:p>
        </p:txBody>
      </p:sp>
    </p:spTree>
    <p:extLst>
      <p:ext uri="{BB962C8B-B14F-4D97-AF65-F5344CB8AC3E}">
        <p14:creationId xmlns:p14="http://schemas.microsoft.com/office/powerpoint/2010/main" val="213760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9</a:t>
            </a:fld>
            <a:endParaRPr lang="pt-BR"/>
          </a:p>
        </p:txBody>
      </p:sp>
    </p:spTree>
    <p:extLst>
      <p:ext uri="{BB962C8B-B14F-4D97-AF65-F5344CB8AC3E}">
        <p14:creationId xmlns:p14="http://schemas.microsoft.com/office/powerpoint/2010/main" val="407430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10</a:t>
            </a:fld>
            <a:endParaRPr lang="pt-BR"/>
          </a:p>
        </p:txBody>
      </p:sp>
    </p:spTree>
    <p:extLst>
      <p:ext uri="{BB962C8B-B14F-4D97-AF65-F5344CB8AC3E}">
        <p14:creationId xmlns:p14="http://schemas.microsoft.com/office/powerpoint/2010/main" val="53651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e V2 Claro">
    <p:bg>
      <p:bgPr>
        <a:solidFill>
          <a:schemeClr val="bg1"/>
        </a:solidFill>
        <a:effectLst/>
      </p:bgPr>
    </p:bg>
    <p:spTree>
      <p:nvGrpSpPr>
        <p:cNvPr id="1" name=""/>
        <p:cNvGrpSpPr/>
        <p:nvPr/>
      </p:nvGrpSpPr>
      <p:grpSpPr>
        <a:xfrm>
          <a:off x="0" y="0"/>
          <a:ext cx="0" cy="0"/>
          <a:chOff x="0" y="0"/>
          <a:chExt cx="0" cy="0"/>
        </a:xfrm>
      </p:grpSpPr>
      <p:grpSp>
        <p:nvGrpSpPr>
          <p:cNvPr id="2" name="Gráfico 9">
            <a:extLst>
              <a:ext uri="{FF2B5EF4-FFF2-40B4-BE49-F238E27FC236}">
                <a16:creationId xmlns:a16="http://schemas.microsoft.com/office/drawing/2014/main" id="{04024E9A-1262-48A1-A387-6005E4A2A176}"/>
              </a:ext>
            </a:extLst>
          </p:cNvPr>
          <p:cNvGrpSpPr/>
          <p:nvPr/>
        </p:nvGrpSpPr>
        <p:grpSpPr>
          <a:xfrm>
            <a:off x="0" y="0"/>
            <a:ext cx="12192000" cy="6858000"/>
            <a:chOff x="0" y="0"/>
            <a:chExt cx="12192000" cy="6858000"/>
          </a:xfrm>
        </p:grpSpPr>
        <p:sp>
          <p:nvSpPr>
            <p:cNvPr id="3" name="Forma Livre: Forma 2">
              <a:extLst>
                <a:ext uri="{FF2B5EF4-FFF2-40B4-BE49-F238E27FC236}">
                  <a16:creationId xmlns:a16="http://schemas.microsoft.com/office/drawing/2014/main" id="{E4CB4F5D-76BF-4BAA-A123-50A4EA5AE6F6}"/>
                </a:ext>
              </a:extLst>
            </p:cNvPr>
            <p:cNvSpPr/>
            <p:nvPr/>
          </p:nvSpPr>
          <p:spPr>
            <a:xfrm>
              <a:off x="0" y="0"/>
              <a:ext cx="340359" cy="1903729"/>
            </a:xfrm>
            <a:custGeom>
              <a:avLst/>
              <a:gdLst>
                <a:gd name="connsiteX0" fmla="*/ 288925 w 340359"/>
                <a:gd name="connsiteY0" fmla="*/ 0 h 1903729"/>
                <a:gd name="connsiteX1" fmla="*/ 0 w 340359"/>
                <a:gd name="connsiteY1" fmla="*/ 0 h 1903729"/>
                <a:gd name="connsiteX2" fmla="*/ 0 w 340359"/>
                <a:gd name="connsiteY2" fmla="*/ 1903730 h 1903729"/>
                <a:gd name="connsiteX3" fmla="*/ 340360 w 340359"/>
                <a:gd name="connsiteY3" fmla="*/ 544195 h 1903729"/>
                <a:gd name="connsiteX4" fmla="*/ 288925 w 340359"/>
                <a:gd name="connsiteY4" fmla="*/ 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288925" y="0"/>
                  </a:moveTo>
                  <a:lnTo>
                    <a:pt x="0" y="0"/>
                  </a:lnTo>
                  <a:lnTo>
                    <a:pt x="0" y="1903730"/>
                  </a:lnTo>
                  <a:cubicBezTo>
                    <a:pt x="217170" y="1498600"/>
                    <a:pt x="340360" y="1035685"/>
                    <a:pt x="340360" y="544195"/>
                  </a:cubicBezTo>
                  <a:cubicBezTo>
                    <a:pt x="340360" y="358140"/>
                    <a:pt x="322580" y="175895"/>
                    <a:pt x="288925" y="0"/>
                  </a:cubicBezTo>
                  <a:close/>
                </a:path>
              </a:pathLst>
            </a:custGeom>
            <a:solidFill>
              <a:srgbClr val="63B1BC"/>
            </a:solidFill>
            <a:ln w="6350" cap="flat">
              <a:noFill/>
              <a:prstDash val="solid"/>
              <a:miter/>
            </a:ln>
          </p:spPr>
          <p:txBody>
            <a:bodyPr rtlCol="0" anchor="ctr"/>
            <a:lstStyle/>
            <a:p>
              <a:endParaRPr lang="pt-BR"/>
            </a:p>
          </p:txBody>
        </p:sp>
        <p:sp>
          <p:nvSpPr>
            <p:cNvPr id="4" name="Forma Livre: Forma 3">
              <a:extLst>
                <a:ext uri="{FF2B5EF4-FFF2-40B4-BE49-F238E27FC236}">
                  <a16:creationId xmlns:a16="http://schemas.microsoft.com/office/drawing/2014/main" id="{7CAE5BB3-75AB-41BD-8B9D-0FDDD806B407}"/>
                </a:ext>
              </a:extLst>
            </p:cNvPr>
            <p:cNvSpPr/>
            <p:nvPr/>
          </p:nvSpPr>
          <p:spPr>
            <a:xfrm>
              <a:off x="6089015" y="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5" name="Forma Livre: Forma 4">
              <a:extLst>
                <a:ext uri="{FF2B5EF4-FFF2-40B4-BE49-F238E27FC236}">
                  <a16:creationId xmlns:a16="http://schemas.microsoft.com/office/drawing/2014/main" id="{AD88EE2C-D2C2-446D-87E7-98F5B90A14E5}"/>
                </a:ext>
              </a:extLst>
            </p:cNvPr>
            <p:cNvSpPr/>
            <p:nvPr/>
          </p:nvSpPr>
          <p:spPr>
            <a:xfrm>
              <a:off x="11851640" y="650875"/>
              <a:ext cx="340359" cy="2769234"/>
            </a:xfrm>
            <a:custGeom>
              <a:avLst/>
              <a:gdLst>
                <a:gd name="connsiteX0" fmla="*/ 0 w 340359"/>
                <a:gd name="connsiteY0" fmla="*/ 0 h 2769234"/>
                <a:gd name="connsiteX1" fmla="*/ 0 w 340359"/>
                <a:gd name="connsiteY1" fmla="*/ 2769235 h 2769234"/>
                <a:gd name="connsiteX2" fmla="*/ 340360 w 340359"/>
                <a:gd name="connsiteY2" fmla="*/ 2769235 h 2769234"/>
                <a:gd name="connsiteX3" fmla="*/ 340360 w 340359"/>
                <a:gd name="connsiteY3" fmla="*/ 1149350 h 2769234"/>
                <a:gd name="connsiteX4" fmla="*/ 0 w 340359"/>
                <a:gd name="connsiteY4" fmla="*/ 0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0" y="0"/>
                  </a:moveTo>
                  <a:lnTo>
                    <a:pt x="0" y="2769235"/>
                  </a:lnTo>
                  <a:lnTo>
                    <a:pt x="340360" y="2769235"/>
                  </a:lnTo>
                  <a:lnTo>
                    <a:pt x="340360" y="1149350"/>
                  </a:lnTo>
                  <a:cubicBezTo>
                    <a:pt x="140970" y="809625"/>
                    <a:pt x="19685" y="417830"/>
                    <a:pt x="0" y="0"/>
                  </a:cubicBezTo>
                  <a:close/>
                </a:path>
              </a:pathLst>
            </a:custGeom>
            <a:solidFill>
              <a:srgbClr val="63B1BC"/>
            </a:solidFill>
            <a:ln w="6350" cap="flat">
              <a:noFill/>
              <a:prstDash val="solid"/>
              <a:miter/>
            </a:ln>
          </p:spPr>
          <p:txBody>
            <a:bodyPr rtlCol="0" anchor="ctr"/>
            <a:lstStyle/>
            <a:p>
              <a:endParaRPr lang="pt-BR"/>
            </a:p>
          </p:txBody>
        </p:sp>
        <p:sp>
          <p:nvSpPr>
            <p:cNvPr id="6" name="Forma Livre: Forma 5">
              <a:extLst>
                <a:ext uri="{FF2B5EF4-FFF2-40B4-BE49-F238E27FC236}">
                  <a16:creationId xmlns:a16="http://schemas.microsoft.com/office/drawing/2014/main" id="{26D1AE59-57CE-49FF-9DC8-1A3A5CB72D99}"/>
                </a:ext>
              </a:extLst>
            </p:cNvPr>
            <p:cNvSpPr/>
            <p:nvPr/>
          </p:nvSpPr>
          <p:spPr>
            <a:xfrm>
              <a:off x="11848465" y="0"/>
              <a:ext cx="343534" cy="1800225"/>
            </a:xfrm>
            <a:custGeom>
              <a:avLst/>
              <a:gdLst>
                <a:gd name="connsiteX0" fmla="*/ 343535 w 343534"/>
                <a:gd name="connsiteY0" fmla="*/ 1800225 h 1800225"/>
                <a:gd name="connsiteX1" fmla="*/ 343535 w 343534"/>
                <a:gd name="connsiteY1" fmla="*/ 0 h 1800225"/>
                <a:gd name="connsiteX2" fmla="*/ 0 w 343534"/>
                <a:gd name="connsiteY2" fmla="*/ 0 h 1800225"/>
                <a:gd name="connsiteX3" fmla="*/ 0 w 343534"/>
                <a:gd name="connsiteY3" fmla="*/ 531495 h 1800225"/>
                <a:gd name="connsiteX4" fmla="*/ 2540 w 343534"/>
                <a:gd name="connsiteY4" fmla="*/ 650875 h 1800225"/>
                <a:gd name="connsiteX5" fmla="*/ 2540 w 343534"/>
                <a:gd name="connsiteY5" fmla="*/ 643255 h 1800225"/>
                <a:gd name="connsiteX6" fmla="*/ 343535 w 343534"/>
                <a:gd name="connsiteY6" fmla="*/ 1800225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343535" y="1800225"/>
                  </a:moveTo>
                  <a:lnTo>
                    <a:pt x="343535" y="0"/>
                  </a:lnTo>
                  <a:lnTo>
                    <a:pt x="0" y="0"/>
                  </a:lnTo>
                  <a:lnTo>
                    <a:pt x="0" y="531495"/>
                  </a:lnTo>
                  <a:cubicBezTo>
                    <a:pt x="0" y="571500"/>
                    <a:pt x="1270" y="611505"/>
                    <a:pt x="2540" y="650875"/>
                  </a:cubicBezTo>
                  <a:lnTo>
                    <a:pt x="2540" y="643255"/>
                  </a:lnTo>
                  <a:cubicBezTo>
                    <a:pt x="21590" y="1064260"/>
                    <a:pt x="143510" y="1457960"/>
                    <a:pt x="343535" y="1800225"/>
                  </a:cubicBezTo>
                  <a:close/>
                </a:path>
              </a:pathLst>
            </a:custGeom>
            <a:solidFill>
              <a:schemeClr val="accent2"/>
            </a:solidFill>
            <a:ln w="6350" cap="flat">
              <a:noFill/>
              <a:prstDash val="solid"/>
              <a:miter/>
            </a:ln>
          </p:spPr>
          <p:txBody>
            <a:bodyPr rtlCol="0" anchor="ctr"/>
            <a:lstStyle/>
            <a:p>
              <a:endParaRPr lang="pt-BR" dirty="0"/>
            </a:p>
          </p:txBody>
        </p:sp>
        <p:sp>
          <p:nvSpPr>
            <p:cNvPr id="7" name="Forma Livre: Forma 6">
              <a:extLst>
                <a:ext uri="{FF2B5EF4-FFF2-40B4-BE49-F238E27FC236}">
                  <a16:creationId xmlns:a16="http://schemas.microsoft.com/office/drawing/2014/main" id="{0368425D-9A9D-4C26-B0E8-8E0DA2D16331}"/>
                </a:ext>
              </a:extLst>
            </p:cNvPr>
            <p:cNvSpPr/>
            <p:nvPr/>
          </p:nvSpPr>
          <p:spPr>
            <a:xfrm>
              <a:off x="11851640" y="643890"/>
              <a:ext cx="340359" cy="1156334"/>
            </a:xfrm>
            <a:custGeom>
              <a:avLst/>
              <a:gdLst>
                <a:gd name="connsiteX0" fmla="*/ 340360 w 340359"/>
                <a:gd name="connsiteY0" fmla="*/ 1156335 h 1156334"/>
                <a:gd name="connsiteX1" fmla="*/ 0 w 340359"/>
                <a:gd name="connsiteY1" fmla="*/ 0 h 1156334"/>
                <a:gd name="connsiteX2" fmla="*/ 0 w 340359"/>
                <a:gd name="connsiteY2" fmla="*/ 7620 h 1156334"/>
                <a:gd name="connsiteX3" fmla="*/ 340360 w 340359"/>
                <a:gd name="connsiteY3" fmla="*/ 1156335 h 1156334"/>
                <a:gd name="connsiteX4" fmla="*/ 340360 w 340359"/>
                <a:gd name="connsiteY4" fmla="*/ 1156335 h 115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334">
                  <a:moveTo>
                    <a:pt x="340360" y="1156335"/>
                  </a:moveTo>
                  <a:cubicBezTo>
                    <a:pt x="140335" y="814070"/>
                    <a:pt x="18415" y="420370"/>
                    <a:pt x="0" y="0"/>
                  </a:cubicBezTo>
                  <a:lnTo>
                    <a:pt x="0" y="7620"/>
                  </a:lnTo>
                  <a:cubicBezTo>
                    <a:pt x="19685" y="424815"/>
                    <a:pt x="140970" y="816610"/>
                    <a:pt x="340360" y="1156335"/>
                  </a:cubicBezTo>
                  <a:lnTo>
                    <a:pt x="340360" y="1156335"/>
                  </a:lnTo>
                  <a:close/>
                </a:path>
              </a:pathLst>
            </a:custGeom>
            <a:solidFill>
              <a:srgbClr val="1F2A44"/>
            </a:solidFill>
            <a:ln w="6350" cap="flat">
              <a:noFill/>
              <a:prstDash val="solid"/>
              <a:miter/>
            </a:ln>
          </p:spPr>
          <p:txBody>
            <a:bodyPr rtlCol="0" anchor="ctr"/>
            <a:lstStyle/>
            <a:p>
              <a:endParaRPr lang="pt-BR"/>
            </a:p>
          </p:txBody>
        </p:sp>
        <p:sp>
          <p:nvSpPr>
            <p:cNvPr id="8" name="Forma Livre: Forma 7">
              <a:extLst>
                <a:ext uri="{FF2B5EF4-FFF2-40B4-BE49-F238E27FC236}">
                  <a16:creationId xmlns:a16="http://schemas.microsoft.com/office/drawing/2014/main" id="{28108017-2118-4681-94C8-669A785576FB}"/>
                </a:ext>
              </a:extLst>
            </p:cNvPr>
            <p:cNvSpPr/>
            <p:nvPr/>
          </p:nvSpPr>
          <p:spPr>
            <a:xfrm>
              <a:off x="11851640" y="4954270"/>
              <a:ext cx="340359" cy="1903729"/>
            </a:xfrm>
            <a:custGeom>
              <a:avLst/>
              <a:gdLst>
                <a:gd name="connsiteX0" fmla="*/ 51435 w 340359"/>
                <a:gd name="connsiteY0" fmla="*/ 1903730 h 1903729"/>
                <a:gd name="connsiteX1" fmla="*/ 340360 w 340359"/>
                <a:gd name="connsiteY1" fmla="*/ 1903730 h 1903729"/>
                <a:gd name="connsiteX2" fmla="*/ 340360 w 340359"/>
                <a:gd name="connsiteY2" fmla="*/ 0 h 1903729"/>
                <a:gd name="connsiteX3" fmla="*/ 0 w 340359"/>
                <a:gd name="connsiteY3" fmla="*/ 1360170 h 1903729"/>
                <a:gd name="connsiteX4" fmla="*/ 51435 w 340359"/>
                <a:gd name="connsiteY4" fmla="*/ 190373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51435" y="1903730"/>
                  </a:moveTo>
                  <a:lnTo>
                    <a:pt x="340360" y="1903730"/>
                  </a:lnTo>
                  <a:lnTo>
                    <a:pt x="340360" y="0"/>
                  </a:lnTo>
                  <a:cubicBezTo>
                    <a:pt x="123190" y="405130"/>
                    <a:pt x="0" y="868045"/>
                    <a:pt x="0" y="1360170"/>
                  </a:cubicBezTo>
                  <a:cubicBezTo>
                    <a:pt x="0" y="1545590"/>
                    <a:pt x="17780" y="1727835"/>
                    <a:pt x="51435" y="1903730"/>
                  </a:cubicBezTo>
                  <a:close/>
                </a:path>
              </a:pathLst>
            </a:custGeom>
            <a:solidFill>
              <a:srgbClr val="63B1BC"/>
            </a:solidFill>
            <a:ln w="6350" cap="flat">
              <a:noFill/>
              <a:prstDash val="solid"/>
              <a:miter/>
            </a:ln>
          </p:spPr>
          <p:txBody>
            <a:bodyPr rtlCol="0" anchor="ctr"/>
            <a:lstStyle/>
            <a:p>
              <a:endParaRPr lang="pt-BR"/>
            </a:p>
          </p:txBody>
        </p:sp>
        <p:sp>
          <p:nvSpPr>
            <p:cNvPr id="11" name="Forma Livre: Forma 10">
              <a:extLst>
                <a:ext uri="{FF2B5EF4-FFF2-40B4-BE49-F238E27FC236}">
                  <a16:creationId xmlns:a16="http://schemas.microsoft.com/office/drawing/2014/main" id="{44A1E025-DB4A-4BFA-AADA-BBFCE91CDE51}"/>
                </a:ext>
              </a:extLst>
            </p:cNvPr>
            <p:cNvSpPr/>
            <p:nvPr/>
          </p:nvSpPr>
          <p:spPr>
            <a:xfrm>
              <a:off x="1416050" y="650240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12" name="Forma Livre: Forma 11">
              <a:extLst>
                <a:ext uri="{FF2B5EF4-FFF2-40B4-BE49-F238E27FC236}">
                  <a16:creationId xmlns:a16="http://schemas.microsoft.com/office/drawing/2014/main" id="{326037A0-471C-4A9B-A856-0255C5C642F9}"/>
                </a:ext>
              </a:extLst>
            </p:cNvPr>
            <p:cNvSpPr/>
            <p:nvPr/>
          </p:nvSpPr>
          <p:spPr>
            <a:xfrm>
              <a:off x="0" y="3437890"/>
              <a:ext cx="340359" cy="2769234"/>
            </a:xfrm>
            <a:custGeom>
              <a:avLst/>
              <a:gdLst>
                <a:gd name="connsiteX0" fmla="*/ 340360 w 340359"/>
                <a:gd name="connsiteY0" fmla="*/ 2769235 h 2769234"/>
                <a:gd name="connsiteX1" fmla="*/ 340360 w 340359"/>
                <a:gd name="connsiteY1" fmla="*/ 0 h 2769234"/>
                <a:gd name="connsiteX2" fmla="*/ 0 w 340359"/>
                <a:gd name="connsiteY2" fmla="*/ 0 h 2769234"/>
                <a:gd name="connsiteX3" fmla="*/ 0 w 340359"/>
                <a:gd name="connsiteY3" fmla="*/ 1619885 h 2769234"/>
                <a:gd name="connsiteX4" fmla="*/ 340360 w 340359"/>
                <a:gd name="connsiteY4" fmla="*/ 2769235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340360" y="2769235"/>
                  </a:moveTo>
                  <a:lnTo>
                    <a:pt x="340360" y="0"/>
                  </a:lnTo>
                  <a:lnTo>
                    <a:pt x="0" y="0"/>
                  </a:lnTo>
                  <a:lnTo>
                    <a:pt x="0" y="1619885"/>
                  </a:lnTo>
                  <a:cubicBezTo>
                    <a:pt x="199390" y="1959610"/>
                    <a:pt x="320675" y="2351405"/>
                    <a:pt x="340360" y="2769235"/>
                  </a:cubicBezTo>
                  <a:close/>
                </a:path>
              </a:pathLst>
            </a:custGeom>
            <a:solidFill>
              <a:srgbClr val="63B1BC"/>
            </a:solidFill>
            <a:ln w="6350" cap="flat">
              <a:noFill/>
              <a:prstDash val="solid"/>
              <a:miter/>
            </a:ln>
          </p:spPr>
          <p:txBody>
            <a:bodyPr rtlCol="0" anchor="ctr"/>
            <a:lstStyle/>
            <a:p>
              <a:endParaRPr lang="pt-BR"/>
            </a:p>
          </p:txBody>
        </p:sp>
        <p:sp>
          <p:nvSpPr>
            <p:cNvPr id="13" name="Forma Livre: Forma 12">
              <a:extLst>
                <a:ext uri="{FF2B5EF4-FFF2-40B4-BE49-F238E27FC236}">
                  <a16:creationId xmlns:a16="http://schemas.microsoft.com/office/drawing/2014/main" id="{BFB4436F-D9D5-4AAF-A798-53F32CA8FC65}"/>
                </a:ext>
              </a:extLst>
            </p:cNvPr>
            <p:cNvSpPr/>
            <p:nvPr/>
          </p:nvSpPr>
          <p:spPr>
            <a:xfrm>
              <a:off x="0" y="5057775"/>
              <a:ext cx="343534" cy="1800225"/>
            </a:xfrm>
            <a:custGeom>
              <a:avLst/>
              <a:gdLst>
                <a:gd name="connsiteX0" fmla="*/ 0 w 343534"/>
                <a:gd name="connsiteY0" fmla="*/ 0 h 1800225"/>
                <a:gd name="connsiteX1" fmla="*/ 0 w 343534"/>
                <a:gd name="connsiteY1" fmla="*/ 1800225 h 1800225"/>
                <a:gd name="connsiteX2" fmla="*/ 343535 w 343534"/>
                <a:gd name="connsiteY2" fmla="*/ 1800225 h 1800225"/>
                <a:gd name="connsiteX3" fmla="*/ 343535 w 343534"/>
                <a:gd name="connsiteY3" fmla="*/ 1268730 h 1800225"/>
                <a:gd name="connsiteX4" fmla="*/ 340995 w 343534"/>
                <a:gd name="connsiteY4" fmla="*/ 1149350 h 1800225"/>
                <a:gd name="connsiteX5" fmla="*/ 340995 w 343534"/>
                <a:gd name="connsiteY5" fmla="*/ 1156970 h 1800225"/>
                <a:gd name="connsiteX6" fmla="*/ 0 w 343534"/>
                <a:gd name="connsiteY6" fmla="*/ 0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0" y="0"/>
                  </a:moveTo>
                  <a:lnTo>
                    <a:pt x="0" y="1800225"/>
                  </a:lnTo>
                  <a:lnTo>
                    <a:pt x="343535" y="1800225"/>
                  </a:lnTo>
                  <a:lnTo>
                    <a:pt x="343535" y="1268730"/>
                  </a:lnTo>
                  <a:cubicBezTo>
                    <a:pt x="343535" y="1228725"/>
                    <a:pt x="342265" y="1188720"/>
                    <a:pt x="340995" y="1149350"/>
                  </a:cubicBezTo>
                  <a:lnTo>
                    <a:pt x="340995" y="1156970"/>
                  </a:lnTo>
                  <a:cubicBezTo>
                    <a:pt x="321945" y="735965"/>
                    <a:pt x="200025" y="342265"/>
                    <a:pt x="0" y="0"/>
                  </a:cubicBezTo>
                  <a:close/>
                </a:path>
              </a:pathLst>
            </a:custGeom>
            <a:solidFill>
              <a:schemeClr val="accent2"/>
            </a:solidFill>
            <a:ln w="6350" cap="flat">
              <a:noFill/>
              <a:prstDash val="solid"/>
              <a:miter/>
            </a:ln>
          </p:spPr>
          <p:txBody>
            <a:bodyPr rtlCol="0" anchor="ctr"/>
            <a:lstStyle/>
            <a:p>
              <a:endParaRPr lang="pt-BR"/>
            </a:p>
          </p:txBody>
        </p:sp>
        <p:sp>
          <p:nvSpPr>
            <p:cNvPr id="14" name="Forma Livre: Forma 13">
              <a:extLst>
                <a:ext uri="{FF2B5EF4-FFF2-40B4-BE49-F238E27FC236}">
                  <a16:creationId xmlns:a16="http://schemas.microsoft.com/office/drawing/2014/main" id="{2BC87CB6-AD7D-4CFE-82D0-139A1EC3C079}"/>
                </a:ext>
              </a:extLst>
            </p:cNvPr>
            <p:cNvSpPr/>
            <p:nvPr/>
          </p:nvSpPr>
          <p:spPr>
            <a:xfrm>
              <a:off x="0" y="5057775"/>
              <a:ext cx="340359" cy="1156970"/>
            </a:xfrm>
            <a:custGeom>
              <a:avLst/>
              <a:gdLst>
                <a:gd name="connsiteX0" fmla="*/ 340360 w 340359"/>
                <a:gd name="connsiteY0" fmla="*/ 1156970 h 1156970"/>
                <a:gd name="connsiteX1" fmla="*/ 340360 w 340359"/>
                <a:gd name="connsiteY1" fmla="*/ 1149350 h 1156970"/>
                <a:gd name="connsiteX2" fmla="*/ 0 w 340359"/>
                <a:gd name="connsiteY2" fmla="*/ 0 h 1156970"/>
                <a:gd name="connsiteX3" fmla="*/ 0 w 340359"/>
                <a:gd name="connsiteY3" fmla="*/ 635 h 1156970"/>
                <a:gd name="connsiteX4" fmla="*/ 340360 w 340359"/>
                <a:gd name="connsiteY4" fmla="*/ 1156970 h 1156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970">
                  <a:moveTo>
                    <a:pt x="340360" y="1156970"/>
                  </a:moveTo>
                  <a:lnTo>
                    <a:pt x="340360" y="1149350"/>
                  </a:lnTo>
                  <a:cubicBezTo>
                    <a:pt x="320675" y="731520"/>
                    <a:pt x="199390" y="339725"/>
                    <a:pt x="0" y="0"/>
                  </a:cubicBezTo>
                  <a:lnTo>
                    <a:pt x="0" y="635"/>
                  </a:lnTo>
                  <a:cubicBezTo>
                    <a:pt x="200025" y="342265"/>
                    <a:pt x="321945" y="735965"/>
                    <a:pt x="340360" y="1156970"/>
                  </a:cubicBezTo>
                  <a:close/>
                </a:path>
              </a:pathLst>
            </a:custGeom>
            <a:solidFill>
              <a:srgbClr val="1F2A44"/>
            </a:solidFill>
            <a:ln w="6350" cap="flat">
              <a:noFill/>
              <a:prstDash val="solid"/>
              <a:miter/>
            </a:ln>
          </p:spPr>
          <p:txBody>
            <a:bodyPr rtlCol="0" anchor="ctr"/>
            <a:lstStyle/>
            <a:p>
              <a:endParaRPr lang="pt-BR"/>
            </a:p>
          </p:txBody>
        </p:sp>
      </p:grpSp>
    </p:spTree>
    <p:extLst>
      <p:ext uri="{BB962C8B-B14F-4D97-AF65-F5344CB8AC3E}">
        <p14:creationId xmlns:p14="http://schemas.microsoft.com/office/powerpoint/2010/main" val="295643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 id="2147483681"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267675" y="2278759"/>
            <a:ext cx="8270264"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Módulo de Suprimentos</a:t>
            </a:r>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40260"/>
            <a:ext cx="9970511" cy="646331"/>
          </a:xfrm>
          <a:prstGeom prst="rect">
            <a:avLst/>
          </a:prstGeom>
          <a:noFill/>
        </p:spPr>
        <p:txBody>
          <a:bodyPr wrap="square">
            <a:spAutoFit/>
          </a:bodyPr>
          <a:lstStyle/>
          <a:p>
            <a:r>
              <a:rPr lang="pt-BR" sz="1800" b="1" dirty="0"/>
              <a:t>Grupo 3</a:t>
            </a:r>
            <a:r>
              <a:rPr lang="pt-BR" sz="1800" dirty="0"/>
              <a:t>: </a:t>
            </a:r>
            <a:r>
              <a:rPr lang="pt-BR" sz="1800" b="1" u="sng" dirty="0"/>
              <a:t>Módulo de Suprimentos</a:t>
            </a:r>
            <a:r>
              <a:rPr lang="pt-BR" sz="1800" dirty="0"/>
              <a:t> – Desempenho, Usabilidade e Segurança;</a:t>
            </a:r>
          </a:p>
          <a:p>
            <a:endParaRPr lang="pt-BR" sz="1800" dirty="0"/>
          </a:p>
        </p:txBody>
      </p:sp>
      <p:sp>
        <p:nvSpPr>
          <p:cNvPr id="9" name="CaixaDeTexto 8">
            <a:extLst>
              <a:ext uri="{FF2B5EF4-FFF2-40B4-BE49-F238E27FC236}">
                <a16:creationId xmlns:a16="http://schemas.microsoft.com/office/drawing/2014/main" id="{B88ABC70-D76E-4E48-AD7F-CEBED9011525}"/>
              </a:ext>
            </a:extLst>
          </p:cNvPr>
          <p:cNvSpPr txBox="1"/>
          <p:nvPr/>
        </p:nvSpPr>
        <p:spPr>
          <a:xfrm>
            <a:off x="3420208" y="2648120"/>
            <a:ext cx="8119254" cy="2585323"/>
          </a:xfrm>
          <a:prstGeom prst="rect">
            <a:avLst/>
          </a:prstGeom>
          <a:noFill/>
        </p:spPr>
        <p:txBody>
          <a:bodyPr wrap="square" rtlCol="0">
            <a:spAutoFit/>
          </a:bodyPr>
          <a:lstStyle/>
          <a:p>
            <a:r>
              <a:rPr lang="pt-BR" b="1" dirty="0"/>
              <a:t>Desempenho</a:t>
            </a:r>
            <a:r>
              <a:rPr lang="pt-BR" dirty="0"/>
              <a:t>: Máquinas com configuração apropriada.  Como deve ser executado localmente, não depende da rede. </a:t>
            </a:r>
          </a:p>
          <a:p>
            <a:endParaRPr lang="pt-BR" dirty="0"/>
          </a:p>
          <a:p>
            <a:endParaRPr lang="pt-BR" dirty="0"/>
          </a:p>
          <a:p>
            <a:r>
              <a:rPr lang="pt-BR" b="1" dirty="0"/>
              <a:t>Usabilidade</a:t>
            </a:r>
            <a:r>
              <a:rPr lang="pt-BR" dirty="0"/>
              <a:t>: Java Swing. Dado o contexto, web não é uma boa opção.</a:t>
            </a:r>
          </a:p>
          <a:p>
            <a:endParaRPr lang="pt-BR" dirty="0"/>
          </a:p>
          <a:p>
            <a:r>
              <a:rPr lang="pt-BR" b="1" dirty="0"/>
              <a:t>Segurança</a:t>
            </a:r>
            <a:r>
              <a:rPr lang="pt-BR" dirty="0"/>
              <a:t>: Autenticação através do usuário logado na máquina, abertura da aplicação automaticamente no login.</a:t>
            </a:r>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552854"/>
            <a:ext cx="11255614" cy="369332"/>
          </a:xfrm>
          <a:prstGeom prst="rect">
            <a:avLst/>
          </a:prstGeom>
          <a:noFill/>
        </p:spPr>
        <p:txBody>
          <a:bodyPr wrap="square">
            <a:spAutoFit/>
          </a:bodyPr>
          <a:lstStyle/>
          <a:p>
            <a:r>
              <a:rPr lang="pt-BR" sz="1800" b="1" dirty="0"/>
              <a:t>Trecho do case</a:t>
            </a:r>
            <a:r>
              <a:rPr lang="pt-BR" sz="1800" dirty="0"/>
              <a:t>: </a:t>
            </a:r>
            <a:r>
              <a:rPr lang="pt-BR" sz="1800" i="1" dirty="0"/>
              <a:t>... </a:t>
            </a:r>
            <a:endParaRPr lang="pt-BR" i="1" dirty="0"/>
          </a:p>
        </p:txBody>
      </p:sp>
      <p:grpSp>
        <p:nvGrpSpPr>
          <p:cNvPr id="25" name="Agrupar 24">
            <a:extLst>
              <a:ext uri="{FF2B5EF4-FFF2-40B4-BE49-F238E27FC236}">
                <a16:creationId xmlns:a16="http://schemas.microsoft.com/office/drawing/2014/main" id="{338070E8-AB4B-4B0C-BF4D-3EC9729389C9}"/>
              </a:ext>
            </a:extLst>
          </p:cNvPr>
          <p:cNvGrpSpPr/>
          <p:nvPr/>
        </p:nvGrpSpPr>
        <p:grpSpPr>
          <a:xfrm>
            <a:off x="652538" y="2514699"/>
            <a:ext cx="2327633" cy="1828602"/>
            <a:chOff x="7043897" y="1185683"/>
            <a:chExt cx="2327633" cy="1828602"/>
          </a:xfrm>
        </p:grpSpPr>
        <p:sp>
          <p:nvSpPr>
            <p:cNvPr id="26" name="Retângulo 25">
              <a:extLst>
                <a:ext uri="{FF2B5EF4-FFF2-40B4-BE49-F238E27FC236}">
                  <a16:creationId xmlns:a16="http://schemas.microsoft.com/office/drawing/2014/main" id="{C9B83387-74A5-4A9E-BB6A-60AF9A721A07}"/>
                </a:ext>
              </a:extLst>
            </p:cNvPr>
            <p:cNvSpPr/>
            <p:nvPr/>
          </p:nvSpPr>
          <p:spPr>
            <a:xfrm>
              <a:off x="7134510" y="1185683"/>
              <a:ext cx="2155139" cy="182860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27" name="Retângulo 26">
              <a:extLst>
                <a:ext uri="{FF2B5EF4-FFF2-40B4-BE49-F238E27FC236}">
                  <a16:creationId xmlns:a16="http://schemas.microsoft.com/office/drawing/2014/main" id="{AB38EA7E-4C0A-489C-83E2-BD0FA2E1BEE8}"/>
                </a:ext>
              </a:extLst>
            </p:cNvPr>
            <p:cNvSpPr/>
            <p:nvPr/>
          </p:nvSpPr>
          <p:spPr>
            <a:xfrm>
              <a:off x="7043897" y="1242949"/>
              <a:ext cx="2327633" cy="594778"/>
            </a:xfrm>
            <a:prstGeom prst="rect">
              <a:avLst/>
            </a:prstGeom>
          </p:spPr>
          <p:txBody>
            <a:bodyPr wrap="square">
              <a:spAutoFit/>
            </a:bodyPr>
            <a:lstStyle/>
            <a:p>
              <a:pPr algn="ctr">
                <a:defRPr/>
              </a:pPr>
              <a:r>
                <a:rPr lang="pt-BR" sz="1814" b="1" dirty="0" err="1">
                  <a:solidFill>
                    <a:prstClr val="white"/>
                  </a:solidFill>
                </a:rPr>
                <a:t>Client</a:t>
              </a:r>
              <a:r>
                <a:rPr lang="pt-BR" sz="1814" b="1" dirty="0">
                  <a:solidFill>
                    <a:prstClr val="white"/>
                  </a:solidFill>
                </a:rPr>
                <a:t> </a:t>
              </a:r>
              <a:r>
                <a:rPr lang="pt-BR" sz="1814" b="1" dirty="0" err="1">
                  <a:solidFill>
                    <a:prstClr val="white"/>
                  </a:solidFill>
                </a:rPr>
                <a:t>Side</a:t>
              </a:r>
              <a:r>
                <a:rPr lang="pt-BR" sz="1814" b="1" dirty="0">
                  <a:solidFill>
                    <a:prstClr val="white"/>
                  </a:solidFill>
                </a:rPr>
                <a:t> Desktop</a:t>
              </a:r>
            </a:p>
            <a:p>
              <a:pPr lvl="0" algn="ctr">
                <a:defRPr/>
              </a:pPr>
              <a:r>
                <a:rPr lang="pt-BR" sz="1451" dirty="0">
                  <a:solidFill>
                    <a:prstClr val="white"/>
                  </a:solidFill>
                </a:rPr>
                <a:t>[Container: C# .NET]</a:t>
              </a:r>
            </a:p>
          </p:txBody>
        </p:sp>
        <p:sp>
          <p:nvSpPr>
            <p:cNvPr id="28" name="Retângulo 20">
              <a:extLst>
                <a:ext uri="{FF2B5EF4-FFF2-40B4-BE49-F238E27FC236}">
                  <a16:creationId xmlns:a16="http://schemas.microsoft.com/office/drawing/2014/main" id="{017595A5-F6C6-4123-9129-CC3F10B69830}"/>
                </a:ext>
              </a:extLst>
            </p:cNvPr>
            <p:cNvSpPr/>
            <p:nvPr/>
          </p:nvSpPr>
          <p:spPr>
            <a:xfrm>
              <a:off x="7113578" y="1926737"/>
              <a:ext cx="2234059" cy="985398"/>
            </a:xfrm>
            <a:prstGeom prst="rect">
              <a:avLst/>
            </a:prstGeom>
          </p:spPr>
          <p:txBody>
            <a:bodyPr wrap="square">
              <a:spAutoFit/>
            </a:bodyPr>
            <a:lstStyle/>
            <a:p>
              <a:pPr lvl="0" algn="ctr">
                <a:defRPr/>
              </a:pPr>
              <a:r>
                <a:rPr lang="pt-BR" sz="1451" b="1" dirty="0">
                  <a:solidFill>
                    <a:prstClr val="white"/>
                  </a:solidFill>
                </a:rPr>
                <a:t>Módulo de Suprimentos </a:t>
              </a:r>
              <a:r>
                <a:rPr lang="pt-BR" sz="1451" dirty="0">
                  <a:solidFill>
                    <a:prstClr val="white"/>
                  </a:solidFill>
                </a:rPr>
                <a:t>- Cadastro de Compras e recebimentos através do leitor de códigos de barra</a:t>
              </a:r>
              <a:endParaRPr lang="pt-BR" sz="1088" dirty="0">
                <a:solidFill>
                  <a:prstClr val="white"/>
                </a:solidFill>
              </a:endParaRPr>
            </a:p>
          </p:txBody>
        </p:sp>
      </p:grpSp>
    </p:spTree>
    <p:extLst>
      <p:ext uri="{BB962C8B-B14F-4D97-AF65-F5344CB8AC3E}">
        <p14:creationId xmlns:p14="http://schemas.microsoft.com/office/powerpoint/2010/main" val="317680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419266" y="2095449"/>
            <a:ext cx="8270264"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Módulo de Relatórios</a:t>
            </a:r>
          </a:p>
          <a:p>
            <a:pPr marL="0" indent="0">
              <a:buNone/>
            </a:pPr>
            <a:endParaRPr lang="pt-BR" sz="3265" dirty="0">
              <a:highlight>
                <a:srgbClr val="FFFF00"/>
              </a:highlight>
            </a:endParaRPr>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27903"/>
            <a:ext cx="9970511" cy="1200329"/>
          </a:xfrm>
          <a:prstGeom prst="rect">
            <a:avLst/>
          </a:prstGeom>
          <a:noFill/>
        </p:spPr>
        <p:txBody>
          <a:bodyPr wrap="square">
            <a:spAutoFit/>
          </a:bodyPr>
          <a:lstStyle/>
          <a:p>
            <a:r>
              <a:rPr lang="pt-BR" sz="1800" b="1" dirty="0"/>
              <a:t>Grupo 4</a:t>
            </a:r>
            <a:r>
              <a:rPr lang="pt-BR" sz="1800" dirty="0"/>
              <a:t>: </a:t>
            </a:r>
            <a:r>
              <a:rPr lang="pt-BR" sz="1800" b="1" u="sng" dirty="0"/>
              <a:t>Módulo de Relatórios</a:t>
            </a:r>
            <a:r>
              <a:rPr lang="pt-BR" sz="1800" dirty="0"/>
              <a:t> – Integridade das informações; - OPERACIONAL / DASHBOARD – Tático e estratégico</a:t>
            </a:r>
          </a:p>
          <a:p>
            <a:endParaRPr lang="pt-BR" sz="1800" dirty="0"/>
          </a:p>
          <a:p>
            <a:endParaRPr lang="pt-BR" sz="1800" dirty="0"/>
          </a:p>
        </p:txBody>
      </p:sp>
      <p:sp>
        <p:nvSpPr>
          <p:cNvPr id="9" name="CaixaDeTexto 8">
            <a:extLst>
              <a:ext uri="{FF2B5EF4-FFF2-40B4-BE49-F238E27FC236}">
                <a16:creationId xmlns:a16="http://schemas.microsoft.com/office/drawing/2014/main" id="{B88ABC70-D76E-4E48-AD7F-CEBED9011525}"/>
              </a:ext>
            </a:extLst>
          </p:cNvPr>
          <p:cNvSpPr txBox="1"/>
          <p:nvPr/>
        </p:nvSpPr>
        <p:spPr>
          <a:xfrm>
            <a:off x="3653696" y="2512458"/>
            <a:ext cx="8119254" cy="2862322"/>
          </a:xfrm>
          <a:prstGeom prst="rect">
            <a:avLst/>
          </a:prstGeom>
          <a:noFill/>
        </p:spPr>
        <p:txBody>
          <a:bodyPr wrap="square" rtlCol="0">
            <a:spAutoFit/>
          </a:bodyPr>
          <a:lstStyle/>
          <a:p>
            <a:r>
              <a:rPr lang="pt-BR" b="1" dirty="0"/>
              <a:t>Integridade das Informações</a:t>
            </a:r>
            <a:r>
              <a:rPr lang="pt-BR" dirty="0"/>
              <a:t>: </a:t>
            </a:r>
            <a:r>
              <a:rPr lang="pt-BR" dirty="0" err="1"/>
              <a:t>Check</a:t>
            </a:r>
            <a:r>
              <a:rPr lang="pt-BR" dirty="0"/>
              <a:t> SUM – Validar se a soma dos valores inseridos “batem” .</a:t>
            </a:r>
          </a:p>
          <a:p>
            <a:endParaRPr lang="pt-BR" dirty="0"/>
          </a:p>
          <a:p>
            <a:r>
              <a:rPr lang="pt-BR" dirty="0"/>
              <a:t>Por exemplo, em importação de arquivos o HEADER pode informar quantas linhas existem no arquivo.</a:t>
            </a:r>
          </a:p>
          <a:p>
            <a:endParaRPr lang="pt-BR" dirty="0"/>
          </a:p>
          <a:p>
            <a:r>
              <a:rPr lang="pt-BR" dirty="0"/>
              <a:t>Avaliar periodicamente a integridade dos dados, pode ser uma equipe responsável por essa atividade.</a:t>
            </a:r>
          </a:p>
          <a:p>
            <a:endParaRPr lang="pt-BR" dirty="0"/>
          </a:p>
          <a:p>
            <a:r>
              <a:rPr lang="pt-BR" dirty="0"/>
              <a:t>Sanitizar, ou seja, verificar arquivos antes de processá-los.</a:t>
            </a:r>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552854"/>
            <a:ext cx="11255614" cy="369332"/>
          </a:xfrm>
          <a:prstGeom prst="rect">
            <a:avLst/>
          </a:prstGeom>
          <a:noFill/>
        </p:spPr>
        <p:txBody>
          <a:bodyPr wrap="square">
            <a:spAutoFit/>
          </a:bodyPr>
          <a:lstStyle/>
          <a:p>
            <a:r>
              <a:rPr lang="pt-BR" sz="1800" b="1" dirty="0"/>
              <a:t>Trecho do case</a:t>
            </a:r>
            <a:r>
              <a:rPr lang="pt-BR" sz="1800" dirty="0"/>
              <a:t>: </a:t>
            </a:r>
            <a:r>
              <a:rPr lang="pt-BR" sz="1800" i="1" dirty="0"/>
              <a:t>... </a:t>
            </a:r>
            <a:endParaRPr lang="pt-BR" i="1" dirty="0"/>
          </a:p>
        </p:txBody>
      </p:sp>
      <p:grpSp>
        <p:nvGrpSpPr>
          <p:cNvPr id="32" name="Agrupar 31">
            <a:extLst>
              <a:ext uri="{FF2B5EF4-FFF2-40B4-BE49-F238E27FC236}">
                <a16:creationId xmlns:a16="http://schemas.microsoft.com/office/drawing/2014/main" id="{84DE03AD-28F8-4C73-B999-5C44E1CE64E7}"/>
              </a:ext>
            </a:extLst>
          </p:cNvPr>
          <p:cNvGrpSpPr/>
          <p:nvPr/>
        </p:nvGrpSpPr>
        <p:grpSpPr>
          <a:xfrm>
            <a:off x="419050" y="2370630"/>
            <a:ext cx="2722586" cy="2116739"/>
            <a:chOff x="7068610" y="1061101"/>
            <a:chExt cx="2722586" cy="2116739"/>
          </a:xfrm>
        </p:grpSpPr>
        <p:sp>
          <p:nvSpPr>
            <p:cNvPr id="33" name="Retângulo 32">
              <a:extLst>
                <a:ext uri="{FF2B5EF4-FFF2-40B4-BE49-F238E27FC236}">
                  <a16:creationId xmlns:a16="http://schemas.microsoft.com/office/drawing/2014/main" id="{499E2F1C-4883-465C-A5E2-5AE3D7770A45}"/>
                </a:ext>
              </a:extLst>
            </p:cNvPr>
            <p:cNvSpPr/>
            <p:nvPr/>
          </p:nvSpPr>
          <p:spPr>
            <a:xfrm>
              <a:off x="7136131" y="1061101"/>
              <a:ext cx="2655064" cy="2116739"/>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34" name="Retângulo 33">
              <a:extLst>
                <a:ext uri="{FF2B5EF4-FFF2-40B4-BE49-F238E27FC236}">
                  <a16:creationId xmlns:a16="http://schemas.microsoft.com/office/drawing/2014/main" id="{CED2815F-45B3-4CC4-B431-A22AD88F47CB}"/>
                </a:ext>
              </a:extLst>
            </p:cNvPr>
            <p:cNvSpPr/>
            <p:nvPr/>
          </p:nvSpPr>
          <p:spPr>
            <a:xfrm>
              <a:off x="7136131" y="1102151"/>
              <a:ext cx="2655065" cy="1153136"/>
            </a:xfrm>
            <a:prstGeom prst="rect">
              <a:avLst/>
            </a:prstGeom>
          </p:spPr>
          <p:txBody>
            <a:bodyPr wrap="square">
              <a:spAutoFit/>
            </a:bodyPr>
            <a:lstStyle/>
            <a:p>
              <a:pPr algn="ctr">
                <a:defRPr/>
              </a:pPr>
              <a:r>
                <a:rPr lang="pt-BR" sz="1814" b="1" dirty="0" err="1">
                  <a:solidFill>
                    <a:prstClr val="white"/>
                  </a:solidFill>
                </a:rPr>
                <a:t>MicroService</a:t>
              </a:r>
              <a:r>
                <a:rPr lang="pt-BR" sz="1814" b="1" dirty="0">
                  <a:solidFill>
                    <a:prstClr val="white"/>
                  </a:solidFill>
                </a:rPr>
                <a:t>/</a:t>
              </a:r>
            </a:p>
            <a:p>
              <a:pPr algn="ctr">
                <a:defRPr/>
              </a:pPr>
              <a:r>
                <a:rPr lang="pt-BR" sz="1814" b="1" dirty="0">
                  <a:solidFill>
                    <a:prstClr val="white"/>
                  </a:solidFill>
                </a:rPr>
                <a:t>Server </a:t>
              </a:r>
              <a:r>
                <a:rPr lang="pt-BR" sz="1814" b="1" dirty="0" err="1">
                  <a:solidFill>
                    <a:prstClr val="white"/>
                  </a:solidFill>
                </a:rPr>
                <a:t>Side</a:t>
              </a:r>
              <a:r>
                <a:rPr lang="pt-BR" sz="1814" b="1" dirty="0">
                  <a:solidFill>
                    <a:prstClr val="white"/>
                  </a:solidFill>
                </a:rPr>
                <a:t> Console APP</a:t>
              </a:r>
            </a:p>
            <a:p>
              <a:pPr lvl="0" algn="ctr">
                <a:defRPr/>
              </a:pPr>
              <a:r>
                <a:rPr lang="pt-BR" sz="1451" dirty="0">
                  <a:solidFill>
                    <a:prstClr val="white"/>
                  </a:solidFill>
                </a:rPr>
                <a:t>[Container: </a:t>
              </a:r>
              <a:r>
                <a:rPr lang="pt-BR" sz="1451" dirty="0" err="1">
                  <a:solidFill>
                    <a:prstClr val="white"/>
                  </a:solidFill>
                </a:rPr>
                <a:t>.Net</a:t>
              </a:r>
              <a:r>
                <a:rPr lang="pt-BR" sz="1451" dirty="0">
                  <a:solidFill>
                    <a:prstClr val="white"/>
                  </a:solidFill>
                </a:rPr>
                <a:t> Core/</a:t>
              </a:r>
              <a:r>
                <a:rPr lang="pt-BR" sz="1451" dirty="0" err="1">
                  <a:solidFill>
                    <a:prstClr val="white"/>
                  </a:solidFill>
                </a:rPr>
                <a:t>Phyton</a:t>
              </a:r>
              <a:r>
                <a:rPr lang="pt-BR" sz="1451" dirty="0">
                  <a:solidFill>
                    <a:prstClr val="white"/>
                  </a:solidFill>
                </a:rPr>
                <a:t>]</a:t>
              </a:r>
            </a:p>
          </p:txBody>
        </p:sp>
        <p:sp>
          <p:nvSpPr>
            <p:cNvPr id="35" name="Retângulo 20">
              <a:extLst>
                <a:ext uri="{FF2B5EF4-FFF2-40B4-BE49-F238E27FC236}">
                  <a16:creationId xmlns:a16="http://schemas.microsoft.com/office/drawing/2014/main" id="{1B4423AB-F9D5-4276-97CA-A5CAC7F8C89C}"/>
                </a:ext>
              </a:extLst>
            </p:cNvPr>
            <p:cNvSpPr/>
            <p:nvPr/>
          </p:nvSpPr>
          <p:spPr>
            <a:xfrm>
              <a:off x="7068610" y="2420477"/>
              <a:ext cx="2562063" cy="538865"/>
            </a:xfrm>
            <a:prstGeom prst="rect">
              <a:avLst/>
            </a:prstGeom>
          </p:spPr>
          <p:txBody>
            <a:bodyPr wrap="square">
              <a:spAutoFit/>
            </a:bodyPr>
            <a:lstStyle/>
            <a:p>
              <a:pPr lvl="0" algn="ctr">
                <a:defRPr/>
              </a:pPr>
              <a:r>
                <a:rPr lang="pt-BR" sz="1451" b="1" dirty="0">
                  <a:solidFill>
                    <a:prstClr val="white"/>
                  </a:solidFill>
                </a:rPr>
                <a:t>Relatórios</a:t>
              </a:r>
              <a:r>
                <a:rPr lang="pt-BR" sz="1451" dirty="0">
                  <a:solidFill>
                    <a:prstClr val="white"/>
                  </a:solidFill>
                </a:rPr>
                <a:t> - Extrair os dados tratados para os Relatórios.</a:t>
              </a:r>
              <a:endParaRPr lang="pt-BR" sz="1088" dirty="0">
                <a:solidFill>
                  <a:prstClr val="white"/>
                </a:solidFill>
              </a:endParaRPr>
            </a:p>
          </p:txBody>
        </p:sp>
      </p:grpSp>
    </p:spTree>
    <p:extLst>
      <p:ext uri="{BB962C8B-B14F-4D97-AF65-F5344CB8AC3E}">
        <p14:creationId xmlns:p14="http://schemas.microsoft.com/office/powerpoint/2010/main" val="377528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169065" y="2363067"/>
            <a:ext cx="8461107"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Site Institucional</a:t>
            </a:r>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40260"/>
            <a:ext cx="9970511" cy="369332"/>
          </a:xfrm>
          <a:prstGeom prst="rect">
            <a:avLst/>
          </a:prstGeom>
          <a:noFill/>
        </p:spPr>
        <p:txBody>
          <a:bodyPr wrap="square">
            <a:spAutoFit/>
          </a:bodyPr>
          <a:lstStyle/>
          <a:p>
            <a:pPr marL="0" indent="0">
              <a:buNone/>
            </a:pPr>
            <a:r>
              <a:rPr lang="pt-BR" sz="1800" b="1" dirty="0"/>
              <a:t>Grupo 9</a:t>
            </a:r>
            <a:r>
              <a:rPr lang="pt-BR" sz="1800" dirty="0"/>
              <a:t>: </a:t>
            </a:r>
            <a:r>
              <a:rPr lang="pt-BR" sz="1800" b="1" u="sng" dirty="0"/>
              <a:t>Site Institucional </a:t>
            </a:r>
            <a:r>
              <a:rPr lang="pt-BR" sz="1800" dirty="0"/>
              <a:t>– Usabilidade e Manutenibilidade</a:t>
            </a:r>
            <a:r>
              <a:rPr lang="pt-BR" sz="1800" dirty="0">
                <a:solidFill>
                  <a:srgbClr val="253746"/>
                </a:solidFill>
              </a:rPr>
              <a:t>.</a:t>
            </a:r>
          </a:p>
        </p:txBody>
      </p:sp>
      <p:sp>
        <p:nvSpPr>
          <p:cNvPr id="9" name="CaixaDeTexto 8">
            <a:extLst>
              <a:ext uri="{FF2B5EF4-FFF2-40B4-BE49-F238E27FC236}">
                <a16:creationId xmlns:a16="http://schemas.microsoft.com/office/drawing/2014/main" id="{B88ABC70-D76E-4E48-AD7F-CEBED9011525}"/>
              </a:ext>
            </a:extLst>
          </p:cNvPr>
          <p:cNvSpPr txBox="1"/>
          <p:nvPr/>
        </p:nvSpPr>
        <p:spPr>
          <a:xfrm>
            <a:off x="3399477" y="2842932"/>
            <a:ext cx="8119254" cy="2031325"/>
          </a:xfrm>
          <a:prstGeom prst="rect">
            <a:avLst/>
          </a:prstGeom>
          <a:noFill/>
        </p:spPr>
        <p:txBody>
          <a:bodyPr wrap="square" rtlCol="0">
            <a:spAutoFit/>
          </a:bodyPr>
          <a:lstStyle/>
          <a:p>
            <a:r>
              <a:rPr lang="pt-BR" b="1" dirty="0"/>
              <a:t>Usabilidade</a:t>
            </a:r>
            <a:r>
              <a:rPr lang="pt-BR" dirty="0"/>
              <a:t>: Utilizar tecnologias que ofereçam funcionalidades e componentes necessários para uma boa experiência de usuário (componentes com funcionamento conhecido pelo usuário).</a:t>
            </a:r>
          </a:p>
          <a:p>
            <a:endParaRPr lang="pt-BR" dirty="0"/>
          </a:p>
          <a:p>
            <a:r>
              <a:rPr lang="pt-BR" b="1" dirty="0"/>
              <a:t>Manutenibilidade</a:t>
            </a:r>
            <a:r>
              <a:rPr lang="pt-BR" dirty="0"/>
              <a:t>: Permitir que o próprio usuário administrativo, realize a atualização dos conteúdos do site. Por exemplo, utilizar um CMS.</a:t>
            </a:r>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283783"/>
            <a:ext cx="11255614" cy="646331"/>
          </a:xfrm>
          <a:prstGeom prst="rect">
            <a:avLst/>
          </a:prstGeom>
          <a:noFill/>
        </p:spPr>
        <p:txBody>
          <a:bodyPr wrap="square">
            <a:spAutoFit/>
          </a:bodyPr>
          <a:lstStyle/>
          <a:p>
            <a:r>
              <a:rPr lang="pt-BR" sz="1800" b="1" dirty="0"/>
              <a:t>Trecho do case</a:t>
            </a:r>
            <a:r>
              <a:rPr lang="pt-BR" sz="1800" dirty="0"/>
              <a:t>: O cliente sonha em poder acessar o módulo de gerenciamento da casa dele e em fazer análises em Dashboards e também gostaria que o Site Institucional recebesse uma atenção!</a:t>
            </a:r>
            <a:endParaRPr lang="pt-BR" sz="1800" dirty="0">
              <a:solidFill>
                <a:srgbClr val="FF0000"/>
              </a:solidFill>
            </a:endParaRPr>
          </a:p>
        </p:txBody>
      </p:sp>
      <p:grpSp>
        <p:nvGrpSpPr>
          <p:cNvPr id="21" name="Agrupar 20">
            <a:extLst>
              <a:ext uri="{FF2B5EF4-FFF2-40B4-BE49-F238E27FC236}">
                <a16:creationId xmlns:a16="http://schemas.microsoft.com/office/drawing/2014/main" id="{524F2EC3-D973-4454-AA52-BA4B5D715130}"/>
              </a:ext>
            </a:extLst>
          </p:cNvPr>
          <p:cNvGrpSpPr/>
          <p:nvPr/>
        </p:nvGrpSpPr>
        <p:grpSpPr>
          <a:xfrm>
            <a:off x="412951" y="4500658"/>
            <a:ext cx="2663880" cy="1828602"/>
            <a:chOff x="145145" y="1548384"/>
            <a:chExt cx="2578931" cy="2016222"/>
          </a:xfrm>
        </p:grpSpPr>
        <p:sp>
          <p:nvSpPr>
            <p:cNvPr id="22" name="Retângulo 29">
              <a:extLst>
                <a:ext uri="{FF2B5EF4-FFF2-40B4-BE49-F238E27FC236}">
                  <a16:creationId xmlns:a16="http://schemas.microsoft.com/office/drawing/2014/main" id="{675E269E-035D-44A9-857C-1239F1973731}"/>
                </a:ext>
              </a:extLst>
            </p:cNvPr>
            <p:cNvSpPr/>
            <p:nvPr/>
          </p:nvSpPr>
          <p:spPr>
            <a:xfrm>
              <a:off x="239729" y="1548384"/>
              <a:ext cx="2377290" cy="2016222"/>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23" name="Retângulo 20">
              <a:extLst>
                <a:ext uri="{FF2B5EF4-FFF2-40B4-BE49-F238E27FC236}">
                  <a16:creationId xmlns:a16="http://schemas.microsoft.com/office/drawing/2014/main" id="{A80F31C0-B90C-43BD-A57A-0CDDCAA02C60}"/>
                </a:ext>
              </a:extLst>
            </p:cNvPr>
            <p:cNvSpPr/>
            <p:nvPr/>
          </p:nvSpPr>
          <p:spPr>
            <a:xfrm>
              <a:off x="157618" y="1618050"/>
              <a:ext cx="2566458" cy="963629"/>
            </a:xfrm>
            <a:prstGeom prst="rect">
              <a:avLst/>
            </a:prstGeom>
          </p:spPr>
          <p:txBody>
            <a:bodyPr wrap="square">
              <a:spAutoFit/>
            </a:bodyPr>
            <a:lstStyle/>
            <a:p>
              <a:pPr lvl="0" algn="ctr">
                <a:defRPr/>
              </a:pPr>
              <a:r>
                <a:rPr lang="pt-BR" sz="1814" b="1" dirty="0"/>
                <a:t>Integração com CRM </a:t>
              </a:r>
              <a:r>
                <a:rPr lang="pt-BR" sz="1814" b="1" dirty="0" err="1"/>
                <a:t>Application</a:t>
              </a:r>
              <a:endParaRPr lang="pt-BR" sz="1814" b="1" dirty="0"/>
            </a:p>
            <a:p>
              <a:pPr lvl="0" algn="ctr">
                <a:defRPr/>
              </a:pPr>
              <a:r>
                <a:rPr lang="pt-BR" sz="1451" dirty="0"/>
                <a:t>[Container: API CRM]</a:t>
              </a:r>
            </a:p>
          </p:txBody>
        </p:sp>
        <p:sp>
          <p:nvSpPr>
            <p:cNvPr id="24" name="Retângulo 20">
              <a:extLst>
                <a:ext uri="{FF2B5EF4-FFF2-40B4-BE49-F238E27FC236}">
                  <a16:creationId xmlns:a16="http://schemas.microsoft.com/office/drawing/2014/main" id="{7D5E6C35-320E-44DB-8629-B6B45B3041F4}"/>
                </a:ext>
              </a:extLst>
            </p:cNvPr>
            <p:cNvSpPr/>
            <p:nvPr/>
          </p:nvSpPr>
          <p:spPr>
            <a:xfrm>
              <a:off x="145145" y="2613759"/>
              <a:ext cx="2566458" cy="840331"/>
            </a:xfrm>
            <a:prstGeom prst="rect">
              <a:avLst/>
            </a:prstGeom>
          </p:spPr>
          <p:txBody>
            <a:bodyPr wrap="square">
              <a:spAutoFit/>
            </a:bodyPr>
            <a:lstStyle/>
            <a:p>
              <a:pPr lvl="0" algn="ctr">
                <a:defRPr/>
              </a:pPr>
              <a:r>
                <a:rPr lang="pt-BR" sz="1451" dirty="0"/>
                <a:t>API para integração de formulário de contato com ferramenta de CRM</a:t>
              </a:r>
              <a:endParaRPr lang="pt-BR" sz="1088" dirty="0"/>
            </a:p>
          </p:txBody>
        </p:sp>
      </p:grpSp>
      <p:grpSp>
        <p:nvGrpSpPr>
          <p:cNvPr id="25" name="Group 36">
            <a:extLst>
              <a:ext uri="{FF2B5EF4-FFF2-40B4-BE49-F238E27FC236}">
                <a16:creationId xmlns:a16="http://schemas.microsoft.com/office/drawing/2014/main" id="{4B9CD5B8-8485-49CE-824B-D80DC5615DDB}"/>
              </a:ext>
            </a:extLst>
          </p:cNvPr>
          <p:cNvGrpSpPr/>
          <p:nvPr/>
        </p:nvGrpSpPr>
        <p:grpSpPr>
          <a:xfrm>
            <a:off x="483661" y="2345960"/>
            <a:ext cx="2426349" cy="1828603"/>
            <a:chOff x="7014179" y="4654462"/>
            <a:chExt cx="2675302" cy="2016225"/>
          </a:xfrm>
        </p:grpSpPr>
        <p:grpSp>
          <p:nvGrpSpPr>
            <p:cNvPr id="26" name="Group 22">
              <a:extLst>
                <a:ext uri="{FF2B5EF4-FFF2-40B4-BE49-F238E27FC236}">
                  <a16:creationId xmlns:a16="http://schemas.microsoft.com/office/drawing/2014/main" id="{C60E55F6-C90B-4AF1-A4C7-7EA221E797EA}"/>
                </a:ext>
              </a:extLst>
            </p:cNvPr>
            <p:cNvGrpSpPr/>
            <p:nvPr/>
          </p:nvGrpSpPr>
          <p:grpSpPr>
            <a:xfrm>
              <a:off x="7149338" y="4654462"/>
              <a:ext cx="2463283" cy="2016225"/>
              <a:chOff x="8392958" y="3891083"/>
              <a:chExt cx="3276202" cy="2212133"/>
            </a:xfrm>
          </p:grpSpPr>
          <p:sp>
            <p:nvSpPr>
              <p:cNvPr id="29" name="Retângulo 6">
                <a:extLst>
                  <a:ext uri="{FF2B5EF4-FFF2-40B4-BE49-F238E27FC236}">
                    <a16:creationId xmlns:a16="http://schemas.microsoft.com/office/drawing/2014/main" id="{E9FCC685-5A8A-407B-8DEA-FAC06B0DDE3B}"/>
                  </a:ext>
                </a:extLst>
              </p:cNvPr>
              <p:cNvSpPr/>
              <p:nvPr/>
            </p:nvSpPr>
            <p:spPr>
              <a:xfrm>
                <a:off x="8392958" y="3891083"/>
                <a:ext cx="3276202" cy="2212133"/>
              </a:xfrm>
              <a:prstGeom prst="rect">
                <a:avLst/>
              </a:prstGeom>
              <a:solidFill>
                <a:schemeClr val="accent1">
                  <a:lumMod val="75000"/>
                  <a:lumOff val="2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30" name="Retângulo 6">
                <a:extLst>
                  <a:ext uri="{FF2B5EF4-FFF2-40B4-BE49-F238E27FC236}">
                    <a16:creationId xmlns:a16="http://schemas.microsoft.com/office/drawing/2014/main" id="{19002231-206E-430E-BD78-8653A4DD2AFB}"/>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31" name="Multiply 18">
                <a:extLst>
                  <a:ext uri="{FF2B5EF4-FFF2-40B4-BE49-F238E27FC236}">
                    <a16:creationId xmlns:a16="http://schemas.microsoft.com/office/drawing/2014/main" id="{19ECED6C-22DD-4C72-93F9-2EBD42D2F078}"/>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32" name="Circular Arrow 19">
                <a:extLst>
                  <a:ext uri="{FF2B5EF4-FFF2-40B4-BE49-F238E27FC236}">
                    <a16:creationId xmlns:a16="http://schemas.microsoft.com/office/drawing/2014/main" id="{3182D336-FFBF-4669-A1B0-65D73FB29FFD}"/>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27" name="Retângulo 20">
              <a:extLst>
                <a:ext uri="{FF2B5EF4-FFF2-40B4-BE49-F238E27FC236}">
                  <a16:creationId xmlns:a16="http://schemas.microsoft.com/office/drawing/2014/main" id="{8AA66C1F-633B-4B14-841C-C3528725493A}"/>
                </a:ext>
              </a:extLst>
            </p:cNvPr>
            <p:cNvSpPr/>
            <p:nvPr/>
          </p:nvSpPr>
          <p:spPr>
            <a:xfrm>
              <a:off x="7014179" y="4995848"/>
              <a:ext cx="2566458" cy="655805"/>
            </a:xfrm>
            <a:prstGeom prst="rect">
              <a:avLst/>
            </a:prstGeom>
          </p:spPr>
          <p:txBody>
            <a:bodyPr wrap="square">
              <a:spAutoFit/>
            </a:bodyPr>
            <a:lstStyle/>
            <a:p>
              <a:pPr lvl="0" algn="ctr">
                <a:defRPr/>
              </a:pPr>
              <a:r>
                <a:rPr lang="pt-BR" sz="1814" b="1" dirty="0" err="1">
                  <a:solidFill>
                    <a:prstClr val="white"/>
                  </a:solidFill>
                </a:rPr>
                <a:t>ClientSide</a:t>
              </a:r>
              <a:r>
                <a:rPr lang="pt-BR" sz="1814" b="1" dirty="0">
                  <a:solidFill>
                    <a:prstClr val="white"/>
                  </a:solidFill>
                </a:rPr>
                <a:t> Web</a:t>
              </a:r>
            </a:p>
            <a:p>
              <a:pPr lvl="0" algn="ctr">
                <a:defRPr/>
              </a:pPr>
              <a:r>
                <a:rPr lang="pt-BR" sz="1451" dirty="0">
                  <a:solidFill>
                    <a:prstClr val="white"/>
                  </a:solidFill>
                </a:rPr>
                <a:t>[Container: </a:t>
              </a:r>
              <a:r>
                <a:rPr lang="pt-BR" sz="1451" dirty="0" err="1">
                  <a:solidFill>
                    <a:prstClr val="white"/>
                  </a:solidFill>
                </a:rPr>
                <a:t>React</a:t>
              </a:r>
              <a:r>
                <a:rPr lang="pt-BR" sz="1451" dirty="0">
                  <a:solidFill>
                    <a:prstClr val="white"/>
                  </a:solidFill>
                </a:rPr>
                <a:t>]</a:t>
              </a:r>
            </a:p>
          </p:txBody>
        </p:sp>
        <p:sp>
          <p:nvSpPr>
            <p:cNvPr id="28" name="Retângulo 20">
              <a:extLst>
                <a:ext uri="{FF2B5EF4-FFF2-40B4-BE49-F238E27FC236}">
                  <a16:creationId xmlns:a16="http://schemas.microsoft.com/office/drawing/2014/main" id="{440EC588-44DB-4AA7-BA7B-0F69F9C8B74A}"/>
                </a:ext>
              </a:extLst>
            </p:cNvPr>
            <p:cNvSpPr/>
            <p:nvPr/>
          </p:nvSpPr>
          <p:spPr>
            <a:xfrm>
              <a:off x="7123023" y="5819930"/>
              <a:ext cx="2566458" cy="347981"/>
            </a:xfrm>
            <a:prstGeom prst="rect">
              <a:avLst/>
            </a:prstGeom>
          </p:spPr>
          <p:txBody>
            <a:bodyPr wrap="square">
              <a:spAutoFit/>
            </a:bodyPr>
            <a:lstStyle/>
            <a:p>
              <a:pPr lvl="0" algn="ctr">
                <a:defRPr/>
              </a:pPr>
              <a:r>
                <a:rPr lang="pt-BR" sz="1451" dirty="0">
                  <a:solidFill>
                    <a:prstClr val="white"/>
                  </a:solidFill>
                </a:rPr>
                <a:t>Site Institucional</a:t>
              </a:r>
              <a:endParaRPr lang="pt-BR" sz="1088" dirty="0">
                <a:solidFill>
                  <a:prstClr val="white"/>
                </a:solidFill>
              </a:endParaRPr>
            </a:p>
          </p:txBody>
        </p:sp>
      </p:grpSp>
    </p:spTree>
    <p:extLst>
      <p:ext uri="{BB962C8B-B14F-4D97-AF65-F5344CB8AC3E}">
        <p14:creationId xmlns:p14="http://schemas.microsoft.com/office/powerpoint/2010/main" val="137242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169065" y="2363067"/>
            <a:ext cx="8461107"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Back-</a:t>
            </a:r>
            <a:r>
              <a:rPr lang="pt-BR" sz="3265" dirty="0" err="1"/>
              <a:t>end</a:t>
            </a:r>
            <a:endParaRPr lang="pt-BR" sz="3265" dirty="0"/>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40260"/>
            <a:ext cx="9970511" cy="646331"/>
          </a:xfrm>
          <a:prstGeom prst="rect">
            <a:avLst/>
          </a:prstGeom>
          <a:noFill/>
        </p:spPr>
        <p:txBody>
          <a:bodyPr wrap="square">
            <a:spAutoFit/>
          </a:bodyPr>
          <a:lstStyle/>
          <a:p>
            <a:r>
              <a:rPr lang="pt-BR" sz="1800" b="1" dirty="0"/>
              <a:t>Grupo 5</a:t>
            </a:r>
            <a:r>
              <a:rPr lang="pt-BR" sz="1800" dirty="0"/>
              <a:t>: </a:t>
            </a:r>
            <a:r>
              <a:rPr lang="pt-BR" sz="1800" b="1" u="sng" dirty="0"/>
              <a:t>Back-</a:t>
            </a:r>
            <a:r>
              <a:rPr lang="pt-BR" sz="1800" b="1" u="sng" dirty="0" err="1"/>
              <a:t>end</a:t>
            </a:r>
            <a:r>
              <a:rPr lang="pt-BR" sz="1800" dirty="0"/>
              <a:t> – Compatibilidade, Segurança, Disponibilidade e Escalabilidade;</a:t>
            </a:r>
          </a:p>
          <a:p>
            <a:pPr marL="0" indent="0">
              <a:buNone/>
            </a:pPr>
            <a:endParaRPr lang="pt-BR" sz="1800" dirty="0">
              <a:solidFill>
                <a:srgbClr val="253746"/>
              </a:solidFill>
            </a:endParaRPr>
          </a:p>
        </p:txBody>
      </p:sp>
      <p:sp>
        <p:nvSpPr>
          <p:cNvPr id="9" name="CaixaDeTexto 8">
            <a:extLst>
              <a:ext uri="{FF2B5EF4-FFF2-40B4-BE49-F238E27FC236}">
                <a16:creationId xmlns:a16="http://schemas.microsoft.com/office/drawing/2014/main" id="{B88ABC70-D76E-4E48-AD7F-CEBED9011525}"/>
              </a:ext>
            </a:extLst>
          </p:cNvPr>
          <p:cNvSpPr txBox="1"/>
          <p:nvPr/>
        </p:nvSpPr>
        <p:spPr>
          <a:xfrm>
            <a:off x="3399477" y="2842932"/>
            <a:ext cx="8119254" cy="2862322"/>
          </a:xfrm>
          <a:prstGeom prst="rect">
            <a:avLst/>
          </a:prstGeom>
          <a:noFill/>
        </p:spPr>
        <p:txBody>
          <a:bodyPr wrap="square" rtlCol="0">
            <a:spAutoFit/>
          </a:bodyPr>
          <a:lstStyle/>
          <a:p>
            <a:r>
              <a:rPr lang="pt-BR" b="1" dirty="0"/>
              <a:t>Compatibilidade</a:t>
            </a:r>
            <a:r>
              <a:rPr lang="pt-BR" dirty="0"/>
              <a:t>: Selecionar linguagem compatível com a solução.</a:t>
            </a:r>
          </a:p>
          <a:p>
            <a:endParaRPr lang="pt-BR" dirty="0"/>
          </a:p>
          <a:p>
            <a:r>
              <a:rPr lang="pt-BR" b="1" dirty="0"/>
              <a:t>Segurança</a:t>
            </a:r>
            <a:r>
              <a:rPr lang="pt-BR" dirty="0"/>
              <a:t>: Autenticação das APIs e criptografia dos dados trafegados</a:t>
            </a:r>
          </a:p>
          <a:p>
            <a:endParaRPr lang="pt-BR" dirty="0"/>
          </a:p>
          <a:p>
            <a:r>
              <a:rPr lang="pt-BR" b="1" dirty="0"/>
              <a:t>Disponibilidade</a:t>
            </a:r>
            <a:r>
              <a:rPr lang="pt-BR" dirty="0"/>
              <a:t>: Armazenamento das transações local para o caso de indisponibilidade do ambiente. Banco de dados local ou controle de filas.</a:t>
            </a:r>
          </a:p>
          <a:p>
            <a:endParaRPr lang="pt-BR" dirty="0"/>
          </a:p>
          <a:p>
            <a:r>
              <a:rPr lang="pt-BR" b="1" dirty="0"/>
              <a:t>Escalabilidade</a:t>
            </a:r>
            <a:r>
              <a:rPr lang="pt-BR" dirty="0"/>
              <a:t>: Como armazenamento local, o aumento das transações serão tratadas localmente.</a:t>
            </a:r>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383844"/>
            <a:ext cx="11255614" cy="369332"/>
          </a:xfrm>
          <a:prstGeom prst="rect">
            <a:avLst/>
          </a:prstGeom>
          <a:noFill/>
        </p:spPr>
        <p:txBody>
          <a:bodyPr wrap="square">
            <a:spAutoFit/>
          </a:bodyPr>
          <a:lstStyle/>
          <a:p>
            <a:r>
              <a:rPr lang="pt-BR" sz="1800" b="1" dirty="0"/>
              <a:t>Trecho do case</a:t>
            </a:r>
            <a:r>
              <a:rPr lang="pt-BR" sz="1800" dirty="0"/>
              <a:t>: ...</a:t>
            </a:r>
            <a:endParaRPr lang="pt-BR" sz="1800" dirty="0">
              <a:solidFill>
                <a:srgbClr val="FF0000"/>
              </a:solidFill>
            </a:endParaRPr>
          </a:p>
        </p:txBody>
      </p:sp>
      <p:grpSp>
        <p:nvGrpSpPr>
          <p:cNvPr id="13" name="Agrupar 12">
            <a:extLst>
              <a:ext uri="{FF2B5EF4-FFF2-40B4-BE49-F238E27FC236}">
                <a16:creationId xmlns:a16="http://schemas.microsoft.com/office/drawing/2014/main" id="{973ADF7C-C83E-45E2-B68E-D11EC0FEE61A}"/>
              </a:ext>
            </a:extLst>
          </p:cNvPr>
          <p:cNvGrpSpPr/>
          <p:nvPr/>
        </p:nvGrpSpPr>
        <p:grpSpPr>
          <a:xfrm>
            <a:off x="507335" y="2363067"/>
            <a:ext cx="2327633" cy="1828602"/>
            <a:chOff x="7043897" y="1349238"/>
            <a:chExt cx="2327633" cy="1828602"/>
          </a:xfrm>
        </p:grpSpPr>
        <p:sp>
          <p:nvSpPr>
            <p:cNvPr id="14" name="Retângulo 13">
              <a:extLst>
                <a:ext uri="{FF2B5EF4-FFF2-40B4-BE49-F238E27FC236}">
                  <a16:creationId xmlns:a16="http://schemas.microsoft.com/office/drawing/2014/main" id="{CE294223-4CA3-4ECD-A31C-20AB764AFA1B}"/>
                </a:ext>
              </a:extLst>
            </p:cNvPr>
            <p:cNvSpPr/>
            <p:nvPr/>
          </p:nvSpPr>
          <p:spPr>
            <a:xfrm>
              <a:off x="7136131" y="1349238"/>
              <a:ext cx="2155139" cy="182860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15" name="Retângulo 14">
              <a:extLst>
                <a:ext uri="{FF2B5EF4-FFF2-40B4-BE49-F238E27FC236}">
                  <a16:creationId xmlns:a16="http://schemas.microsoft.com/office/drawing/2014/main" id="{FC93E9EA-B59B-46AC-A2A0-5DCCA95C5B08}"/>
                </a:ext>
              </a:extLst>
            </p:cNvPr>
            <p:cNvSpPr/>
            <p:nvPr/>
          </p:nvSpPr>
          <p:spPr>
            <a:xfrm>
              <a:off x="7043897" y="1423429"/>
              <a:ext cx="2327633" cy="873957"/>
            </a:xfrm>
            <a:prstGeom prst="rect">
              <a:avLst/>
            </a:prstGeom>
          </p:spPr>
          <p:txBody>
            <a:bodyPr wrap="square">
              <a:spAutoFit/>
            </a:bodyPr>
            <a:lstStyle/>
            <a:p>
              <a:pPr algn="ctr">
                <a:defRPr/>
              </a:pPr>
              <a:r>
                <a:rPr lang="pt-BR" sz="1814" b="1" dirty="0">
                  <a:solidFill>
                    <a:prstClr val="white"/>
                  </a:solidFill>
                </a:rPr>
                <a:t>Server </a:t>
              </a:r>
              <a:r>
                <a:rPr lang="pt-BR" sz="1814" b="1" dirty="0" err="1">
                  <a:solidFill>
                    <a:prstClr val="white"/>
                  </a:solidFill>
                </a:rPr>
                <a:t>Side</a:t>
              </a:r>
              <a:r>
                <a:rPr lang="pt-BR" sz="1814" b="1" dirty="0">
                  <a:solidFill>
                    <a:prstClr val="white"/>
                  </a:solidFill>
                </a:rPr>
                <a:t> Console </a:t>
              </a:r>
              <a:r>
                <a:rPr lang="pt-BR" sz="1814" b="1" dirty="0" err="1">
                  <a:solidFill>
                    <a:prstClr val="white"/>
                  </a:solidFill>
                </a:rPr>
                <a:t>Application</a:t>
              </a:r>
              <a:endParaRPr lang="pt-BR" sz="1814" b="1" dirty="0">
                <a:solidFill>
                  <a:prstClr val="white"/>
                </a:solidFill>
              </a:endParaRPr>
            </a:p>
            <a:p>
              <a:pPr lvl="0" algn="ctr">
                <a:defRPr/>
              </a:pPr>
              <a:r>
                <a:rPr lang="pt-BR" sz="1451" dirty="0">
                  <a:solidFill>
                    <a:prstClr val="white"/>
                  </a:solidFill>
                </a:rPr>
                <a:t>[Container: .NET Core]</a:t>
              </a:r>
            </a:p>
          </p:txBody>
        </p:sp>
        <p:sp>
          <p:nvSpPr>
            <p:cNvPr id="16" name="Retângulo 20">
              <a:extLst>
                <a:ext uri="{FF2B5EF4-FFF2-40B4-BE49-F238E27FC236}">
                  <a16:creationId xmlns:a16="http://schemas.microsoft.com/office/drawing/2014/main" id="{E99D64D8-EC2A-41FC-9EA0-F9F8F35576C9}"/>
                </a:ext>
              </a:extLst>
            </p:cNvPr>
            <p:cNvSpPr/>
            <p:nvPr/>
          </p:nvSpPr>
          <p:spPr>
            <a:xfrm>
              <a:off x="7209831" y="2373429"/>
              <a:ext cx="2092366" cy="762132"/>
            </a:xfrm>
            <a:prstGeom prst="rect">
              <a:avLst/>
            </a:prstGeom>
          </p:spPr>
          <p:txBody>
            <a:bodyPr wrap="square">
              <a:spAutoFit/>
            </a:bodyPr>
            <a:lstStyle/>
            <a:p>
              <a:pPr lvl="0" algn="ctr">
                <a:defRPr/>
              </a:pPr>
              <a:r>
                <a:rPr lang="pt-BR" sz="1451" dirty="0">
                  <a:solidFill>
                    <a:prstClr val="white"/>
                  </a:solidFill>
                </a:rPr>
                <a:t>Integração entre app dos caixas com banco de dados.</a:t>
              </a:r>
              <a:endParaRPr lang="pt-BR" sz="1088" dirty="0">
                <a:solidFill>
                  <a:prstClr val="white"/>
                </a:solidFill>
              </a:endParaRPr>
            </a:p>
          </p:txBody>
        </p:sp>
      </p:grpSp>
      <p:grpSp>
        <p:nvGrpSpPr>
          <p:cNvPr id="17" name="Agrupar 16">
            <a:extLst>
              <a:ext uri="{FF2B5EF4-FFF2-40B4-BE49-F238E27FC236}">
                <a16:creationId xmlns:a16="http://schemas.microsoft.com/office/drawing/2014/main" id="{BDE9B345-8905-4555-A6E6-E1E639DB8F74}"/>
              </a:ext>
            </a:extLst>
          </p:cNvPr>
          <p:cNvGrpSpPr/>
          <p:nvPr/>
        </p:nvGrpSpPr>
        <p:grpSpPr>
          <a:xfrm>
            <a:off x="570641" y="4287645"/>
            <a:ext cx="2327633" cy="2206786"/>
            <a:chOff x="7934430" y="80775"/>
            <a:chExt cx="2327633" cy="2206786"/>
          </a:xfrm>
        </p:grpSpPr>
        <p:sp>
          <p:nvSpPr>
            <p:cNvPr id="18" name="Fluxograma: Disco Magnético 17">
              <a:extLst>
                <a:ext uri="{FF2B5EF4-FFF2-40B4-BE49-F238E27FC236}">
                  <a16:creationId xmlns:a16="http://schemas.microsoft.com/office/drawing/2014/main" id="{24B2EA80-D940-4515-B96C-5FAF17EDE98F}"/>
                </a:ext>
              </a:extLst>
            </p:cNvPr>
            <p:cNvSpPr/>
            <p:nvPr/>
          </p:nvSpPr>
          <p:spPr>
            <a:xfrm>
              <a:off x="8032390" y="80775"/>
              <a:ext cx="2131712" cy="2206786"/>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9" name="Retângulo 20">
              <a:extLst>
                <a:ext uri="{FF2B5EF4-FFF2-40B4-BE49-F238E27FC236}">
                  <a16:creationId xmlns:a16="http://schemas.microsoft.com/office/drawing/2014/main" id="{FF7CAEFF-1ED6-4796-A8BC-DA98DF68AD55}"/>
                </a:ext>
              </a:extLst>
            </p:cNvPr>
            <p:cNvSpPr/>
            <p:nvPr/>
          </p:nvSpPr>
          <p:spPr>
            <a:xfrm>
              <a:off x="7934430" y="866031"/>
              <a:ext cx="2327633" cy="594778"/>
            </a:xfrm>
            <a:prstGeom prst="rect">
              <a:avLst/>
            </a:prstGeom>
          </p:spPr>
          <p:txBody>
            <a:bodyPr wrap="square">
              <a:spAutoFit/>
            </a:bodyPr>
            <a:lstStyle/>
            <a:p>
              <a:pPr lvl="0" algn="ctr">
                <a:defRPr/>
              </a:pPr>
              <a:r>
                <a:rPr lang="pt-BR" sz="1814" b="1" dirty="0" err="1">
                  <a:solidFill>
                    <a:prstClr val="white"/>
                  </a:solidFill>
                </a:rPr>
                <a:t>Database</a:t>
              </a:r>
              <a:r>
                <a:rPr lang="pt-BR" sz="1814" b="1" dirty="0">
                  <a:solidFill>
                    <a:prstClr val="white"/>
                  </a:solidFill>
                </a:rPr>
                <a:t> Local</a:t>
              </a:r>
            </a:p>
            <a:p>
              <a:pPr lvl="0" algn="ctr">
                <a:defRPr/>
              </a:pPr>
              <a:r>
                <a:rPr lang="pt-BR" sz="1451" dirty="0">
                  <a:solidFill>
                    <a:prstClr val="white"/>
                  </a:solidFill>
                </a:rPr>
                <a:t>[Container: SQL Server]</a:t>
              </a:r>
            </a:p>
          </p:txBody>
        </p:sp>
        <p:sp>
          <p:nvSpPr>
            <p:cNvPr id="20" name="Retângulo 20">
              <a:extLst>
                <a:ext uri="{FF2B5EF4-FFF2-40B4-BE49-F238E27FC236}">
                  <a16:creationId xmlns:a16="http://schemas.microsoft.com/office/drawing/2014/main" id="{02A1F61E-13F7-4F39-AB5F-425345F138B5}"/>
                </a:ext>
              </a:extLst>
            </p:cNvPr>
            <p:cNvSpPr/>
            <p:nvPr/>
          </p:nvSpPr>
          <p:spPr>
            <a:xfrm>
              <a:off x="8130492" y="1485523"/>
              <a:ext cx="1935510" cy="762132"/>
            </a:xfrm>
            <a:prstGeom prst="rect">
              <a:avLst/>
            </a:prstGeom>
          </p:spPr>
          <p:txBody>
            <a:bodyPr wrap="square">
              <a:spAutoFit/>
            </a:bodyPr>
            <a:lstStyle/>
            <a:p>
              <a:pPr lvl="0" algn="ctr">
                <a:defRPr/>
              </a:pPr>
              <a:r>
                <a:rPr lang="pt-BR" sz="1451" dirty="0">
                  <a:solidFill>
                    <a:prstClr val="white"/>
                  </a:solidFill>
                </a:rPr>
                <a:t>Armazena localmente os dados das transações</a:t>
              </a:r>
              <a:endParaRPr lang="pt-BR" sz="1088" dirty="0">
                <a:solidFill>
                  <a:prstClr val="white"/>
                </a:solidFill>
              </a:endParaRPr>
            </a:p>
          </p:txBody>
        </p:sp>
      </p:grpSp>
    </p:spTree>
    <p:extLst>
      <p:ext uri="{BB962C8B-B14F-4D97-AF65-F5344CB8AC3E}">
        <p14:creationId xmlns:p14="http://schemas.microsoft.com/office/powerpoint/2010/main" val="340173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225125" y="2484740"/>
            <a:ext cx="8270264"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Dashboard</a:t>
            </a:r>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03851"/>
            <a:ext cx="9970511" cy="923330"/>
          </a:xfrm>
          <a:prstGeom prst="rect">
            <a:avLst/>
          </a:prstGeom>
          <a:noFill/>
        </p:spPr>
        <p:txBody>
          <a:bodyPr wrap="square">
            <a:spAutoFit/>
          </a:bodyPr>
          <a:lstStyle/>
          <a:p>
            <a:r>
              <a:rPr lang="pt-BR" sz="1800" b="1" dirty="0"/>
              <a:t>Grupo 8</a:t>
            </a:r>
            <a:r>
              <a:rPr lang="pt-BR" sz="1800" dirty="0"/>
              <a:t>: </a:t>
            </a:r>
            <a:r>
              <a:rPr lang="pt-BR" sz="1800" b="1" u="sng" dirty="0"/>
              <a:t>Dashboard</a:t>
            </a:r>
            <a:r>
              <a:rPr lang="pt-BR" sz="1800" dirty="0"/>
              <a:t> – Usabilidade, Segurança;</a:t>
            </a:r>
          </a:p>
          <a:p>
            <a:endParaRPr lang="pt-BR" sz="1800" dirty="0"/>
          </a:p>
          <a:p>
            <a:endParaRPr lang="pt-BR" sz="1800" dirty="0"/>
          </a:p>
        </p:txBody>
      </p:sp>
      <p:sp>
        <p:nvSpPr>
          <p:cNvPr id="9" name="CaixaDeTexto 8">
            <a:extLst>
              <a:ext uri="{FF2B5EF4-FFF2-40B4-BE49-F238E27FC236}">
                <a16:creationId xmlns:a16="http://schemas.microsoft.com/office/drawing/2014/main" id="{B88ABC70-D76E-4E48-AD7F-CEBED9011525}"/>
              </a:ext>
            </a:extLst>
          </p:cNvPr>
          <p:cNvSpPr txBox="1"/>
          <p:nvPr/>
        </p:nvSpPr>
        <p:spPr>
          <a:xfrm>
            <a:off x="3420208" y="3298559"/>
            <a:ext cx="7909247" cy="2308324"/>
          </a:xfrm>
          <a:prstGeom prst="rect">
            <a:avLst/>
          </a:prstGeom>
          <a:noFill/>
        </p:spPr>
        <p:txBody>
          <a:bodyPr wrap="square" rtlCol="0">
            <a:spAutoFit/>
          </a:bodyPr>
          <a:lstStyle/>
          <a:p>
            <a:r>
              <a:rPr lang="pt-BR" b="1" dirty="0"/>
              <a:t>Usabilidade</a:t>
            </a:r>
            <a:r>
              <a:rPr lang="pt-BR" dirty="0"/>
              <a:t>: </a:t>
            </a:r>
            <a:r>
              <a:rPr lang="pt-BR" dirty="0" err="1"/>
              <a:t>PowerBI</a:t>
            </a:r>
            <a:r>
              <a:rPr lang="pt-BR" dirty="0"/>
              <a:t> oferece uma interface amigável para consulta e análise de informações. É um software de mercado próprio para essa função. Pode-se utilizar alternativas </a:t>
            </a:r>
            <a:r>
              <a:rPr lang="pt-BR" dirty="0" err="1"/>
              <a:t>opensource</a:t>
            </a:r>
            <a:r>
              <a:rPr lang="pt-BR" dirty="0"/>
              <a:t> como: </a:t>
            </a:r>
            <a:r>
              <a:rPr lang="pt-BR" dirty="0" err="1"/>
              <a:t>Redash</a:t>
            </a:r>
            <a:r>
              <a:rPr lang="pt-BR" dirty="0"/>
              <a:t>, </a:t>
            </a:r>
            <a:r>
              <a:rPr lang="pt-BR" dirty="0" err="1"/>
              <a:t>Metabase</a:t>
            </a:r>
            <a:r>
              <a:rPr lang="pt-BR" dirty="0"/>
              <a:t>, Google Data Studio.</a:t>
            </a:r>
          </a:p>
          <a:p>
            <a:endParaRPr lang="pt-BR" dirty="0"/>
          </a:p>
          <a:p>
            <a:r>
              <a:rPr lang="pt-BR" b="1" dirty="0"/>
              <a:t>Segurança</a:t>
            </a:r>
            <a:r>
              <a:rPr lang="pt-BR" dirty="0"/>
              <a:t>: Acesso restrito a usuários cadastrados. Acesso ao banco de dados somente pela aplicação.</a:t>
            </a:r>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381616"/>
            <a:ext cx="11255614" cy="646331"/>
          </a:xfrm>
          <a:prstGeom prst="rect">
            <a:avLst/>
          </a:prstGeom>
          <a:noFill/>
        </p:spPr>
        <p:txBody>
          <a:bodyPr wrap="square">
            <a:spAutoFit/>
          </a:bodyPr>
          <a:lstStyle/>
          <a:p>
            <a:r>
              <a:rPr lang="pt-BR" sz="1800" b="1" dirty="0"/>
              <a:t>Trecho do case</a:t>
            </a:r>
            <a:r>
              <a:rPr lang="pt-BR" sz="1800" dirty="0"/>
              <a:t>: O cliente sonha em poder acessar o módulo de gerenciamento da casa dele e em fazer análises em Dashboards e também gostaria que o Site Institucional recebesse uma atenção!</a:t>
            </a:r>
            <a:r>
              <a:rPr lang="pt-BR" sz="1800" i="1" dirty="0"/>
              <a:t> </a:t>
            </a:r>
            <a:endParaRPr lang="pt-BR" i="1" dirty="0"/>
          </a:p>
        </p:txBody>
      </p:sp>
      <p:grpSp>
        <p:nvGrpSpPr>
          <p:cNvPr id="25" name="Group 36">
            <a:extLst>
              <a:ext uri="{FF2B5EF4-FFF2-40B4-BE49-F238E27FC236}">
                <a16:creationId xmlns:a16="http://schemas.microsoft.com/office/drawing/2014/main" id="{C2D76815-1831-4C08-BEF9-43739E91DE8B}"/>
              </a:ext>
            </a:extLst>
          </p:cNvPr>
          <p:cNvGrpSpPr/>
          <p:nvPr/>
        </p:nvGrpSpPr>
        <p:grpSpPr>
          <a:xfrm>
            <a:off x="520375" y="2402986"/>
            <a:ext cx="2426349" cy="1828603"/>
            <a:chOff x="7014179" y="4654462"/>
            <a:chExt cx="2675302" cy="2016225"/>
          </a:xfrm>
        </p:grpSpPr>
        <p:grpSp>
          <p:nvGrpSpPr>
            <p:cNvPr id="26" name="Group 22">
              <a:extLst>
                <a:ext uri="{FF2B5EF4-FFF2-40B4-BE49-F238E27FC236}">
                  <a16:creationId xmlns:a16="http://schemas.microsoft.com/office/drawing/2014/main" id="{F0350CFA-43E5-4315-A01D-C7304E079C66}"/>
                </a:ext>
              </a:extLst>
            </p:cNvPr>
            <p:cNvGrpSpPr/>
            <p:nvPr/>
          </p:nvGrpSpPr>
          <p:grpSpPr>
            <a:xfrm>
              <a:off x="7149338" y="4654462"/>
              <a:ext cx="2463283" cy="2016225"/>
              <a:chOff x="8392958" y="3891083"/>
              <a:chExt cx="3276202" cy="2212133"/>
            </a:xfrm>
          </p:grpSpPr>
          <p:sp>
            <p:nvSpPr>
              <p:cNvPr id="29" name="Retângulo 6">
                <a:extLst>
                  <a:ext uri="{FF2B5EF4-FFF2-40B4-BE49-F238E27FC236}">
                    <a16:creationId xmlns:a16="http://schemas.microsoft.com/office/drawing/2014/main" id="{F692DB23-EA0A-4496-8AD5-9CD8E1393101}"/>
                  </a:ext>
                </a:extLst>
              </p:cNvPr>
              <p:cNvSpPr/>
              <p:nvPr/>
            </p:nvSpPr>
            <p:spPr>
              <a:xfrm>
                <a:off x="8392958" y="3891083"/>
                <a:ext cx="3276202" cy="2212133"/>
              </a:xfrm>
              <a:prstGeom prst="rect">
                <a:avLst/>
              </a:prstGeom>
              <a:solidFill>
                <a:schemeClr val="accent1">
                  <a:lumMod val="75000"/>
                  <a:lumOff val="2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30" name="Retângulo 6">
                <a:extLst>
                  <a:ext uri="{FF2B5EF4-FFF2-40B4-BE49-F238E27FC236}">
                    <a16:creationId xmlns:a16="http://schemas.microsoft.com/office/drawing/2014/main" id="{B110DE97-E68A-486B-BA9F-E091C67BF902}"/>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31" name="Multiply 18">
                <a:extLst>
                  <a:ext uri="{FF2B5EF4-FFF2-40B4-BE49-F238E27FC236}">
                    <a16:creationId xmlns:a16="http://schemas.microsoft.com/office/drawing/2014/main" id="{C63F0108-7B04-4A5A-B6D3-CE74D1660AB8}"/>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32" name="Circular Arrow 19">
                <a:extLst>
                  <a:ext uri="{FF2B5EF4-FFF2-40B4-BE49-F238E27FC236}">
                    <a16:creationId xmlns:a16="http://schemas.microsoft.com/office/drawing/2014/main" id="{F333C429-25D6-4408-B935-E58CE1846D3D}"/>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27" name="Retângulo 20">
              <a:extLst>
                <a:ext uri="{FF2B5EF4-FFF2-40B4-BE49-F238E27FC236}">
                  <a16:creationId xmlns:a16="http://schemas.microsoft.com/office/drawing/2014/main" id="{8C11E473-D74B-4B4A-BCDE-F0F703282A76}"/>
                </a:ext>
              </a:extLst>
            </p:cNvPr>
            <p:cNvSpPr/>
            <p:nvPr/>
          </p:nvSpPr>
          <p:spPr>
            <a:xfrm>
              <a:off x="7014179" y="4995848"/>
              <a:ext cx="2566458" cy="655805"/>
            </a:xfrm>
            <a:prstGeom prst="rect">
              <a:avLst/>
            </a:prstGeom>
          </p:spPr>
          <p:txBody>
            <a:bodyPr wrap="square">
              <a:spAutoFit/>
            </a:bodyPr>
            <a:lstStyle/>
            <a:p>
              <a:pPr lvl="0" algn="ctr">
                <a:defRPr/>
              </a:pPr>
              <a:r>
                <a:rPr lang="pt-BR" sz="1814" b="1" dirty="0" err="1">
                  <a:solidFill>
                    <a:prstClr val="white"/>
                  </a:solidFill>
                </a:rPr>
                <a:t>ClientSide</a:t>
              </a:r>
              <a:r>
                <a:rPr lang="pt-BR" sz="1814" b="1" dirty="0">
                  <a:solidFill>
                    <a:prstClr val="white"/>
                  </a:solidFill>
                </a:rPr>
                <a:t> Web</a:t>
              </a:r>
            </a:p>
            <a:p>
              <a:pPr lvl="0" algn="ctr">
                <a:defRPr/>
              </a:pPr>
              <a:r>
                <a:rPr lang="pt-BR" sz="1451" dirty="0">
                  <a:solidFill>
                    <a:prstClr val="white"/>
                  </a:solidFill>
                </a:rPr>
                <a:t>[</a:t>
              </a:r>
              <a:r>
                <a:rPr lang="pt-BR" sz="1451" dirty="0" err="1">
                  <a:solidFill>
                    <a:prstClr val="white"/>
                  </a:solidFill>
                </a:rPr>
                <a:t>Container:PowerBI</a:t>
              </a:r>
              <a:r>
                <a:rPr lang="pt-BR" sz="1451" dirty="0">
                  <a:solidFill>
                    <a:prstClr val="white"/>
                  </a:solidFill>
                </a:rPr>
                <a:t>]</a:t>
              </a:r>
            </a:p>
          </p:txBody>
        </p:sp>
        <p:sp>
          <p:nvSpPr>
            <p:cNvPr id="28" name="Retângulo 20">
              <a:extLst>
                <a:ext uri="{FF2B5EF4-FFF2-40B4-BE49-F238E27FC236}">
                  <a16:creationId xmlns:a16="http://schemas.microsoft.com/office/drawing/2014/main" id="{8BF530DA-9D04-4519-A741-6090F32D7DC8}"/>
                </a:ext>
              </a:extLst>
            </p:cNvPr>
            <p:cNvSpPr/>
            <p:nvPr/>
          </p:nvSpPr>
          <p:spPr>
            <a:xfrm>
              <a:off x="7123023" y="5819930"/>
              <a:ext cx="2566458" cy="347981"/>
            </a:xfrm>
            <a:prstGeom prst="rect">
              <a:avLst/>
            </a:prstGeom>
          </p:spPr>
          <p:txBody>
            <a:bodyPr wrap="square">
              <a:spAutoFit/>
            </a:bodyPr>
            <a:lstStyle/>
            <a:p>
              <a:pPr lvl="0" algn="ctr">
                <a:defRPr/>
              </a:pPr>
              <a:r>
                <a:rPr lang="pt-BR" sz="1451" dirty="0">
                  <a:solidFill>
                    <a:prstClr val="white"/>
                  </a:solidFill>
                </a:rPr>
                <a:t>Dashboard</a:t>
              </a:r>
              <a:endParaRPr lang="pt-BR" sz="1088" dirty="0">
                <a:solidFill>
                  <a:prstClr val="white"/>
                </a:solidFill>
              </a:endParaRPr>
            </a:p>
          </p:txBody>
        </p:sp>
      </p:grpSp>
    </p:spTree>
    <p:extLst>
      <p:ext uri="{BB962C8B-B14F-4D97-AF65-F5344CB8AC3E}">
        <p14:creationId xmlns:p14="http://schemas.microsoft.com/office/powerpoint/2010/main" val="381715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225125" y="1879254"/>
            <a:ext cx="8270264"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600" dirty="0">
                <a:solidFill>
                  <a:srgbClr val="253746"/>
                </a:solidFill>
              </a:rPr>
              <a:t>APP Mobile</a:t>
            </a:r>
            <a:endParaRPr lang="pt-BR" sz="3265" dirty="0"/>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03851"/>
            <a:ext cx="10975014" cy="1200329"/>
          </a:xfrm>
          <a:prstGeom prst="rect">
            <a:avLst/>
          </a:prstGeom>
          <a:noFill/>
        </p:spPr>
        <p:txBody>
          <a:bodyPr wrap="square">
            <a:spAutoFit/>
          </a:bodyPr>
          <a:lstStyle/>
          <a:p>
            <a:pPr marL="0" indent="0">
              <a:buNone/>
            </a:pPr>
            <a:r>
              <a:rPr lang="pt-BR" sz="1800" b="1" dirty="0"/>
              <a:t>Grupo 2</a:t>
            </a:r>
            <a:r>
              <a:rPr lang="pt-BR" sz="1800" dirty="0"/>
              <a:t>: </a:t>
            </a:r>
            <a:r>
              <a:rPr lang="pt-BR" sz="1800" b="1" u="sng" dirty="0"/>
              <a:t>APP Mobile </a:t>
            </a:r>
            <a:r>
              <a:rPr lang="pt-BR" sz="1800" dirty="0"/>
              <a:t>(</a:t>
            </a:r>
            <a:r>
              <a:rPr lang="pt-BR" dirty="0"/>
              <a:t>Antes era </a:t>
            </a:r>
            <a:r>
              <a:rPr lang="pt-BR" sz="1800" dirty="0"/>
              <a:t>Aplicativo das aplicações Desktops) – Usabilidade, Confiabilidade/Segurança e Escalabilidade.</a:t>
            </a:r>
          </a:p>
          <a:p>
            <a:endParaRPr lang="pt-BR" sz="1800" dirty="0"/>
          </a:p>
          <a:p>
            <a:endParaRPr lang="pt-BR" sz="1800" dirty="0"/>
          </a:p>
        </p:txBody>
      </p:sp>
      <p:sp>
        <p:nvSpPr>
          <p:cNvPr id="9" name="CaixaDeTexto 8">
            <a:extLst>
              <a:ext uri="{FF2B5EF4-FFF2-40B4-BE49-F238E27FC236}">
                <a16:creationId xmlns:a16="http://schemas.microsoft.com/office/drawing/2014/main" id="{B88ABC70-D76E-4E48-AD7F-CEBED9011525}"/>
              </a:ext>
            </a:extLst>
          </p:cNvPr>
          <p:cNvSpPr txBox="1"/>
          <p:nvPr/>
        </p:nvSpPr>
        <p:spPr>
          <a:xfrm>
            <a:off x="3420208" y="2285217"/>
            <a:ext cx="7909247" cy="2308324"/>
          </a:xfrm>
          <a:prstGeom prst="rect">
            <a:avLst/>
          </a:prstGeom>
          <a:noFill/>
        </p:spPr>
        <p:txBody>
          <a:bodyPr wrap="square" rtlCol="0">
            <a:spAutoFit/>
          </a:bodyPr>
          <a:lstStyle/>
          <a:p>
            <a:r>
              <a:rPr lang="pt-BR" b="1" dirty="0"/>
              <a:t>Usabilidade</a:t>
            </a:r>
            <a:r>
              <a:rPr lang="pt-BR" dirty="0"/>
              <a:t>: Utilizar tecnologias que ofereçam funcionalidades e componentes necessários para uma boa experiência de usuário (componentes com funcionamento conhecido pelo usuário).</a:t>
            </a:r>
          </a:p>
          <a:p>
            <a:endParaRPr lang="pt-BR" dirty="0"/>
          </a:p>
          <a:p>
            <a:r>
              <a:rPr lang="pt-BR" b="1" dirty="0"/>
              <a:t>Confiabilidade/Segurança</a:t>
            </a:r>
            <a:r>
              <a:rPr lang="pt-BR" dirty="0"/>
              <a:t>: Acesso restrito a usuários logados.</a:t>
            </a:r>
          </a:p>
          <a:p>
            <a:endParaRPr lang="pt-BR" dirty="0"/>
          </a:p>
          <a:p>
            <a:r>
              <a:rPr lang="pt-BR" b="1" dirty="0"/>
              <a:t>Escalabilidade</a:t>
            </a:r>
            <a:r>
              <a:rPr lang="pt-BR" dirty="0"/>
              <a:t>: API deve ser escalável para suportar volumes de acessos nas sazonalidades.</a:t>
            </a:r>
          </a:p>
        </p:txBody>
      </p:sp>
      <p:grpSp>
        <p:nvGrpSpPr>
          <p:cNvPr id="30" name="Group 35">
            <a:extLst>
              <a:ext uri="{FF2B5EF4-FFF2-40B4-BE49-F238E27FC236}">
                <a16:creationId xmlns:a16="http://schemas.microsoft.com/office/drawing/2014/main" id="{A4408BD3-478A-4133-88A7-46A8559E1F89}"/>
              </a:ext>
            </a:extLst>
          </p:cNvPr>
          <p:cNvGrpSpPr/>
          <p:nvPr/>
        </p:nvGrpSpPr>
        <p:grpSpPr>
          <a:xfrm>
            <a:off x="520375" y="2097787"/>
            <a:ext cx="2327633" cy="1895133"/>
            <a:chOff x="9889827" y="4597388"/>
            <a:chExt cx="2566458" cy="2089582"/>
          </a:xfrm>
        </p:grpSpPr>
        <p:grpSp>
          <p:nvGrpSpPr>
            <p:cNvPr id="31" name="Group 31">
              <a:extLst>
                <a:ext uri="{FF2B5EF4-FFF2-40B4-BE49-F238E27FC236}">
                  <a16:creationId xmlns:a16="http://schemas.microsoft.com/office/drawing/2014/main" id="{ECA572E4-C44B-4ACA-BF44-5933F0574882}"/>
                </a:ext>
              </a:extLst>
            </p:cNvPr>
            <p:cNvGrpSpPr/>
            <p:nvPr/>
          </p:nvGrpSpPr>
          <p:grpSpPr>
            <a:xfrm>
              <a:off x="10024908" y="4597388"/>
              <a:ext cx="2307052" cy="2089582"/>
              <a:chOff x="7252020" y="3571513"/>
              <a:chExt cx="2376264" cy="2178569"/>
            </a:xfrm>
          </p:grpSpPr>
          <p:sp>
            <p:nvSpPr>
              <p:cNvPr id="34" name="Retângulo 33">
                <a:extLst>
                  <a:ext uri="{FF2B5EF4-FFF2-40B4-BE49-F238E27FC236}">
                    <a16:creationId xmlns:a16="http://schemas.microsoft.com/office/drawing/2014/main" id="{41CD8F61-1272-4A55-BB5B-81E70CEAD030}"/>
                  </a:ext>
                </a:extLst>
              </p:cNvPr>
              <p:cNvSpPr/>
              <p:nvPr/>
            </p:nvSpPr>
            <p:spPr>
              <a:xfrm>
                <a:off x="7683409" y="4788743"/>
                <a:ext cx="1198305" cy="362800"/>
              </a:xfrm>
              <a:prstGeom prst="rect">
                <a:avLst/>
              </a:prstGeom>
            </p:spPr>
            <p:txBody>
              <a:bodyPr wrap="square">
                <a:spAutoFit/>
              </a:bodyPr>
              <a:lstStyle/>
              <a:p>
                <a:pPr lvl="0">
                  <a:defRPr/>
                </a:pPr>
                <a:r>
                  <a:rPr lang="pt-BR" sz="1451">
                    <a:solidFill>
                      <a:prstClr val="white"/>
                    </a:solidFill>
                  </a:rPr>
                  <a:t>Dashboard</a:t>
                </a:r>
              </a:p>
            </p:txBody>
          </p:sp>
          <p:sp>
            <p:nvSpPr>
              <p:cNvPr id="35" name="Rounded Rectangle 30">
                <a:extLst>
                  <a:ext uri="{FF2B5EF4-FFF2-40B4-BE49-F238E27FC236}">
                    <a16:creationId xmlns:a16="http://schemas.microsoft.com/office/drawing/2014/main" id="{15E5F6EC-D1AE-4287-AF7E-9ABC64E6FED7}"/>
                  </a:ext>
                </a:extLst>
              </p:cNvPr>
              <p:cNvSpPr/>
              <p:nvPr/>
            </p:nvSpPr>
            <p:spPr>
              <a:xfrm>
                <a:off x="7252020" y="3571513"/>
                <a:ext cx="2376264" cy="2178569"/>
              </a:xfrm>
              <a:prstGeom prst="roundRect">
                <a:avLst/>
              </a:prstGeom>
              <a:solidFill>
                <a:schemeClr val="accent1">
                  <a:lumMod val="75000"/>
                  <a:lumOff val="2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36" name="Straight Connector 29">
                <a:extLst>
                  <a:ext uri="{FF2B5EF4-FFF2-40B4-BE49-F238E27FC236}">
                    <a16:creationId xmlns:a16="http://schemas.microsoft.com/office/drawing/2014/main" id="{ADB4003F-76F8-4900-888C-6EB43DE5B072}"/>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59">
                <a:extLst>
                  <a:ext uri="{FF2B5EF4-FFF2-40B4-BE49-F238E27FC236}">
                    <a16:creationId xmlns:a16="http://schemas.microsoft.com/office/drawing/2014/main" id="{8DC1CC6B-4F3A-4B6E-AAD5-0CBF4890ED3A}"/>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60">
                <a:extLst>
                  <a:ext uri="{FF2B5EF4-FFF2-40B4-BE49-F238E27FC236}">
                    <a16:creationId xmlns:a16="http://schemas.microsoft.com/office/drawing/2014/main" id="{ABCB1E78-AEB8-40A6-B6D9-493D85FA8504}"/>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Retângulo 20">
              <a:extLst>
                <a:ext uri="{FF2B5EF4-FFF2-40B4-BE49-F238E27FC236}">
                  <a16:creationId xmlns:a16="http://schemas.microsoft.com/office/drawing/2014/main" id="{91FA7B79-808B-4382-9A29-27310A13763E}"/>
                </a:ext>
              </a:extLst>
            </p:cNvPr>
            <p:cNvSpPr/>
            <p:nvPr/>
          </p:nvSpPr>
          <p:spPr>
            <a:xfrm>
              <a:off x="9889827" y="4967598"/>
              <a:ext cx="2566458" cy="901979"/>
            </a:xfrm>
            <a:prstGeom prst="rect">
              <a:avLst/>
            </a:prstGeom>
          </p:spPr>
          <p:txBody>
            <a:bodyPr wrap="square">
              <a:spAutoFit/>
            </a:bodyPr>
            <a:lstStyle/>
            <a:p>
              <a:pPr lvl="0" algn="ctr">
                <a:defRPr/>
              </a:pPr>
              <a:r>
                <a:rPr lang="pt-BR" sz="1814" b="1" dirty="0" err="1">
                  <a:solidFill>
                    <a:prstClr val="white"/>
                  </a:solidFill>
                </a:rPr>
                <a:t>MobileApp</a:t>
              </a:r>
              <a:endParaRPr lang="pt-BR" sz="1814" b="1" dirty="0">
                <a:solidFill>
                  <a:prstClr val="white"/>
                </a:solidFill>
              </a:endParaRPr>
            </a:p>
            <a:p>
              <a:pPr lvl="0" algn="ctr">
                <a:defRPr/>
              </a:pPr>
              <a:r>
                <a:rPr lang="pt-BR" sz="1451" dirty="0">
                  <a:solidFill>
                    <a:prstClr val="white"/>
                  </a:solidFill>
                </a:rPr>
                <a:t>[Container: PWA/</a:t>
              </a:r>
              <a:r>
                <a:rPr lang="pt-BR" sz="1451" dirty="0" err="1">
                  <a:solidFill>
                    <a:prstClr val="white"/>
                  </a:solidFill>
                </a:rPr>
                <a:t>React</a:t>
              </a:r>
              <a:r>
                <a:rPr lang="pt-BR" sz="1451" dirty="0">
                  <a:solidFill>
                    <a:prstClr val="white"/>
                  </a:solidFill>
                </a:rPr>
                <a:t> </a:t>
              </a:r>
              <a:r>
                <a:rPr lang="pt-BR" sz="1451" dirty="0" err="1">
                  <a:solidFill>
                    <a:prstClr val="white"/>
                  </a:solidFill>
                </a:rPr>
                <a:t>Native</a:t>
              </a:r>
              <a:r>
                <a:rPr lang="pt-BR" sz="1451" dirty="0">
                  <a:solidFill>
                    <a:prstClr val="white"/>
                  </a:solidFill>
                </a:rPr>
                <a:t>]</a:t>
              </a:r>
            </a:p>
          </p:txBody>
        </p:sp>
        <p:sp>
          <p:nvSpPr>
            <p:cNvPr id="33" name="Retângulo 20">
              <a:extLst>
                <a:ext uri="{FF2B5EF4-FFF2-40B4-BE49-F238E27FC236}">
                  <a16:creationId xmlns:a16="http://schemas.microsoft.com/office/drawing/2014/main" id="{4F55842A-5B2F-4694-B3B3-DF0A551AD05A}"/>
                </a:ext>
              </a:extLst>
            </p:cNvPr>
            <p:cNvSpPr/>
            <p:nvPr/>
          </p:nvSpPr>
          <p:spPr>
            <a:xfrm>
              <a:off x="9998671" y="5868863"/>
              <a:ext cx="2307052" cy="594155"/>
            </a:xfrm>
            <a:prstGeom prst="rect">
              <a:avLst/>
            </a:prstGeom>
          </p:spPr>
          <p:txBody>
            <a:bodyPr wrap="square">
              <a:spAutoFit/>
            </a:bodyPr>
            <a:lstStyle/>
            <a:p>
              <a:pPr lvl="0" algn="ctr">
                <a:defRPr/>
              </a:pPr>
              <a:r>
                <a:rPr lang="pt-BR" sz="1451" dirty="0">
                  <a:solidFill>
                    <a:prstClr val="white"/>
                  </a:solidFill>
                </a:rPr>
                <a:t>App para compras – E-commerce</a:t>
              </a:r>
              <a:endParaRPr lang="pt-BR" sz="1088" dirty="0">
                <a:solidFill>
                  <a:prstClr val="white"/>
                </a:solidFill>
              </a:endParaRPr>
            </a:p>
          </p:txBody>
        </p:sp>
      </p:grpSp>
    </p:spTree>
    <p:extLst>
      <p:ext uri="{BB962C8B-B14F-4D97-AF65-F5344CB8AC3E}">
        <p14:creationId xmlns:p14="http://schemas.microsoft.com/office/powerpoint/2010/main" val="374480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432126" y="2476184"/>
            <a:ext cx="8270264"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Integração com Periféricos</a:t>
            </a:r>
          </a:p>
          <a:p>
            <a:pPr marL="0" indent="0">
              <a:buNone/>
            </a:pPr>
            <a:endParaRPr lang="pt-BR" sz="3265" dirty="0">
              <a:highlight>
                <a:srgbClr val="FFFF00"/>
              </a:highlight>
            </a:endParaRPr>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27903"/>
            <a:ext cx="9970511" cy="923330"/>
          </a:xfrm>
          <a:prstGeom prst="rect">
            <a:avLst/>
          </a:prstGeom>
          <a:noFill/>
        </p:spPr>
        <p:txBody>
          <a:bodyPr wrap="square">
            <a:spAutoFit/>
          </a:bodyPr>
          <a:lstStyle/>
          <a:p>
            <a:r>
              <a:rPr lang="pt-BR" sz="1800" b="1" dirty="0"/>
              <a:t>Grupo 10</a:t>
            </a:r>
            <a:r>
              <a:rPr lang="pt-BR" sz="1800" dirty="0"/>
              <a:t>: </a:t>
            </a:r>
            <a:r>
              <a:rPr lang="pt-BR" sz="1800" b="1" u="sng" dirty="0"/>
              <a:t>Integração com Periféricos </a:t>
            </a:r>
            <a:r>
              <a:rPr lang="pt-BR" sz="1800" dirty="0"/>
              <a:t>– Confiabilidade e Disponibilidade</a:t>
            </a:r>
          </a:p>
          <a:p>
            <a:endParaRPr lang="pt-BR" sz="1800" dirty="0"/>
          </a:p>
          <a:p>
            <a:endParaRPr lang="pt-BR" sz="1800" dirty="0"/>
          </a:p>
        </p:txBody>
      </p:sp>
      <p:sp>
        <p:nvSpPr>
          <p:cNvPr id="9" name="CaixaDeTexto 8">
            <a:extLst>
              <a:ext uri="{FF2B5EF4-FFF2-40B4-BE49-F238E27FC236}">
                <a16:creationId xmlns:a16="http://schemas.microsoft.com/office/drawing/2014/main" id="{B88ABC70-D76E-4E48-AD7F-CEBED9011525}"/>
              </a:ext>
            </a:extLst>
          </p:cNvPr>
          <p:cNvSpPr txBox="1"/>
          <p:nvPr/>
        </p:nvSpPr>
        <p:spPr>
          <a:xfrm>
            <a:off x="3650657" y="2974123"/>
            <a:ext cx="7728543" cy="2031325"/>
          </a:xfrm>
          <a:prstGeom prst="rect">
            <a:avLst/>
          </a:prstGeom>
          <a:noFill/>
        </p:spPr>
        <p:txBody>
          <a:bodyPr wrap="square" rtlCol="0">
            <a:spAutoFit/>
          </a:bodyPr>
          <a:lstStyle/>
          <a:p>
            <a:r>
              <a:rPr lang="pt-BR" b="1" dirty="0"/>
              <a:t>Confiabilidade</a:t>
            </a:r>
            <a:r>
              <a:rPr lang="pt-BR" dirty="0"/>
              <a:t>: Registrar as ações realizadas pelos usuários logados nos </a:t>
            </a:r>
            <a:r>
              <a:rPr lang="pt-BR" dirty="0" err="1"/>
              <a:t>sitemas</a:t>
            </a:r>
            <a:r>
              <a:rPr lang="pt-BR" dirty="0"/>
              <a:t>.</a:t>
            </a:r>
          </a:p>
          <a:p>
            <a:endParaRPr lang="pt-BR" dirty="0"/>
          </a:p>
          <a:p>
            <a:endParaRPr lang="pt-BR" dirty="0"/>
          </a:p>
          <a:p>
            <a:r>
              <a:rPr lang="pt-BR" b="1" dirty="0"/>
              <a:t>Disponibilidade</a:t>
            </a:r>
            <a:r>
              <a:rPr lang="pt-BR" dirty="0"/>
              <a:t>: Armazenamento das transações local para o caso de indisponibilidade do ambiente.</a:t>
            </a:r>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552854"/>
            <a:ext cx="11255614" cy="923330"/>
          </a:xfrm>
          <a:prstGeom prst="rect">
            <a:avLst/>
          </a:prstGeom>
          <a:noFill/>
        </p:spPr>
        <p:txBody>
          <a:bodyPr wrap="square">
            <a:spAutoFit/>
          </a:bodyPr>
          <a:lstStyle/>
          <a:p>
            <a:r>
              <a:rPr lang="pt-BR" sz="1800" b="1" dirty="0"/>
              <a:t>Trecho do case</a:t>
            </a:r>
            <a:r>
              <a:rPr lang="pt-BR" sz="1800" dirty="0"/>
              <a:t>: ...ele também já comprou as impressoras fiscais que se comunicarão com os computadores via USB, assim como os leitores de códigos de barra. </a:t>
            </a:r>
          </a:p>
          <a:p>
            <a:r>
              <a:rPr lang="pt-BR" sz="1800" i="1" dirty="0"/>
              <a:t> </a:t>
            </a:r>
            <a:endParaRPr lang="pt-BR" i="1" dirty="0"/>
          </a:p>
        </p:txBody>
      </p:sp>
      <p:grpSp>
        <p:nvGrpSpPr>
          <p:cNvPr id="7" name="Agrupar 6">
            <a:extLst>
              <a:ext uri="{FF2B5EF4-FFF2-40B4-BE49-F238E27FC236}">
                <a16:creationId xmlns:a16="http://schemas.microsoft.com/office/drawing/2014/main" id="{619809C4-2FDF-DA36-F57B-6A0AE8C6CAF1}"/>
              </a:ext>
            </a:extLst>
          </p:cNvPr>
          <p:cNvGrpSpPr/>
          <p:nvPr/>
        </p:nvGrpSpPr>
        <p:grpSpPr>
          <a:xfrm>
            <a:off x="489610" y="2761294"/>
            <a:ext cx="2683179" cy="1917127"/>
            <a:chOff x="7013132" y="1210600"/>
            <a:chExt cx="2683179" cy="1917127"/>
          </a:xfrm>
        </p:grpSpPr>
        <p:sp>
          <p:nvSpPr>
            <p:cNvPr id="10" name="Retângulo 9">
              <a:extLst>
                <a:ext uri="{FF2B5EF4-FFF2-40B4-BE49-F238E27FC236}">
                  <a16:creationId xmlns:a16="http://schemas.microsoft.com/office/drawing/2014/main" id="{46E35D57-F79D-E8E5-D5BB-FC4CBAD09AAA}"/>
                </a:ext>
              </a:extLst>
            </p:cNvPr>
            <p:cNvSpPr/>
            <p:nvPr/>
          </p:nvSpPr>
          <p:spPr>
            <a:xfrm>
              <a:off x="7013132" y="1210600"/>
              <a:ext cx="2683179" cy="1917127"/>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13" name="Retângulo 12">
              <a:extLst>
                <a:ext uri="{FF2B5EF4-FFF2-40B4-BE49-F238E27FC236}">
                  <a16:creationId xmlns:a16="http://schemas.microsoft.com/office/drawing/2014/main" id="{605BFCD8-D2C5-7106-4031-3F9F82C30319}"/>
                </a:ext>
              </a:extLst>
            </p:cNvPr>
            <p:cNvSpPr/>
            <p:nvPr/>
          </p:nvSpPr>
          <p:spPr>
            <a:xfrm>
              <a:off x="7043897" y="1423429"/>
              <a:ext cx="2327633" cy="594778"/>
            </a:xfrm>
            <a:prstGeom prst="rect">
              <a:avLst/>
            </a:prstGeom>
          </p:spPr>
          <p:txBody>
            <a:bodyPr wrap="square">
              <a:spAutoFit/>
            </a:bodyPr>
            <a:lstStyle/>
            <a:p>
              <a:pPr lvl="0" algn="ctr">
                <a:defRPr/>
              </a:pPr>
              <a:r>
                <a:rPr lang="pt-BR" sz="1814" b="1" dirty="0" err="1">
                  <a:solidFill>
                    <a:prstClr val="white"/>
                  </a:solidFill>
                </a:rPr>
                <a:t>Microservice</a:t>
              </a:r>
              <a:endParaRPr lang="pt-BR" sz="1814" b="1" dirty="0">
                <a:solidFill>
                  <a:prstClr val="white"/>
                </a:solidFill>
              </a:endParaRPr>
            </a:p>
            <a:p>
              <a:pPr lvl="0" algn="ctr">
                <a:defRPr/>
              </a:pPr>
              <a:r>
                <a:rPr lang="pt-BR" sz="1451" dirty="0">
                  <a:solidFill>
                    <a:prstClr val="white"/>
                  </a:solidFill>
                </a:rPr>
                <a:t>[Container: </a:t>
              </a:r>
              <a:r>
                <a:rPr lang="pt-BR" sz="1451" dirty="0" err="1">
                  <a:solidFill>
                    <a:prstClr val="white"/>
                  </a:solidFill>
                </a:rPr>
                <a:t>.Net</a:t>
              </a:r>
              <a:r>
                <a:rPr lang="pt-BR" sz="1451" dirty="0">
                  <a:solidFill>
                    <a:prstClr val="white"/>
                  </a:solidFill>
                </a:rPr>
                <a:t> Core]</a:t>
              </a:r>
            </a:p>
          </p:txBody>
        </p:sp>
        <p:sp>
          <p:nvSpPr>
            <p:cNvPr id="14" name="Retângulo 20">
              <a:extLst>
                <a:ext uri="{FF2B5EF4-FFF2-40B4-BE49-F238E27FC236}">
                  <a16:creationId xmlns:a16="http://schemas.microsoft.com/office/drawing/2014/main" id="{EB6AE22B-9CE0-033B-E0E5-DE52E4AFD377}"/>
                </a:ext>
              </a:extLst>
            </p:cNvPr>
            <p:cNvSpPr/>
            <p:nvPr/>
          </p:nvSpPr>
          <p:spPr>
            <a:xfrm>
              <a:off x="7161530" y="2080268"/>
              <a:ext cx="2092366" cy="985398"/>
            </a:xfrm>
            <a:prstGeom prst="rect">
              <a:avLst/>
            </a:prstGeom>
          </p:spPr>
          <p:txBody>
            <a:bodyPr wrap="square">
              <a:spAutoFit/>
            </a:bodyPr>
            <a:lstStyle/>
            <a:p>
              <a:pPr lvl="0" algn="ctr">
                <a:defRPr/>
              </a:pPr>
              <a:r>
                <a:rPr lang="pt-BR" sz="1451" dirty="0">
                  <a:solidFill>
                    <a:prstClr val="white"/>
                  </a:solidFill>
                </a:rPr>
                <a:t>Integração dos periféricos com as aplicações do Caixa e Suprimentos.</a:t>
              </a:r>
              <a:endParaRPr lang="pt-BR" sz="1088" dirty="0">
                <a:solidFill>
                  <a:prstClr val="white"/>
                </a:solidFill>
              </a:endParaRPr>
            </a:p>
          </p:txBody>
        </p:sp>
      </p:grpSp>
    </p:spTree>
    <p:extLst>
      <p:ext uri="{BB962C8B-B14F-4D97-AF65-F5344CB8AC3E}">
        <p14:creationId xmlns:p14="http://schemas.microsoft.com/office/powerpoint/2010/main" val="227484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313660" y="808"/>
            <a:ext cx="10858825" cy="693738"/>
          </a:xfrm>
          <a:prstGeom prst="rect">
            <a:avLst/>
          </a:prstGeom>
        </p:spPr>
        <p:txBody>
          <a:bodyPr/>
          <a:lstStyle/>
          <a:p>
            <a:pPr marL="0" indent="0">
              <a:buNone/>
            </a:pPr>
            <a:r>
              <a:rPr lang="pt-BR" b="1" dirty="0"/>
              <a:t>Correção - Desenho de Arquitetura</a:t>
            </a:r>
          </a:p>
          <a:p>
            <a:pPr marL="0" indent="0">
              <a:buNone/>
            </a:pPr>
            <a:endParaRPr lang="pt-BR" dirty="0"/>
          </a:p>
        </p:txBody>
      </p:sp>
      <p:grpSp>
        <p:nvGrpSpPr>
          <p:cNvPr id="20" name="Agrupar 19">
            <a:extLst>
              <a:ext uri="{FF2B5EF4-FFF2-40B4-BE49-F238E27FC236}">
                <a16:creationId xmlns:a16="http://schemas.microsoft.com/office/drawing/2014/main" id="{D8118A9A-690E-49A0-9FE5-7F524BC12E52}"/>
              </a:ext>
            </a:extLst>
          </p:cNvPr>
          <p:cNvGrpSpPr/>
          <p:nvPr/>
        </p:nvGrpSpPr>
        <p:grpSpPr>
          <a:xfrm>
            <a:off x="2916132" y="635440"/>
            <a:ext cx="2092366" cy="1775131"/>
            <a:chOff x="3722423" y="564479"/>
            <a:chExt cx="2887333" cy="1775131"/>
          </a:xfrm>
        </p:grpSpPr>
        <p:sp>
          <p:nvSpPr>
            <p:cNvPr id="21" name="Fluxograma: Disco Magnético 20">
              <a:extLst>
                <a:ext uri="{FF2B5EF4-FFF2-40B4-BE49-F238E27FC236}">
                  <a16:creationId xmlns:a16="http://schemas.microsoft.com/office/drawing/2014/main" id="{1574D1A1-3C04-486A-9986-ACB519B4A92F}"/>
                </a:ext>
              </a:extLst>
            </p:cNvPr>
            <p:cNvSpPr/>
            <p:nvPr/>
          </p:nvSpPr>
          <p:spPr>
            <a:xfrm>
              <a:off x="3731130" y="564479"/>
              <a:ext cx="2878626" cy="1775131"/>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22" name="Retângulo 20">
              <a:extLst>
                <a:ext uri="{FF2B5EF4-FFF2-40B4-BE49-F238E27FC236}">
                  <a16:creationId xmlns:a16="http://schemas.microsoft.com/office/drawing/2014/main" id="{42156D5D-B96A-43E1-AE22-2C127C5F5372}"/>
                </a:ext>
              </a:extLst>
            </p:cNvPr>
            <p:cNvSpPr/>
            <p:nvPr/>
          </p:nvSpPr>
          <p:spPr>
            <a:xfrm>
              <a:off x="3722423" y="1144620"/>
              <a:ext cx="2878626" cy="818044"/>
            </a:xfrm>
            <a:prstGeom prst="rect">
              <a:avLst/>
            </a:prstGeom>
          </p:spPr>
          <p:txBody>
            <a:bodyPr wrap="square">
              <a:spAutoFit/>
            </a:bodyPr>
            <a:lstStyle/>
            <a:p>
              <a:pPr lvl="0" algn="ctr">
                <a:defRPr/>
              </a:pPr>
              <a:r>
                <a:rPr lang="pt-BR" sz="1814" b="1" dirty="0" err="1">
                  <a:solidFill>
                    <a:prstClr val="white"/>
                  </a:solidFill>
                </a:rPr>
                <a:t>Database</a:t>
              </a:r>
              <a:endParaRPr lang="pt-BR" sz="1814" b="1" dirty="0">
                <a:solidFill>
                  <a:prstClr val="white"/>
                </a:solidFill>
              </a:endParaRPr>
            </a:p>
            <a:p>
              <a:pPr lvl="0" algn="ctr">
                <a:defRPr/>
              </a:pPr>
              <a:r>
                <a:rPr lang="pt-BR" sz="1451" dirty="0">
                  <a:solidFill>
                    <a:prstClr val="white"/>
                  </a:solidFill>
                </a:rPr>
                <a:t>[Container: SQL Server (Local)]</a:t>
              </a:r>
            </a:p>
          </p:txBody>
        </p:sp>
        <p:sp>
          <p:nvSpPr>
            <p:cNvPr id="23" name="Retângulo 20">
              <a:extLst>
                <a:ext uri="{FF2B5EF4-FFF2-40B4-BE49-F238E27FC236}">
                  <a16:creationId xmlns:a16="http://schemas.microsoft.com/office/drawing/2014/main" id="{9ADB5E33-DA81-412D-9EA8-A9CCC0CEAF69}"/>
                </a:ext>
              </a:extLst>
            </p:cNvPr>
            <p:cNvSpPr/>
            <p:nvPr/>
          </p:nvSpPr>
          <p:spPr>
            <a:xfrm>
              <a:off x="4043365" y="1949820"/>
              <a:ext cx="2398361" cy="315599"/>
            </a:xfrm>
            <a:prstGeom prst="rect">
              <a:avLst/>
            </a:prstGeom>
          </p:spPr>
          <p:txBody>
            <a:bodyPr wrap="square">
              <a:spAutoFit/>
            </a:bodyPr>
            <a:lstStyle/>
            <a:p>
              <a:pPr lvl="0" algn="ctr">
                <a:defRPr/>
              </a:pPr>
              <a:r>
                <a:rPr lang="pt-BR" sz="1451" dirty="0">
                  <a:solidFill>
                    <a:prstClr val="white"/>
                  </a:solidFill>
                </a:rPr>
                <a:t>BD da Aplicação</a:t>
              </a:r>
              <a:endParaRPr lang="pt-BR" sz="1088" dirty="0">
                <a:solidFill>
                  <a:prstClr val="white"/>
                </a:solidFill>
              </a:endParaRPr>
            </a:p>
          </p:txBody>
        </p:sp>
      </p:grpSp>
      <p:grpSp>
        <p:nvGrpSpPr>
          <p:cNvPr id="24" name="Agrupar 23">
            <a:extLst>
              <a:ext uri="{FF2B5EF4-FFF2-40B4-BE49-F238E27FC236}">
                <a16:creationId xmlns:a16="http://schemas.microsoft.com/office/drawing/2014/main" id="{EAF7705F-A484-4CDE-9422-01C5AD7A9644}"/>
              </a:ext>
            </a:extLst>
          </p:cNvPr>
          <p:cNvGrpSpPr/>
          <p:nvPr/>
        </p:nvGrpSpPr>
        <p:grpSpPr>
          <a:xfrm>
            <a:off x="147726" y="791890"/>
            <a:ext cx="2327633" cy="1456837"/>
            <a:chOff x="7043897" y="1423429"/>
            <a:chExt cx="2327633" cy="1456837"/>
          </a:xfrm>
        </p:grpSpPr>
        <p:sp>
          <p:nvSpPr>
            <p:cNvPr id="25" name="Retângulo 24">
              <a:extLst>
                <a:ext uri="{FF2B5EF4-FFF2-40B4-BE49-F238E27FC236}">
                  <a16:creationId xmlns:a16="http://schemas.microsoft.com/office/drawing/2014/main" id="{BE33AF5A-88EB-48BA-9F97-EA064142D46D}"/>
                </a:ext>
              </a:extLst>
            </p:cNvPr>
            <p:cNvSpPr/>
            <p:nvPr/>
          </p:nvSpPr>
          <p:spPr>
            <a:xfrm>
              <a:off x="7198870" y="1428644"/>
              <a:ext cx="2155139" cy="145162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26" name="Retângulo 25">
              <a:extLst>
                <a:ext uri="{FF2B5EF4-FFF2-40B4-BE49-F238E27FC236}">
                  <a16:creationId xmlns:a16="http://schemas.microsoft.com/office/drawing/2014/main" id="{C7BD08AF-AAF2-4887-A21B-8616D00CBADB}"/>
                </a:ext>
              </a:extLst>
            </p:cNvPr>
            <p:cNvSpPr/>
            <p:nvPr/>
          </p:nvSpPr>
          <p:spPr>
            <a:xfrm>
              <a:off x="7043897" y="1423429"/>
              <a:ext cx="2327633" cy="594778"/>
            </a:xfrm>
            <a:prstGeom prst="rect">
              <a:avLst/>
            </a:prstGeom>
          </p:spPr>
          <p:txBody>
            <a:bodyPr wrap="square">
              <a:spAutoFit/>
            </a:bodyPr>
            <a:lstStyle/>
            <a:p>
              <a:pPr lvl="0" algn="ctr">
                <a:defRPr/>
              </a:pPr>
              <a:r>
                <a:rPr lang="pt-BR" sz="1814" b="1" dirty="0" err="1">
                  <a:solidFill>
                    <a:prstClr val="white"/>
                  </a:solidFill>
                </a:rPr>
                <a:t>Microservice</a:t>
              </a:r>
              <a:endParaRPr lang="pt-BR" sz="1814" b="1" dirty="0">
                <a:solidFill>
                  <a:prstClr val="white"/>
                </a:solidFill>
              </a:endParaRPr>
            </a:p>
            <a:p>
              <a:pPr lvl="0" algn="ctr">
                <a:defRPr/>
              </a:pPr>
              <a:r>
                <a:rPr lang="pt-BR" sz="1451" dirty="0">
                  <a:solidFill>
                    <a:prstClr val="white"/>
                  </a:solidFill>
                </a:rPr>
                <a:t>[Container: .NET Core]</a:t>
              </a:r>
            </a:p>
          </p:txBody>
        </p:sp>
        <p:sp>
          <p:nvSpPr>
            <p:cNvPr id="27" name="Retângulo 20">
              <a:extLst>
                <a:ext uri="{FF2B5EF4-FFF2-40B4-BE49-F238E27FC236}">
                  <a16:creationId xmlns:a16="http://schemas.microsoft.com/office/drawing/2014/main" id="{E8CAECD1-1097-4E0D-B97E-53F54953D840}"/>
                </a:ext>
              </a:extLst>
            </p:cNvPr>
            <p:cNvSpPr/>
            <p:nvPr/>
          </p:nvSpPr>
          <p:spPr>
            <a:xfrm>
              <a:off x="7209831" y="2200434"/>
              <a:ext cx="2092366" cy="538865"/>
            </a:xfrm>
            <a:prstGeom prst="rect">
              <a:avLst/>
            </a:prstGeom>
          </p:spPr>
          <p:txBody>
            <a:bodyPr wrap="square">
              <a:spAutoFit/>
            </a:bodyPr>
            <a:lstStyle/>
            <a:p>
              <a:pPr lvl="0" algn="ctr">
                <a:defRPr/>
              </a:pPr>
              <a:r>
                <a:rPr lang="pt-BR" sz="1451" dirty="0">
                  <a:solidFill>
                    <a:prstClr val="white"/>
                  </a:solidFill>
                </a:rPr>
                <a:t>APIs de integração com sistemas legados</a:t>
              </a:r>
              <a:endParaRPr lang="pt-BR" sz="1088" dirty="0">
                <a:solidFill>
                  <a:prstClr val="white"/>
                </a:solidFill>
              </a:endParaRPr>
            </a:p>
          </p:txBody>
        </p:sp>
      </p:grpSp>
      <p:grpSp>
        <p:nvGrpSpPr>
          <p:cNvPr id="49" name="Agrupar 48">
            <a:extLst>
              <a:ext uri="{FF2B5EF4-FFF2-40B4-BE49-F238E27FC236}">
                <a16:creationId xmlns:a16="http://schemas.microsoft.com/office/drawing/2014/main" id="{13BAA957-B782-4413-A847-79EA8FA92535}"/>
              </a:ext>
            </a:extLst>
          </p:cNvPr>
          <p:cNvGrpSpPr/>
          <p:nvPr/>
        </p:nvGrpSpPr>
        <p:grpSpPr>
          <a:xfrm>
            <a:off x="180282" y="4825729"/>
            <a:ext cx="2327633" cy="1835272"/>
            <a:chOff x="7043897" y="1349238"/>
            <a:chExt cx="2327633" cy="1835272"/>
          </a:xfrm>
        </p:grpSpPr>
        <p:sp>
          <p:nvSpPr>
            <p:cNvPr id="50" name="Retângulo 49">
              <a:extLst>
                <a:ext uri="{FF2B5EF4-FFF2-40B4-BE49-F238E27FC236}">
                  <a16:creationId xmlns:a16="http://schemas.microsoft.com/office/drawing/2014/main" id="{299D4E1D-1949-4785-A786-0E161A559E0E}"/>
                </a:ext>
              </a:extLst>
            </p:cNvPr>
            <p:cNvSpPr/>
            <p:nvPr/>
          </p:nvSpPr>
          <p:spPr>
            <a:xfrm>
              <a:off x="7136131" y="1349238"/>
              <a:ext cx="2155139" cy="182860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51" name="Retângulo 50">
              <a:extLst>
                <a:ext uri="{FF2B5EF4-FFF2-40B4-BE49-F238E27FC236}">
                  <a16:creationId xmlns:a16="http://schemas.microsoft.com/office/drawing/2014/main" id="{99AD63A9-6AF3-4CB8-9703-A32C900E627C}"/>
                </a:ext>
              </a:extLst>
            </p:cNvPr>
            <p:cNvSpPr/>
            <p:nvPr/>
          </p:nvSpPr>
          <p:spPr>
            <a:xfrm>
              <a:off x="7043897" y="1423429"/>
              <a:ext cx="2327633" cy="594778"/>
            </a:xfrm>
            <a:prstGeom prst="rect">
              <a:avLst/>
            </a:prstGeom>
          </p:spPr>
          <p:txBody>
            <a:bodyPr wrap="square">
              <a:spAutoFit/>
            </a:bodyPr>
            <a:lstStyle/>
            <a:p>
              <a:pPr algn="ctr">
                <a:defRPr/>
              </a:pPr>
              <a:r>
                <a:rPr lang="pt-BR" sz="1814" b="1" dirty="0" err="1">
                  <a:solidFill>
                    <a:prstClr val="white"/>
                  </a:solidFill>
                </a:rPr>
                <a:t>Client</a:t>
              </a:r>
              <a:r>
                <a:rPr lang="pt-BR" sz="1814" b="1" dirty="0">
                  <a:solidFill>
                    <a:prstClr val="white"/>
                  </a:solidFill>
                </a:rPr>
                <a:t> </a:t>
              </a:r>
              <a:r>
                <a:rPr lang="pt-BR" sz="1814" b="1" dirty="0" err="1">
                  <a:solidFill>
                    <a:prstClr val="white"/>
                  </a:solidFill>
                </a:rPr>
                <a:t>Side</a:t>
              </a:r>
              <a:r>
                <a:rPr lang="pt-BR" sz="1814" b="1" dirty="0">
                  <a:solidFill>
                    <a:prstClr val="white"/>
                  </a:solidFill>
                </a:rPr>
                <a:t> Desktop</a:t>
              </a:r>
            </a:p>
            <a:p>
              <a:pPr lvl="0" algn="ctr">
                <a:defRPr/>
              </a:pPr>
              <a:r>
                <a:rPr lang="pt-BR" sz="1451" dirty="0">
                  <a:solidFill>
                    <a:prstClr val="white"/>
                  </a:solidFill>
                </a:rPr>
                <a:t>[Container: C# </a:t>
              </a:r>
              <a:r>
                <a:rPr lang="pt-BR" sz="1451" dirty="0" err="1">
                  <a:solidFill>
                    <a:prstClr val="white"/>
                  </a:solidFill>
                </a:rPr>
                <a:t>.Net</a:t>
              </a:r>
              <a:r>
                <a:rPr lang="pt-BR" sz="1451" dirty="0">
                  <a:solidFill>
                    <a:prstClr val="white"/>
                  </a:solidFill>
                </a:rPr>
                <a:t> ]</a:t>
              </a:r>
            </a:p>
          </p:txBody>
        </p:sp>
        <p:sp>
          <p:nvSpPr>
            <p:cNvPr id="52" name="Retângulo 20">
              <a:extLst>
                <a:ext uri="{FF2B5EF4-FFF2-40B4-BE49-F238E27FC236}">
                  <a16:creationId xmlns:a16="http://schemas.microsoft.com/office/drawing/2014/main" id="{45864622-1BA2-45EC-B4F9-FBEB5E6ABE72}"/>
                </a:ext>
              </a:extLst>
            </p:cNvPr>
            <p:cNvSpPr/>
            <p:nvPr/>
          </p:nvSpPr>
          <p:spPr>
            <a:xfrm>
              <a:off x="7084180" y="1975846"/>
              <a:ext cx="2234059" cy="1208664"/>
            </a:xfrm>
            <a:prstGeom prst="rect">
              <a:avLst/>
            </a:prstGeom>
          </p:spPr>
          <p:txBody>
            <a:bodyPr wrap="square">
              <a:spAutoFit/>
            </a:bodyPr>
            <a:lstStyle/>
            <a:p>
              <a:pPr lvl="0" algn="ctr">
                <a:defRPr/>
              </a:pPr>
              <a:r>
                <a:rPr lang="pt-BR" sz="1451" b="1" dirty="0">
                  <a:solidFill>
                    <a:prstClr val="white"/>
                  </a:solidFill>
                </a:rPr>
                <a:t>Frente de Caixa </a:t>
              </a:r>
              <a:r>
                <a:rPr lang="pt-BR" sz="1451" dirty="0">
                  <a:solidFill>
                    <a:prstClr val="white"/>
                  </a:solidFill>
                </a:rPr>
                <a:t>- Sistema instalado nos caixas do supermercado (Salva as </a:t>
              </a:r>
              <a:r>
                <a:rPr lang="pt-BR" sz="1451" dirty="0" err="1">
                  <a:solidFill>
                    <a:prstClr val="white"/>
                  </a:solidFill>
                </a:rPr>
                <a:t>infos</a:t>
              </a:r>
              <a:r>
                <a:rPr lang="pt-BR" sz="1451" dirty="0">
                  <a:solidFill>
                    <a:prstClr val="white"/>
                  </a:solidFill>
                </a:rPr>
                <a:t> localmente)</a:t>
              </a:r>
              <a:endParaRPr lang="pt-BR" sz="1088" dirty="0">
                <a:solidFill>
                  <a:prstClr val="white"/>
                </a:solidFill>
              </a:endParaRPr>
            </a:p>
          </p:txBody>
        </p:sp>
      </p:grpSp>
      <p:grpSp>
        <p:nvGrpSpPr>
          <p:cNvPr id="58" name="Agrupar 57">
            <a:extLst>
              <a:ext uri="{FF2B5EF4-FFF2-40B4-BE49-F238E27FC236}">
                <a16:creationId xmlns:a16="http://schemas.microsoft.com/office/drawing/2014/main" id="{1B81AC7E-5B8B-4850-9E7C-84AC2C662BD9}"/>
              </a:ext>
            </a:extLst>
          </p:cNvPr>
          <p:cNvGrpSpPr/>
          <p:nvPr/>
        </p:nvGrpSpPr>
        <p:grpSpPr>
          <a:xfrm>
            <a:off x="4946075" y="4911870"/>
            <a:ext cx="2327633" cy="1882868"/>
            <a:chOff x="7043897" y="1185683"/>
            <a:chExt cx="2327633" cy="1882868"/>
          </a:xfrm>
        </p:grpSpPr>
        <p:sp>
          <p:nvSpPr>
            <p:cNvPr id="59" name="Retângulo 58">
              <a:extLst>
                <a:ext uri="{FF2B5EF4-FFF2-40B4-BE49-F238E27FC236}">
                  <a16:creationId xmlns:a16="http://schemas.microsoft.com/office/drawing/2014/main" id="{22262B57-76E8-4884-8592-B8D1F4C5BAD1}"/>
                </a:ext>
              </a:extLst>
            </p:cNvPr>
            <p:cNvSpPr/>
            <p:nvPr/>
          </p:nvSpPr>
          <p:spPr>
            <a:xfrm>
              <a:off x="7134510" y="1185683"/>
              <a:ext cx="2155139" cy="182860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60" name="Retângulo 59">
              <a:extLst>
                <a:ext uri="{FF2B5EF4-FFF2-40B4-BE49-F238E27FC236}">
                  <a16:creationId xmlns:a16="http://schemas.microsoft.com/office/drawing/2014/main" id="{F090B1E7-8A66-4194-90BD-FB5B2D32A84A}"/>
                </a:ext>
              </a:extLst>
            </p:cNvPr>
            <p:cNvSpPr/>
            <p:nvPr/>
          </p:nvSpPr>
          <p:spPr>
            <a:xfrm>
              <a:off x="7043897" y="1423429"/>
              <a:ext cx="2327633" cy="594778"/>
            </a:xfrm>
            <a:prstGeom prst="rect">
              <a:avLst/>
            </a:prstGeom>
          </p:spPr>
          <p:txBody>
            <a:bodyPr wrap="square">
              <a:spAutoFit/>
            </a:bodyPr>
            <a:lstStyle/>
            <a:p>
              <a:pPr algn="ctr">
                <a:defRPr/>
              </a:pPr>
              <a:r>
                <a:rPr lang="pt-BR" sz="1814" b="1" dirty="0" err="1">
                  <a:solidFill>
                    <a:prstClr val="white"/>
                  </a:solidFill>
                </a:rPr>
                <a:t>Client</a:t>
              </a:r>
              <a:r>
                <a:rPr lang="pt-BR" sz="1814" b="1" dirty="0">
                  <a:solidFill>
                    <a:prstClr val="white"/>
                  </a:solidFill>
                </a:rPr>
                <a:t> </a:t>
              </a:r>
              <a:r>
                <a:rPr lang="pt-BR" sz="1814" b="1" dirty="0" err="1">
                  <a:solidFill>
                    <a:prstClr val="white"/>
                  </a:solidFill>
                </a:rPr>
                <a:t>Side</a:t>
              </a:r>
              <a:r>
                <a:rPr lang="pt-BR" sz="1814" b="1" dirty="0">
                  <a:solidFill>
                    <a:prstClr val="white"/>
                  </a:solidFill>
                </a:rPr>
                <a:t> Desktop</a:t>
              </a:r>
            </a:p>
            <a:p>
              <a:pPr lvl="0" algn="ctr">
                <a:defRPr/>
              </a:pPr>
              <a:r>
                <a:rPr lang="pt-BR" sz="1451" dirty="0">
                  <a:solidFill>
                    <a:prstClr val="white"/>
                  </a:solidFill>
                </a:rPr>
                <a:t>[Container: C# </a:t>
              </a:r>
              <a:r>
                <a:rPr lang="pt-BR" sz="1451" dirty="0" err="1">
                  <a:solidFill>
                    <a:prstClr val="white"/>
                  </a:solidFill>
                </a:rPr>
                <a:t>.Net</a:t>
              </a:r>
              <a:r>
                <a:rPr lang="pt-BR" sz="1451" dirty="0">
                  <a:solidFill>
                    <a:prstClr val="white"/>
                  </a:solidFill>
                </a:rPr>
                <a:t>]</a:t>
              </a:r>
            </a:p>
          </p:txBody>
        </p:sp>
        <p:sp>
          <p:nvSpPr>
            <p:cNvPr id="61" name="Retângulo 20">
              <a:extLst>
                <a:ext uri="{FF2B5EF4-FFF2-40B4-BE49-F238E27FC236}">
                  <a16:creationId xmlns:a16="http://schemas.microsoft.com/office/drawing/2014/main" id="{5634B37D-BDF9-42F4-8816-3909D5C2C550}"/>
                </a:ext>
              </a:extLst>
            </p:cNvPr>
            <p:cNvSpPr/>
            <p:nvPr/>
          </p:nvSpPr>
          <p:spPr>
            <a:xfrm>
              <a:off x="7113578" y="2083153"/>
              <a:ext cx="2234059" cy="985398"/>
            </a:xfrm>
            <a:prstGeom prst="rect">
              <a:avLst/>
            </a:prstGeom>
          </p:spPr>
          <p:txBody>
            <a:bodyPr wrap="square">
              <a:spAutoFit/>
            </a:bodyPr>
            <a:lstStyle/>
            <a:p>
              <a:pPr lvl="0" algn="ctr">
                <a:defRPr/>
              </a:pPr>
              <a:r>
                <a:rPr lang="pt-BR" sz="1451" b="1" dirty="0">
                  <a:solidFill>
                    <a:prstClr val="white"/>
                  </a:solidFill>
                </a:rPr>
                <a:t>Módulo de Suprimentos </a:t>
              </a:r>
              <a:r>
                <a:rPr lang="pt-BR" sz="1451" dirty="0">
                  <a:solidFill>
                    <a:prstClr val="white"/>
                  </a:solidFill>
                </a:rPr>
                <a:t>- Cadastro de Compras e recebimentos através do leitor de códigos de barra</a:t>
              </a:r>
              <a:endParaRPr lang="pt-BR" sz="1088" dirty="0">
                <a:solidFill>
                  <a:prstClr val="white"/>
                </a:solidFill>
              </a:endParaRPr>
            </a:p>
          </p:txBody>
        </p:sp>
      </p:grpSp>
      <p:grpSp>
        <p:nvGrpSpPr>
          <p:cNvPr id="70" name="Agrupar 69">
            <a:extLst>
              <a:ext uri="{FF2B5EF4-FFF2-40B4-BE49-F238E27FC236}">
                <a16:creationId xmlns:a16="http://schemas.microsoft.com/office/drawing/2014/main" id="{97A851B1-1734-46FF-8747-6D7BB4DD75AE}"/>
              </a:ext>
            </a:extLst>
          </p:cNvPr>
          <p:cNvGrpSpPr/>
          <p:nvPr/>
        </p:nvGrpSpPr>
        <p:grpSpPr>
          <a:xfrm>
            <a:off x="2796608" y="2928682"/>
            <a:ext cx="2327633" cy="1263483"/>
            <a:chOff x="7043897" y="1349238"/>
            <a:chExt cx="2327633" cy="1263483"/>
          </a:xfrm>
        </p:grpSpPr>
        <p:sp>
          <p:nvSpPr>
            <p:cNvPr id="71" name="Retângulo 70">
              <a:extLst>
                <a:ext uri="{FF2B5EF4-FFF2-40B4-BE49-F238E27FC236}">
                  <a16:creationId xmlns:a16="http://schemas.microsoft.com/office/drawing/2014/main" id="{A41C635F-437C-48F0-92F4-2D85820F5A05}"/>
                </a:ext>
              </a:extLst>
            </p:cNvPr>
            <p:cNvSpPr/>
            <p:nvPr/>
          </p:nvSpPr>
          <p:spPr>
            <a:xfrm>
              <a:off x="7136131" y="1349238"/>
              <a:ext cx="2155139" cy="1263483"/>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dirty="0">
                <a:solidFill>
                  <a:prstClr val="white"/>
                </a:solidFill>
                <a:latin typeface="Calibri"/>
              </a:endParaRPr>
            </a:p>
          </p:txBody>
        </p:sp>
        <p:sp>
          <p:nvSpPr>
            <p:cNvPr id="72" name="Retângulo 71">
              <a:extLst>
                <a:ext uri="{FF2B5EF4-FFF2-40B4-BE49-F238E27FC236}">
                  <a16:creationId xmlns:a16="http://schemas.microsoft.com/office/drawing/2014/main" id="{AF3CBBCA-60AC-4D0C-9F5A-2E799AF8964D}"/>
                </a:ext>
              </a:extLst>
            </p:cNvPr>
            <p:cNvSpPr/>
            <p:nvPr/>
          </p:nvSpPr>
          <p:spPr>
            <a:xfrm>
              <a:off x="7043897" y="1423429"/>
              <a:ext cx="2327633" cy="594778"/>
            </a:xfrm>
            <a:prstGeom prst="rect">
              <a:avLst/>
            </a:prstGeom>
          </p:spPr>
          <p:txBody>
            <a:bodyPr wrap="square">
              <a:spAutoFit/>
            </a:bodyPr>
            <a:lstStyle/>
            <a:p>
              <a:pPr lvl="0" algn="ctr">
                <a:defRPr/>
              </a:pPr>
              <a:r>
                <a:rPr lang="pt-BR" sz="1814" b="1" dirty="0" err="1">
                  <a:solidFill>
                    <a:prstClr val="white"/>
                  </a:solidFill>
                </a:rPr>
                <a:t>Microservice</a:t>
              </a:r>
              <a:endParaRPr lang="pt-BR" sz="1814" b="1" dirty="0">
                <a:solidFill>
                  <a:prstClr val="white"/>
                </a:solidFill>
              </a:endParaRPr>
            </a:p>
            <a:p>
              <a:pPr lvl="0" algn="ctr">
                <a:defRPr/>
              </a:pPr>
              <a:r>
                <a:rPr lang="pt-BR" sz="1451" dirty="0">
                  <a:solidFill>
                    <a:prstClr val="white"/>
                  </a:solidFill>
                </a:rPr>
                <a:t>[Container: .NET Core]</a:t>
              </a:r>
            </a:p>
          </p:txBody>
        </p:sp>
        <p:sp>
          <p:nvSpPr>
            <p:cNvPr id="73" name="Retângulo 20">
              <a:extLst>
                <a:ext uri="{FF2B5EF4-FFF2-40B4-BE49-F238E27FC236}">
                  <a16:creationId xmlns:a16="http://schemas.microsoft.com/office/drawing/2014/main" id="{DC9739ED-856E-4B8E-8C13-209F9EC42084}"/>
                </a:ext>
              </a:extLst>
            </p:cNvPr>
            <p:cNvSpPr/>
            <p:nvPr/>
          </p:nvSpPr>
          <p:spPr>
            <a:xfrm>
              <a:off x="7209831" y="2036661"/>
              <a:ext cx="2092366" cy="538865"/>
            </a:xfrm>
            <a:prstGeom prst="rect">
              <a:avLst/>
            </a:prstGeom>
          </p:spPr>
          <p:txBody>
            <a:bodyPr wrap="square">
              <a:spAutoFit/>
            </a:bodyPr>
            <a:lstStyle/>
            <a:p>
              <a:pPr lvl="0" algn="ctr">
                <a:defRPr/>
              </a:pPr>
              <a:r>
                <a:rPr lang="pt-BR" sz="1451" dirty="0">
                  <a:solidFill>
                    <a:prstClr val="white"/>
                  </a:solidFill>
                </a:rPr>
                <a:t>API Vendas / CRUD Produtos</a:t>
              </a:r>
              <a:endParaRPr lang="pt-BR" sz="1088" dirty="0">
                <a:solidFill>
                  <a:prstClr val="white"/>
                </a:solidFill>
              </a:endParaRPr>
            </a:p>
          </p:txBody>
        </p:sp>
      </p:grpSp>
      <p:grpSp>
        <p:nvGrpSpPr>
          <p:cNvPr id="74" name="Agrupar 73">
            <a:extLst>
              <a:ext uri="{FF2B5EF4-FFF2-40B4-BE49-F238E27FC236}">
                <a16:creationId xmlns:a16="http://schemas.microsoft.com/office/drawing/2014/main" id="{8C504F1F-D90A-494C-BF08-A2FA655E1428}"/>
              </a:ext>
            </a:extLst>
          </p:cNvPr>
          <p:cNvGrpSpPr/>
          <p:nvPr/>
        </p:nvGrpSpPr>
        <p:grpSpPr>
          <a:xfrm>
            <a:off x="6923642" y="409239"/>
            <a:ext cx="2830691" cy="2164615"/>
            <a:chOff x="7072224" y="1055914"/>
            <a:chExt cx="2830691" cy="2164615"/>
          </a:xfrm>
        </p:grpSpPr>
        <p:sp>
          <p:nvSpPr>
            <p:cNvPr id="75" name="Retângulo 74">
              <a:extLst>
                <a:ext uri="{FF2B5EF4-FFF2-40B4-BE49-F238E27FC236}">
                  <a16:creationId xmlns:a16="http://schemas.microsoft.com/office/drawing/2014/main" id="{4E0918A9-57EA-4A7C-B021-675102404E06}"/>
                </a:ext>
              </a:extLst>
            </p:cNvPr>
            <p:cNvSpPr/>
            <p:nvPr/>
          </p:nvSpPr>
          <p:spPr>
            <a:xfrm>
              <a:off x="7136131" y="1055914"/>
              <a:ext cx="2766784" cy="2121926"/>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76" name="Retângulo 75">
              <a:extLst>
                <a:ext uri="{FF2B5EF4-FFF2-40B4-BE49-F238E27FC236}">
                  <a16:creationId xmlns:a16="http://schemas.microsoft.com/office/drawing/2014/main" id="{C2D6FA31-E0C6-4B09-9E14-4428AE2AB6CB}"/>
                </a:ext>
              </a:extLst>
            </p:cNvPr>
            <p:cNvSpPr/>
            <p:nvPr/>
          </p:nvSpPr>
          <p:spPr>
            <a:xfrm>
              <a:off x="7072224" y="1213360"/>
              <a:ext cx="2806823" cy="873957"/>
            </a:xfrm>
            <a:prstGeom prst="rect">
              <a:avLst/>
            </a:prstGeom>
          </p:spPr>
          <p:txBody>
            <a:bodyPr wrap="square">
              <a:spAutoFit/>
            </a:bodyPr>
            <a:lstStyle/>
            <a:p>
              <a:pPr algn="ctr">
                <a:defRPr/>
              </a:pPr>
              <a:r>
                <a:rPr lang="pt-BR" sz="1814" b="1" dirty="0" err="1">
                  <a:solidFill>
                    <a:prstClr val="white"/>
                  </a:solidFill>
                </a:rPr>
                <a:t>Microservice</a:t>
              </a:r>
              <a:r>
                <a:rPr lang="pt-BR" sz="1814" b="1" dirty="0">
                  <a:solidFill>
                    <a:prstClr val="white"/>
                  </a:solidFill>
                </a:rPr>
                <a:t> / Server </a:t>
              </a:r>
              <a:r>
                <a:rPr lang="pt-BR" sz="1814" b="1" dirty="0" err="1">
                  <a:solidFill>
                    <a:prstClr val="white"/>
                  </a:solidFill>
                </a:rPr>
                <a:t>Side</a:t>
              </a:r>
              <a:r>
                <a:rPr lang="pt-BR" sz="1814" b="1" dirty="0">
                  <a:solidFill>
                    <a:prstClr val="white"/>
                  </a:solidFill>
                </a:rPr>
                <a:t> Console APP</a:t>
              </a:r>
            </a:p>
            <a:p>
              <a:pPr lvl="0" algn="ctr">
                <a:defRPr/>
              </a:pPr>
              <a:r>
                <a:rPr lang="pt-BR" sz="1451" dirty="0">
                  <a:solidFill>
                    <a:prstClr val="white"/>
                  </a:solidFill>
                </a:rPr>
                <a:t>[Container: .NET Core/</a:t>
              </a:r>
              <a:r>
                <a:rPr lang="pt-BR" sz="1451" dirty="0" err="1">
                  <a:solidFill>
                    <a:prstClr val="white"/>
                  </a:solidFill>
                </a:rPr>
                <a:t>Phyton</a:t>
              </a:r>
              <a:r>
                <a:rPr lang="pt-BR" sz="1451" dirty="0">
                  <a:solidFill>
                    <a:prstClr val="white"/>
                  </a:solidFill>
                </a:rPr>
                <a:t>]</a:t>
              </a:r>
            </a:p>
          </p:txBody>
        </p:sp>
        <p:sp>
          <p:nvSpPr>
            <p:cNvPr id="77" name="Retângulo 20">
              <a:extLst>
                <a:ext uri="{FF2B5EF4-FFF2-40B4-BE49-F238E27FC236}">
                  <a16:creationId xmlns:a16="http://schemas.microsoft.com/office/drawing/2014/main" id="{119CF647-A118-4EFA-A594-BED3ECECF1CE}"/>
                </a:ext>
              </a:extLst>
            </p:cNvPr>
            <p:cNvSpPr/>
            <p:nvPr/>
          </p:nvSpPr>
          <p:spPr>
            <a:xfrm>
              <a:off x="7317565" y="2235131"/>
              <a:ext cx="2327633" cy="985398"/>
            </a:xfrm>
            <a:prstGeom prst="rect">
              <a:avLst/>
            </a:prstGeom>
          </p:spPr>
          <p:txBody>
            <a:bodyPr wrap="square">
              <a:spAutoFit/>
            </a:bodyPr>
            <a:lstStyle/>
            <a:p>
              <a:pPr lvl="0" algn="ctr">
                <a:defRPr/>
              </a:pPr>
              <a:r>
                <a:rPr lang="pt-BR" sz="1451" b="1" dirty="0">
                  <a:solidFill>
                    <a:prstClr val="white"/>
                  </a:solidFill>
                </a:rPr>
                <a:t>Relatórios</a:t>
              </a:r>
              <a:r>
                <a:rPr lang="pt-BR" sz="1451" dirty="0">
                  <a:solidFill>
                    <a:prstClr val="white"/>
                  </a:solidFill>
                </a:rPr>
                <a:t> - Extrair os dados tratados para os Relatórios – Pode enviar os relatórios por e-mail.</a:t>
              </a:r>
              <a:endParaRPr lang="pt-BR" sz="1088" dirty="0">
                <a:solidFill>
                  <a:prstClr val="white"/>
                </a:solidFill>
              </a:endParaRPr>
            </a:p>
          </p:txBody>
        </p:sp>
      </p:grpSp>
      <p:grpSp>
        <p:nvGrpSpPr>
          <p:cNvPr id="94" name="Group 36">
            <a:extLst>
              <a:ext uri="{FF2B5EF4-FFF2-40B4-BE49-F238E27FC236}">
                <a16:creationId xmlns:a16="http://schemas.microsoft.com/office/drawing/2014/main" id="{6E19A89A-8F63-46DB-A8D2-91C24F52EB8F}"/>
              </a:ext>
            </a:extLst>
          </p:cNvPr>
          <p:cNvGrpSpPr/>
          <p:nvPr/>
        </p:nvGrpSpPr>
        <p:grpSpPr>
          <a:xfrm>
            <a:off x="9631751" y="4852670"/>
            <a:ext cx="2426349" cy="1828603"/>
            <a:chOff x="7014179" y="4654462"/>
            <a:chExt cx="2675302" cy="2016225"/>
          </a:xfrm>
        </p:grpSpPr>
        <p:grpSp>
          <p:nvGrpSpPr>
            <p:cNvPr id="95" name="Group 22">
              <a:extLst>
                <a:ext uri="{FF2B5EF4-FFF2-40B4-BE49-F238E27FC236}">
                  <a16:creationId xmlns:a16="http://schemas.microsoft.com/office/drawing/2014/main" id="{EBAF2D23-14B9-4D6A-A120-B5EC7D8162CF}"/>
                </a:ext>
              </a:extLst>
            </p:cNvPr>
            <p:cNvGrpSpPr/>
            <p:nvPr/>
          </p:nvGrpSpPr>
          <p:grpSpPr>
            <a:xfrm>
              <a:off x="7149338" y="4654462"/>
              <a:ext cx="2463283" cy="2016225"/>
              <a:chOff x="8392958" y="3891083"/>
              <a:chExt cx="3276202" cy="2212133"/>
            </a:xfrm>
          </p:grpSpPr>
          <p:sp>
            <p:nvSpPr>
              <p:cNvPr id="98" name="Retângulo 6">
                <a:extLst>
                  <a:ext uri="{FF2B5EF4-FFF2-40B4-BE49-F238E27FC236}">
                    <a16:creationId xmlns:a16="http://schemas.microsoft.com/office/drawing/2014/main" id="{CE310C63-2C57-4B09-BB52-70FDE7EA1F0E}"/>
                  </a:ext>
                </a:extLst>
              </p:cNvPr>
              <p:cNvSpPr/>
              <p:nvPr/>
            </p:nvSpPr>
            <p:spPr>
              <a:xfrm>
                <a:off x="8392958" y="3891083"/>
                <a:ext cx="3276202" cy="2212133"/>
              </a:xfrm>
              <a:prstGeom prst="rect">
                <a:avLst/>
              </a:prstGeom>
              <a:solidFill>
                <a:schemeClr val="accent1">
                  <a:lumMod val="75000"/>
                  <a:lumOff val="2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99" name="Retângulo 6">
                <a:extLst>
                  <a:ext uri="{FF2B5EF4-FFF2-40B4-BE49-F238E27FC236}">
                    <a16:creationId xmlns:a16="http://schemas.microsoft.com/office/drawing/2014/main" id="{8CE6A0AA-5A50-4E69-B4D1-154421549FD2}"/>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00" name="Multiply 18">
                <a:extLst>
                  <a:ext uri="{FF2B5EF4-FFF2-40B4-BE49-F238E27FC236}">
                    <a16:creationId xmlns:a16="http://schemas.microsoft.com/office/drawing/2014/main" id="{3272190B-F254-4B44-A5C8-2BC3E6298AEC}"/>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101" name="Circular Arrow 19">
                <a:extLst>
                  <a:ext uri="{FF2B5EF4-FFF2-40B4-BE49-F238E27FC236}">
                    <a16:creationId xmlns:a16="http://schemas.microsoft.com/office/drawing/2014/main" id="{06A43B4F-E9F2-43D1-A283-D01C5E3CC442}"/>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96" name="Retângulo 20">
              <a:extLst>
                <a:ext uri="{FF2B5EF4-FFF2-40B4-BE49-F238E27FC236}">
                  <a16:creationId xmlns:a16="http://schemas.microsoft.com/office/drawing/2014/main" id="{EBBDC807-2F87-4DFD-9350-B9FFB72DCBB1}"/>
                </a:ext>
              </a:extLst>
            </p:cNvPr>
            <p:cNvSpPr/>
            <p:nvPr/>
          </p:nvSpPr>
          <p:spPr>
            <a:xfrm>
              <a:off x="7014179" y="4995848"/>
              <a:ext cx="2566458" cy="655805"/>
            </a:xfrm>
            <a:prstGeom prst="rect">
              <a:avLst/>
            </a:prstGeom>
          </p:spPr>
          <p:txBody>
            <a:bodyPr wrap="square">
              <a:spAutoFit/>
            </a:bodyPr>
            <a:lstStyle/>
            <a:p>
              <a:pPr lvl="0" algn="ctr">
                <a:defRPr/>
              </a:pPr>
              <a:r>
                <a:rPr lang="pt-BR" sz="1814" b="1" dirty="0" err="1">
                  <a:solidFill>
                    <a:prstClr val="white"/>
                  </a:solidFill>
                </a:rPr>
                <a:t>ClientSide</a:t>
              </a:r>
              <a:r>
                <a:rPr lang="pt-BR" sz="1814" b="1" dirty="0">
                  <a:solidFill>
                    <a:prstClr val="white"/>
                  </a:solidFill>
                </a:rPr>
                <a:t> Web</a:t>
              </a:r>
            </a:p>
            <a:p>
              <a:pPr lvl="0" algn="ctr">
                <a:defRPr/>
              </a:pPr>
              <a:r>
                <a:rPr lang="pt-BR" sz="1451" dirty="0">
                  <a:solidFill>
                    <a:prstClr val="white"/>
                  </a:solidFill>
                </a:rPr>
                <a:t>[Container: </a:t>
              </a:r>
              <a:r>
                <a:rPr lang="pt-BR" sz="1451" dirty="0" err="1">
                  <a:solidFill>
                    <a:prstClr val="white"/>
                  </a:solidFill>
                </a:rPr>
                <a:t>React</a:t>
              </a:r>
              <a:r>
                <a:rPr lang="pt-BR" sz="1451" dirty="0">
                  <a:solidFill>
                    <a:prstClr val="white"/>
                  </a:solidFill>
                </a:rPr>
                <a:t>]</a:t>
              </a:r>
            </a:p>
          </p:txBody>
        </p:sp>
        <p:sp>
          <p:nvSpPr>
            <p:cNvPr id="97" name="Retângulo 20">
              <a:extLst>
                <a:ext uri="{FF2B5EF4-FFF2-40B4-BE49-F238E27FC236}">
                  <a16:creationId xmlns:a16="http://schemas.microsoft.com/office/drawing/2014/main" id="{9CDE52EC-990F-4EB2-B7B1-E74CFA81891E}"/>
                </a:ext>
              </a:extLst>
            </p:cNvPr>
            <p:cNvSpPr/>
            <p:nvPr/>
          </p:nvSpPr>
          <p:spPr>
            <a:xfrm>
              <a:off x="7123023" y="5819930"/>
              <a:ext cx="2566458" cy="347981"/>
            </a:xfrm>
            <a:prstGeom prst="rect">
              <a:avLst/>
            </a:prstGeom>
          </p:spPr>
          <p:txBody>
            <a:bodyPr wrap="square">
              <a:spAutoFit/>
            </a:bodyPr>
            <a:lstStyle/>
            <a:p>
              <a:pPr lvl="0" algn="ctr">
                <a:defRPr/>
              </a:pPr>
              <a:r>
                <a:rPr lang="pt-BR" sz="1451" dirty="0">
                  <a:solidFill>
                    <a:prstClr val="white"/>
                  </a:solidFill>
                </a:rPr>
                <a:t>Site Institucional</a:t>
              </a:r>
              <a:endParaRPr lang="pt-BR" sz="1088" dirty="0">
                <a:solidFill>
                  <a:prstClr val="white"/>
                </a:solidFill>
              </a:endParaRPr>
            </a:p>
          </p:txBody>
        </p:sp>
      </p:grpSp>
      <p:grpSp>
        <p:nvGrpSpPr>
          <p:cNvPr id="102" name="Agrupar 101">
            <a:extLst>
              <a:ext uri="{FF2B5EF4-FFF2-40B4-BE49-F238E27FC236}">
                <a16:creationId xmlns:a16="http://schemas.microsoft.com/office/drawing/2014/main" id="{61276B0A-30FA-45EF-94E3-CDC51F95B52B}"/>
              </a:ext>
            </a:extLst>
          </p:cNvPr>
          <p:cNvGrpSpPr/>
          <p:nvPr/>
        </p:nvGrpSpPr>
        <p:grpSpPr>
          <a:xfrm>
            <a:off x="9539447" y="2763435"/>
            <a:ext cx="2663880" cy="1828602"/>
            <a:chOff x="145145" y="1548384"/>
            <a:chExt cx="2578931" cy="2016222"/>
          </a:xfrm>
        </p:grpSpPr>
        <p:sp>
          <p:nvSpPr>
            <p:cNvPr id="103" name="Retângulo 29">
              <a:extLst>
                <a:ext uri="{FF2B5EF4-FFF2-40B4-BE49-F238E27FC236}">
                  <a16:creationId xmlns:a16="http://schemas.microsoft.com/office/drawing/2014/main" id="{EF19ED40-C3A0-4969-8EBB-3A2D00295720}"/>
                </a:ext>
              </a:extLst>
            </p:cNvPr>
            <p:cNvSpPr/>
            <p:nvPr/>
          </p:nvSpPr>
          <p:spPr>
            <a:xfrm>
              <a:off x="239729" y="1548384"/>
              <a:ext cx="2377290" cy="2016222"/>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04" name="Retângulo 20">
              <a:extLst>
                <a:ext uri="{FF2B5EF4-FFF2-40B4-BE49-F238E27FC236}">
                  <a16:creationId xmlns:a16="http://schemas.microsoft.com/office/drawing/2014/main" id="{D9709B6F-FBB6-4492-8567-56640C3B70C4}"/>
                </a:ext>
              </a:extLst>
            </p:cNvPr>
            <p:cNvSpPr/>
            <p:nvPr/>
          </p:nvSpPr>
          <p:spPr>
            <a:xfrm>
              <a:off x="157618" y="1618050"/>
              <a:ext cx="2566458" cy="963629"/>
            </a:xfrm>
            <a:prstGeom prst="rect">
              <a:avLst/>
            </a:prstGeom>
          </p:spPr>
          <p:txBody>
            <a:bodyPr wrap="square">
              <a:spAutoFit/>
            </a:bodyPr>
            <a:lstStyle/>
            <a:p>
              <a:pPr lvl="0" algn="ctr">
                <a:defRPr/>
              </a:pPr>
              <a:r>
                <a:rPr lang="pt-BR" sz="1814" b="1" dirty="0"/>
                <a:t>Integração com CRM </a:t>
              </a:r>
              <a:r>
                <a:rPr lang="pt-BR" sz="1814" b="1" dirty="0" err="1"/>
                <a:t>Application</a:t>
              </a:r>
              <a:endParaRPr lang="pt-BR" sz="1814" b="1" dirty="0"/>
            </a:p>
            <a:p>
              <a:pPr lvl="0" algn="ctr">
                <a:defRPr/>
              </a:pPr>
              <a:r>
                <a:rPr lang="pt-BR" sz="1451" dirty="0"/>
                <a:t>[Container: API CRM]</a:t>
              </a:r>
            </a:p>
          </p:txBody>
        </p:sp>
        <p:sp>
          <p:nvSpPr>
            <p:cNvPr id="105" name="Retângulo 20">
              <a:extLst>
                <a:ext uri="{FF2B5EF4-FFF2-40B4-BE49-F238E27FC236}">
                  <a16:creationId xmlns:a16="http://schemas.microsoft.com/office/drawing/2014/main" id="{86DF7AED-1A31-4E4F-A5E4-64D8008D94F0}"/>
                </a:ext>
              </a:extLst>
            </p:cNvPr>
            <p:cNvSpPr/>
            <p:nvPr/>
          </p:nvSpPr>
          <p:spPr>
            <a:xfrm>
              <a:off x="145145" y="2613759"/>
              <a:ext cx="2566458" cy="840331"/>
            </a:xfrm>
            <a:prstGeom prst="rect">
              <a:avLst/>
            </a:prstGeom>
          </p:spPr>
          <p:txBody>
            <a:bodyPr wrap="square">
              <a:spAutoFit/>
            </a:bodyPr>
            <a:lstStyle/>
            <a:p>
              <a:pPr lvl="0" algn="ctr">
                <a:defRPr/>
              </a:pPr>
              <a:r>
                <a:rPr lang="pt-BR" sz="1451" dirty="0"/>
                <a:t>API para integração de formulário de contato com ferramenta de CRM</a:t>
              </a:r>
              <a:endParaRPr lang="pt-BR" sz="1088" dirty="0"/>
            </a:p>
          </p:txBody>
        </p:sp>
      </p:grpSp>
      <p:grpSp>
        <p:nvGrpSpPr>
          <p:cNvPr id="106" name="Group 36">
            <a:extLst>
              <a:ext uri="{FF2B5EF4-FFF2-40B4-BE49-F238E27FC236}">
                <a16:creationId xmlns:a16="http://schemas.microsoft.com/office/drawing/2014/main" id="{915D5EAA-3321-46E9-94C1-D61D242C18FC}"/>
              </a:ext>
            </a:extLst>
          </p:cNvPr>
          <p:cNvGrpSpPr/>
          <p:nvPr/>
        </p:nvGrpSpPr>
        <p:grpSpPr>
          <a:xfrm>
            <a:off x="6941250" y="2807963"/>
            <a:ext cx="2426349" cy="1828603"/>
            <a:chOff x="7014179" y="4654462"/>
            <a:chExt cx="2675302" cy="2016225"/>
          </a:xfrm>
        </p:grpSpPr>
        <p:grpSp>
          <p:nvGrpSpPr>
            <p:cNvPr id="107" name="Group 22">
              <a:extLst>
                <a:ext uri="{FF2B5EF4-FFF2-40B4-BE49-F238E27FC236}">
                  <a16:creationId xmlns:a16="http://schemas.microsoft.com/office/drawing/2014/main" id="{9CB69AEE-2889-4638-95F4-EC0EE9701B6B}"/>
                </a:ext>
              </a:extLst>
            </p:cNvPr>
            <p:cNvGrpSpPr/>
            <p:nvPr/>
          </p:nvGrpSpPr>
          <p:grpSpPr>
            <a:xfrm>
              <a:off x="7149338" y="4654462"/>
              <a:ext cx="2463283" cy="2016225"/>
              <a:chOff x="8392958" y="3891083"/>
              <a:chExt cx="3276202" cy="2212133"/>
            </a:xfrm>
          </p:grpSpPr>
          <p:sp>
            <p:nvSpPr>
              <p:cNvPr id="110" name="Retângulo 6">
                <a:extLst>
                  <a:ext uri="{FF2B5EF4-FFF2-40B4-BE49-F238E27FC236}">
                    <a16:creationId xmlns:a16="http://schemas.microsoft.com/office/drawing/2014/main" id="{82D54EAE-367D-49EF-AFE3-514B19CB8546}"/>
                  </a:ext>
                </a:extLst>
              </p:cNvPr>
              <p:cNvSpPr/>
              <p:nvPr/>
            </p:nvSpPr>
            <p:spPr>
              <a:xfrm>
                <a:off x="8392958" y="3891083"/>
                <a:ext cx="3276202" cy="2212133"/>
              </a:xfrm>
              <a:prstGeom prst="rect">
                <a:avLst/>
              </a:prstGeom>
              <a:solidFill>
                <a:schemeClr val="accent1">
                  <a:lumMod val="75000"/>
                  <a:lumOff val="2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11" name="Retângulo 6">
                <a:extLst>
                  <a:ext uri="{FF2B5EF4-FFF2-40B4-BE49-F238E27FC236}">
                    <a16:creationId xmlns:a16="http://schemas.microsoft.com/office/drawing/2014/main" id="{E3F0E7BF-797A-4947-B8B8-B291FAC8839F}"/>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12" name="Multiply 18">
                <a:extLst>
                  <a:ext uri="{FF2B5EF4-FFF2-40B4-BE49-F238E27FC236}">
                    <a16:creationId xmlns:a16="http://schemas.microsoft.com/office/drawing/2014/main" id="{F6168257-9904-446D-B8E7-61A8E97F98B6}"/>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113" name="Circular Arrow 19">
                <a:extLst>
                  <a:ext uri="{FF2B5EF4-FFF2-40B4-BE49-F238E27FC236}">
                    <a16:creationId xmlns:a16="http://schemas.microsoft.com/office/drawing/2014/main" id="{09D2B581-4825-44A4-A69A-EA654E12600B}"/>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108" name="Retângulo 20">
              <a:extLst>
                <a:ext uri="{FF2B5EF4-FFF2-40B4-BE49-F238E27FC236}">
                  <a16:creationId xmlns:a16="http://schemas.microsoft.com/office/drawing/2014/main" id="{CC83C079-3E99-4F02-8087-2243F9A6E109}"/>
                </a:ext>
              </a:extLst>
            </p:cNvPr>
            <p:cNvSpPr/>
            <p:nvPr/>
          </p:nvSpPr>
          <p:spPr>
            <a:xfrm>
              <a:off x="7014179" y="4995848"/>
              <a:ext cx="2566458" cy="655805"/>
            </a:xfrm>
            <a:prstGeom prst="rect">
              <a:avLst/>
            </a:prstGeom>
          </p:spPr>
          <p:txBody>
            <a:bodyPr wrap="square">
              <a:spAutoFit/>
            </a:bodyPr>
            <a:lstStyle/>
            <a:p>
              <a:pPr lvl="0" algn="ctr">
                <a:defRPr/>
              </a:pPr>
              <a:r>
                <a:rPr lang="pt-BR" sz="1814" b="1" dirty="0" err="1">
                  <a:solidFill>
                    <a:prstClr val="white"/>
                  </a:solidFill>
                </a:rPr>
                <a:t>ClientSide</a:t>
              </a:r>
              <a:r>
                <a:rPr lang="pt-BR" sz="1814" b="1" dirty="0">
                  <a:solidFill>
                    <a:prstClr val="white"/>
                  </a:solidFill>
                </a:rPr>
                <a:t> Web</a:t>
              </a:r>
            </a:p>
            <a:p>
              <a:pPr lvl="0" algn="ctr">
                <a:defRPr/>
              </a:pPr>
              <a:r>
                <a:rPr lang="pt-BR" sz="1451" dirty="0">
                  <a:solidFill>
                    <a:prstClr val="white"/>
                  </a:solidFill>
                </a:rPr>
                <a:t>[</a:t>
              </a:r>
              <a:r>
                <a:rPr lang="pt-BR" sz="1451" dirty="0" err="1">
                  <a:solidFill>
                    <a:prstClr val="white"/>
                  </a:solidFill>
                </a:rPr>
                <a:t>Container:PowerBI</a:t>
              </a:r>
              <a:r>
                <a:rPr lang="pt-BR" sz="1451" dirty="0">
                  <a:solidFill>
                    <a:prstClr val="white"/>
                  </a:solidFill>
                </a:rPr>
                <a:t>]</a:t>
              </a:r>
            </a:p>
          </p:txBody>
        </p:sp>
        <p:sp>
          <p:nvSpPr>
            <p:cNvPr id="109" name="Retângulo 20">
              <a:extLst>
                <a:ext uri="{FF2B5EF4-FFF2-40B4-BE49-F238E27FC236}">
                  <a16:creationId xmlns:a16="http://schemas.microsoft.com/office/drawing/2014/main" id="{6D807898-1C45-4E4E-8F4A-4CC03583564B}"/>
                </a:ext>
              </a:extLst>
            </p:cNvPr>
            <p:cNvSpPr/>
            <p:nvPr/>
          </p:nvSpPr>
          <p:spPr>
            <a:xfrm>
              <a:off x="7123023" y="5819930"/>
              <a:ext cx="2566458" cy="347981"/>
            </a:xfrm>
            <a:prstGeom prst="rect">
              <a:avLst/>
            </a:prstGeom>
          </p:spPr>
          <p:txBody>
            <a:bodyPr wrap="square">
              <a:spAutoFit/>
            </a:bodyPr>
            <a:lstStyle/>
            <a:p>
              <a:pPr lvl="0" algn="ctr">
                <a:defRPr/>
              </a:pPr>
              <a:r>
                <a:rPr lang="pt-BR" sz="1451" dirty="0">
                  <a:solidFill>
                    <a:prstClr val="white"/>
                  </a:solidFill>
                </a:rPr>
                <a:t>Dashboard</a:t>
              </a:r>
              <a:endParaRPr lang="pt-BR" sz="1088" dirty="0">
                <a:solidFill>
                  <a:prstClr val="white"/>
                </a:solidFill>
              </a:endParaRPr>
            </a:p>
          </p:txBody>
        </p:sp>
      </p:grpSp>
      <p:grpSp>
        <p:nvGrpSpPr>
          <p:cNvPr id="114" name="Group 35">
            <a:extLst>
              <a:ext uri="{FF2B5EF4-FFF2-40B4-BE49-F238E27FC236}">
                <a16:creationId xmlns:a16="http://schemas.microsoft.com/office/drawing/2014/main" id="{6C4CF9C4-0C16-44EA-A879-019B2D4B9D7C}"/>
              </a:ext>
            </a:extLst>
          </p:cNvPr>
          <p:cNvGrpSpPr/>
          <p:nvPr/>
        </p:nvGrpSpPr>
        <p:grpSpPr>
          <a:xfrm>
            <a:off x="2514385" y="4821554"/>
            <a:ext cx="2327633" cy="1895133"/>
            <a:chOff x="9889827" y="4597388"/>
            <a:chExt cx="2566458" cy="2089582"/>
          </a:xfrm>
        </p:grpSpPr>
        <p:grpSp>
          <p:nvGrpSpPr>
            <p:cNvPr id="115" name="Group 31">
              <a:extLst>
                <a:ext uri="{FF2B5EF4-FFF2-40B4-BE49-F238E27FC236}">
                  <a16:creationId xmlns:a16="http://schemas.microsoft.com/office/drawing/2014/main" id="{B95360C8-7B41-4FC8-952B-465F88047C28}"/>
                </a:ext>
              </a:extLst>
            </p:cNvPr>
            <p:cNvGrpSpPr/>
            <p:nvPr/>
          </p:nvGrpSpPr>
          <p:grpSpPr>
            <a:xfrm>
              <a:off x="10024908" y="4597388"/>
              <a:ext cx="2307052" cy="2089582"/>
              <a:chOff x="7252020" y="3571513"/>
              <a:chExt cx="2376264" cy="2178569"/>
            </a:xfrm>
          </p:grpSpPr>
          <p:sp>
            <p:nvSpPr>
              <p:cNvPr id="118" name="Retângulo 117">
                <a:extLst>
                  <a:ext uri="{FF2B5EF4-FFF2-40B4-BE49-F238E27FC236}">
                    <a16:creationId xmlns:a16="http://schemas.microsoft.com/office/drawing/2014/main" id="{CC0582E5-B456-4693-B592-B466B5BF3938}"/>
                  </a:ext>
                </a:extLst>
              </p:cNvPr>
              <p:cNvSpPr/>
              <p:nvPr/>
            </p:nvSpPr>
            <p:spPr>
              <a:xfrm>
                <a:off x="7683409" y="4788743"/>
                <a:ext cx="1198305" cy="362800"/>
              </a:xfrm>
              <a:prstGeom prst="rect">
                <a:avLst/>
              </a:prstGeom>
            </p:spPr>
            <p:txBody>
              <a:bodyPr wrap="square">
                <a:spAutoFit/>
              </a:bodyPr>
              <a:lstStyle/>
              <a:p>
                <a:pPr lvl="0">
                  <a:defRPr/>
                </a:pPr>
                <a:r>
                  <a:rPr lang="pt-BR" sz="1451">
                    <a:solidFill>
                      <a:prstClr val="white"/>
                    </a:solidFill>
                  </a:rPr>
                  <a:t>Dashboard</a:t>
                </a:r>
              </a:p>
            </p:txBody>
          </p:sp>
          <p:sp>
            <p:nvSpPr>
              <p:cNvPr id="119" name="Rounded Rectangle 30">
                <a:extLst>
                  <a:ext uri="{FF2B5EF4-FFF2-40B4-BE49-F238E27FC236}">
                    <a16:creationId xmlns:a16="http://schemas.microsoft.com/office/drawing/2014/main" id="{6268B960-9A94-46AC-B0AC-70E21EA347AD}"/>
                  </a:ext>
                </a:extLst>
              </p:cNvPr>
              <p:cNvSpPr/>
              <p:nvPr/>
            </p:nvSpPr>
            <p:spPr>
              <a:xfrm>
                <a:off x="7252020" y="3571513"/>
                <a:ext cx="2376264" cy="2178569"/>
              </a:xfrm>
              <a:prstGeom prst="roundRect">
                <a:avLst/>
              </a:prstGeom>
              <a:solidFill>
                <a:schemeClr val="accent1">
                  <a:lumMod val="75000"/>
                  <a:lumOff val="2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120" name="Straight Connector 29">
                <a:extLst>
                  <a:ext uri="{FF2B5EF4-FFF2-40B4-BE49-F238E27FC236}">
                    <a16:creationId xmlns:a16="http://schemas.microsoft.com/office/drawing/2014/main" id="{61A9F524-5744-448A-A095-605224F5C13A}"/>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59">
                <a:extLst>
                  <a:ext uri="{FF2B5EF4-FFF2-40B4-BE49-F238E27FC236}">
                    <a16:creationId xmlns:a16="http://schemas.microsoft.com/office/drawing/2014/main" id="{75FC920B-411E-46C4-8D6A-EBBE3B6CD077}"/>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60">
                <a:extLst>
                  <a:ext uri="{FF2B5EF4-FFF2-40B4-BE49-F238E27FC236}">
                    <a16:creationId xmlns:a16="http://schemas.microsoft.com/office/drawing/2014/main" id="{81F80F0C-DBCD-4929-BDE8-CABE5F6D3C73}"/>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Retângulo 20">
              <a:extLst>
                <a:ext uri="{FF2B5EF4-FFF2-40B4-BE49-F238E27FC236}">
                  <a16:creationId xmlns:a16="http://schemas.microsoft.com/office/drawing/2014/main" id="{676490A4-97F9-41F2-A51E-AB40CB501081}"/>
                </a:ext>
              </a:extLst>
            </p:cNvPr>
            <p:cNvSpPr/>
            <p:nvPr/>
          </p:nvSpPr>
          <p:spPr>
            <a:xfrm>
              <a:off x="9889827" y="4967598"/>
              <a:ext cx="2566458" cy="901979"/>
            </a:xfrm>
            <a:prstGeom prst="rect">
              <a:avLst/>
            </a:prstGeom>
          </p:spPr>
          <p:txBody>
            <a:bodyPr wrap="square">
              <a:spAutoFit/>
            </a:bodyPr>
            <a:lstStyle/>
            <a:p>
              <a:pPr lvl="0" algn="ctr">
                <a:defRPr/>
              </a:pPr>
              <a:r>
                <a:rPr lang="pt-BR" sz="1814" b="1" dirty="0" err="1">
                  <a:solidFill>
                    <a:prstClr val="white"/>
                  </a:solidFill>
                </a:rPr>
                <a:t>MobileApp</a:t>
              </a:r>
              <a:endParaRPr lang="pt-BR" sz="1814" b="1" dirty="0">
                <a:solidFill>
                  <a:prstClr val="white"/>
                </a:solidFill>
              </a:endParaRPr>
            </a:p>
            <a:p>
              <a:pPr lvl="0" algn="ctr">
                <a:defRPr/>
              </a:pPr>
              <a:r>
                <a:rPr lang="pt-BR" sz="1451" dirty="0">
                  <a:solidFill>
                    <a:prstClr val="white"/>
                  </a:solidFill>
                </a:rPr>
                <a:t>[Container: PWA/</a:t>
              </a:r>
              <a:r>
                <a:rPr lang="pt-BR" sz="1451" dirty="0" err="1">
                  <a:solidFill>
                    <a:prstClr val="white"/>
                  </a:solidFill>
                </a:rPr>
                <a:t>React</a:t>
              </a:r>
              <a:r>
                <a:rPr lang="pt-BR" sz="1451" dirty="0">
                  <a:solidFill>
                    <a:prstClr val="white"/>
                  </a:solidFill>
                </a:rPr>
                <a:t> </a:t>
              </a:r>
              <a:r>
                <a:rPr lang="pt-BR" sz="1451" dirty="0" err="1">
                  <a:solidFill>
                    <a:prstClr val="white"/>
                  </a:solidFill>
                </a:rPr>
                <a:t>Native</a:t>
              </a:r>
              <a:r>
                <a:rPr lang="pt-BR" sz="1451" dirty="0">
                  <a:solidFill>
                    <a:prstClr val="white"/>
                  </a:solidFill>
                </a:rPr>
                <a:t>]</a:t>
              </a:r>
            </a:p>
          </p:txBody>
        </p:sp>
        <p:sp>
          <p:nvSpPr>
            <p:cNvPr id="117" name="Retângulo 20">
              <a:extLst>
                <a:ext uri="{FF2B5EF4-FFF2-40B4-BE49-F238E27FC236}">
                  <a16:creationId xmlns:a16="http://schemas.microsoft.com/office/drawing/2014/main" id="{96F6CF94-615B-4717-8916-B2B23B649740}"/>
                </a:ext>
              </a:extLst>
            </p:cNvPr>
            <p:cNvSpPr/>
            <p:nvPr/>
          </p:nvSpPr>
          <p:spPr>
            <a:xfrm>
              <a:off x="9998671" y="5868863"/>
              <a:ext cx="2307052" cy="594155"/>
            </a:xfrm>
            <a:prstGeom prst="rect">
              <a:avLst/>
            </a:prstGeom>
          </p:spPr>
          <p:txBody>
            <a:bodyPr wrap="square">
              <a:spAutoFit/>
            </a:bodyPr>
            <a:lstStyle/>
            <a:p>
              <a:pPr lvl="0" algn="ctr">
                <a:defRPr/>
              </a:pPr>
              <a:r>
                <a:rPr lang="pt-BR" sz="1451" dirty="0">
                  <a:solidFill>
                    <a:prstClr val="white"/>
                  </a:solidFill>
                </a:rPr>
                <a:t>App para compras – E-commerce</a:t>
              </a:r>
              <a:endParaRPr lang="pt-BR" sz="1088" dirty="0">
                <a:solidFill>
                  <a:prstClr val="white"/>
                </a:solidFill>
              </a:endParaRPr>
            </a:p>
          </p:txBody>
        </p:sp>
      </p:grpSp>
      <p:cxnSp>
        <p:nvCxnSpPr>
          <p:cNvPr id="123" name="Conector de Seta Reta 122">
            <a:extLst>
              <a:ext uri="{FF2B5EF4-FFF2-40B4-BE49-F238E27FC236}">
                <a16:creationId xmlns:a16="http://schemas.microsoft.com/office/drawing/2014/main" id="{81F77DE8-84C2-45E0-910C-13552BD6A075}"/>
              </a:ext>
            </a:extLst>
          </p:cNvPr>
          <p:cNvCxnSpPr>
            <a:stCxn id="50" idx="0"/>
            <a:endCxn id="71" idx="2"/>
          </p:cNvCxnSpPr>
          <p:nvPr/>
        </p:nvCxnSpPr>
        <p:spPr>
          <a:xfrm flipV="1">
            <a:off x="1350086" y="4192165"/>
            <a:ext cx="2616326" cy="63356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5" name="Conector de Seta Reta 124">
            <a:extLst>
              <a:ext uri="{FF2B5EF4-FFF2-40B4-BE49-F238E27FC236}">
                <a16:creationId xmlns:a16="http://schemas.microsoft.com/office/drawing/2014/main" id="{9EECFFF4-DD4D-465A-8D9D-2BC625C5160C}"/>
              </a:ext>
            </a:extLst>
          </p:cNvPr>
          <p:cNvCxnSpPr>
            <a:stCxn id="71" idx="0"/>
            <a:endCxn id="21" idx="3"/>
          </p:cNvCxnSpPr>
          <p:nvPr/>
        </p:nvCxnSpPr>
        <p:spPr>
          <a:xfrm flipH="1" flipV="1">
            <a:off x="3965470" y="2410571"/>
            <a:ext cx="942" cy="51811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9" name="Conector de Seta Reta 128">
            <a:extLst>
              <a:ext uri="{FF2B5EF4-FFF2-40B4-BE49-F238E27FC236}">
                <a16:creationId xmlns:a16="http://schemas.microsoft.com/office/drawing/2014/main" id="{A25249AE-DFB3-4A4A-A8AB-20C3DDA7CBF4}"/>
              </a:ext>
            </a:extLst>
          </p:cNvPr>
          <p:cNvCxnSpPr>
            <a:cxnSpLocks/>
            <a:stCxn id="59" idx="0"/>
            <a:endCxn id="3" idx="2"/>
          </p:cNvCxnSpPr>
          <p:nvPr/>
        </p:nvCxnSpPr>
        <p:spPr>
          <a:xfrm flipH="1" flipV="1">
            <a:off x="1371241" y="4319432"/>
            <a:ext cx="4743017" cy="59243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9" name="Conector de Seta Reta 138">
            <a:extLst>
              <a:ext uri="{FF2B5EF4-FFF2-40B4-BE49-F238E27FC236}">
                <a16:creationId xmlns:a16="http://schemas.microsoft.com/office/drawing/2014/main" id="{68106D5F-3CDD-4DA7-B253-EFD2010E35B1}"/>
              </a:ext>
            </a:extLst>
          </p:cNvPr>
          <p:cNvCxnSpPr>
            <a:cxnSpLocks/>
            <a:stCxn id="110" idx="1"/>
          </p:cNvCxnSpPr>
          <p:nvPr/>
        </p:nvCxnSpPr>
        <p:spPr>
          <a:xfrm flipH="1" flipV="1">
            <a:off x="5051364" y="2140443"/>
            <a:ext cx="2012468" cy="158182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2" name="Conector de Seta Reta 141">
            <a:extLst>
              <a:ext uri="{FF2B5EF4-FFF2-40B4-BE49-F238E27FC236}">
                <a16:creationId xmlns:a16="http://schemas.microsoft.com/office/drawing/2014/main" id="{F0AADAE8-D258-407E-8441-08563C4E8099}"/>
              </a:ext>
            </a:extLst>
          </p:cNvPr>
          <p:cNvCxnSpPr>
            <a:cxnSpLocks/>
            <a:stCxn id="119" idx="0"/>
            <a:endCxn id="71" idx="2"/>
          </p:cNvCxnSpPr>
          <p:nvPr/>
        </p:nvCxnSpPr>
        <p:spPr>
          <a:xfrm flipV="1">
            <a:off x="3683079" y="4192165"/>
            <a:ext cx="283333" cy="6293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5" name="Conector de Seta Reta 174">
            <a:extLst>
              <a:ext uri="{FF2B5EF4-FFF2-40B4-BE49-F238E27FC236}">
                <a16:creationId xmlns:a16="http://schemas.microsoft.com/office/drawing/2014/main" id="{99BD2877-28CD-40E0-8226-C465B8317502}"/>
              </a:ext>
            </a:extLst>
          </p:cNvPr>
          <p:cNvCxnSpPr>
            <a:stCxn id="98" idx="0"/>
            <a:endCxn id="103" idx="2"/>
          </p:cNvCxnSpPr>
          <p:nvPr/>
        </p:nvCxnSpPr>
        <p:spPr>
          <a:xfrm flipH="1" flipV="1">
            <a:off x="10864946" y="4592037"/>
            <a:ext cx="6417" cy="260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7" name="Conector de Seta Reta 176">
            <a:extLst>
              <a:ext uri="{FF2B5EF4-FFF2-40B4-BE49-F238E27FC236}">
                <a16:creationId xmlns:a16="http://schemas.microsoft.com/office/drawing/2014/main" id="{38D1F44B-1EAE-4A3E-BB4F-765EEAF3FE19}"/>
              </a:ext>
            </a:extLst>
          </p:cNvPr>
          <p:cNvCxnSpPr>
            <a:cxnSpLocks/>
            <a:stCxn id="25" idx="3"/>
            <a:endCxn id="21" idx="2"/>
          </p:cNvCxnSpPr>
          <p:nvPr/>
        </p:nvCxnSpPr>
        <p:spPr>
          <a:xfrm>
            <a:off x="2457838" y="1522916"/>
            <a:ext cx="464604" cy="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7" name="Conector de Seta Reta 186">
            <a:extLst>
              <a:ext uri="{FF2B5EF4-FFF2-40B4-BE49-F238E27FC236}">
                <a16:creationId xmlns:a16="http://schemas.microsoft.com/office/drawing/2014/main" id="{58C70DAE-FDCB-45D8-8DDB-EECDDD3F1972}"/>
              </a:ext>
            </a:extLst>
          </p:cNvPr>
          <p:cNvCxnSpPr>
            <a:cxnSpLocks/>
            <a:stCxn id="75" idx="1"/>
            <a:endCxn id="22" idx="3"/>
          </p:cNvCxnSpPr>
          <p:nvPr/>
        </p:nvCxnSpPr>
        <p:spPr>
          <a:xfrm flipH="1">
            <a:off x="5002188" y="1470202"/>
            <a:ext cx="1985361" cy="1544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1" name="CaixaDeTexto 190">
            <a:extLst>
              <a:ext uri="{FF2B5EF4-FFF2-40B4-BE49-F238E27FC236}">
                <a16:creationId xmlns:a16="http://schemas.microsoft.com/office/drawing/2014/main" id="{CCED2633-B296-4BF4-822B-9D07E3DB5FA3}"/>
              </a:ext>
            </a:extLst>
          </p:cNvPr>
          <p:cNvSpPr txBox="1"/>
          <p:nvPr/>
        </p:nvSpPr>
        <p:spPr>
          <a:xfrm>
            <a:off x="2066245" y="469279"/>
            <a:ext cx="449162" cy="369332"/>
          </a:xfrm>
          <a:prstGeom prst="rect">
            <a:avLst/>
          </a:prstGeom>
          <a:noFill/>
        </p:spPr>
        <p:txBody>
          <a:bodyPr wrap="none" rtlCol="0">
            <a:spAutoFit/>
          </a:bodyPr>
          <a:lstStyle/>
          <a:p>
            <a:r>
              <a:rPr lang="pt-BR" b="1" dirty="0">
                <a:solidFill>
                  <a:srgbClr val="ED145B"/>
                </a:solidFill>
              </a:rPr>
              <a:t>G6</a:t>
            </a:r>
          </a:p>
        </p:txBody>
      </p:sp>
      <p:sp>
        <p:nvSpPr>
          <p:cNvPr id="192" name="CaixaDeTexto 191">
            <a:extLst>
              <a:ext uri="{FF2B5EF4-FFF2-40B4-BE49-F238E27FC236}">
                <a16:creationId xmlns:a16="http://schemas.microsoft.com/office/drawing/2014/main" id="{D11541C7-E3ED-48C1-924E-4C50664E3757}"/>
              </a:ext>
            </a:extLst>
          </p:cNvPr>
          <p:cNvSpPr txBox="1"/>
          <p:nvPr/>
        </p:nvSpPr>
        <p:spPr>
          <a:xfrm>
            <a:off x="4630414" y="440751"/>
            <a:ext cx="817853" cy="369332"/>
          </a:xfrm>
          <a:prstGeom prst="rect">
            <a:avLst/>
          </a:prstGeom>
          <a:noFill/>
        </p:spPr>
        <p:txBody>
          <a:bodyPr wrap="none" rtlCol="0">
            <a:spAutoFit/>
          </a:bodyPr>
          <a:lstStyle/>
          <a:p>
            <a:r>
              <a:rPr lang="pt-BR" b="1" dirty="0">
                <a:solidFill>
                  <a:srgbClr val="ED145B"/>
                </a:solidFill>
              </a:rPr>
              <a:t>G7+G5</a:t>
            </a:r>
          </a:p>
        </p:txBody>
      </p:sp>
      <p:sp>
        <p:nvSpPr>
          <p:cNvPr id="193" name="CaixaDeTexto 192">
            <a:extLst>
              <a:ext uri="{FF2B5EF4-FFF2-40B4-BE49-F238E27FC236}">
                <a16:creationId xmlns:a16="http://schemas.microsoft.com/office/drawing/2014/main" id="{359C63B2-7E47-455D-B8B5-A3B7603E1FB8}"/>
              </a:ext>
            </a:extLst>
          </p:cNvPr>
          <p:cNvSpPr txBox="1"/>
          <p:nvPr/>
        </p:nvSpPr>
        <p:spPr>
          <a:xfrm>
            <a:off x="2061069" y="4519341"/>
            <a:ext cx="407484" cy="369332"/>
          </a:xfrm>
          <a:prstGeom prst="rect">
            <a:avLst/>
          </a:prstGeom>
          <a:noFill/>
        </p:spPr>
        <p:txBody>
          <a:bodyPr wrap="none" rtlCol="0">
            <a:spAutoFit/>
          </a:bodyPr>
          <a:lstStyle/>
          <a:p>
            <a:r>
              <a:rPr lang="pt-BR" b="1" dirty="0">
                <a:solidFill>
                  <a:srgbClr val="ED145B"/>
                </a:solidFill>
              </a:rPr>
              <a:t>G1</a:t>
            </a:r>
          </a:p>
        </p:txBody>
      </p:sp>
      <p:sp>
        <p:nvSpPr>
          <p:cNvPr id="194" name="CaixaDeTexto 193">
            <a:extLst>
              <a:ext uri="{FF2B5EF4-FFF2-40B4-BE49-F238E27FC236}">
                <a16:creationId xmlns:a16="http://schemas.microsoft.com/office/drawing/2014/main" id="{1E1D8C1B-2515-4EB8-927A-B8172C093057}"/>
              </a:ext>
            </a:extLst>
          </p:cNvPr>
          <p:cNvSpPr txBox="1"/>
          <p:nvPr/>
        </p:nvSpPr>
        <p:spPr>
          <a:xfrm>
            <a:off x="6595922" y="4561712"/>
            <a:ext cx="450764" cy="369332"/>
          </a:xfrm>
          <a:prstGeom prst="rect">
            <a:avLst/>
          </a:prstGeom>
          <a:noFill/>
        </p:spPr>
        <p:txBody>
          <a:bodyPr wrap="none" rtlCol="0">
            <a:spAutoFit/>
          </a:bodyPr>
          <a:lstStyle/>
          <a:p>
            <a:r>
              <a:rPr lang="pt-BR" b="1" dirty="0">
                <a:solidFill>
                  <a:srgbClr val="ED145B"/>
                </a:solidFill>
              </a:rPr>
              <a:t>G3</a:t>
            </a:r>
          </a:p>
        </p:txBody>
      </p:sp>
      <p:sp>
        <p:nvSpPr>
          <p:cNvPr id="195" name="CaixaDeTexto 194">
            <a:extLst>
              <a:ext uri="{FF2B5EF4-FFF2-40B4-BE49-F238E27FC236}">
                <a16:creationId xmlns:a16="http://schemas.microsoft.com/office/drawing/2014/main" id="{20EFB047-589F-43A9-98DD-2F98E6D5B826}"/>
              </a:ext>
            </a:extLst>
          </p:cNvPr>
          <p:cNvSpPr txBox="1"/>
          <p:nvPr/>
        </p:nvSpPr>
        <p:spPr>
          <a:xfrm>
            <a:off x="6923642" y="93795"/>
            <a:ext cx="465192" cy="369332"/>
          </a:xfrm>
          <a:prstGeom prst="rect">
            <a:avLst/>
          </a:prstGeom>
          <a:noFill/>
        </p:spPr>
        <p:txBody>
          <a:bodyPr wrap="none" rtlCol="0">
            <a:spAutoFit/>
          </a:bodyPr>
          <a:lstStyle/>
          <a:p>
            <a:r>
              <a:rPr lang="pt-BR" b="1" dirty="0">
                <a:solidFill>
                  <a:srgbClr val="ED145B"/>
                </a:solidFill>
              </a:rPr>
              <a:t>G4</a:t>
            </a:r>
          </a:p>
        </p:txBody>
      </p:sp>
      <p:sp>
        <p:nvSpPr>
          <p:cNvPr id="198" name="CaixaDeTexto 197">
            <a:extLst>
              <a:ext uri="{FF2B5EF4-FFF2-40B4-BE49-F238E27FC236}">
                <a16:creationId xmlns:a16="http://schemas.microsoft.com/office/drawing/2014/main" id="{D787B1A6-F5D6-4788-BB4F-576D7D2999FE}"/>
              </a:ext>
            </a:extLst>
          </p:cNvPr>
          <p:cNvSpPr txBox="1"/>
          <p:nvPr/>
        </p:nvSpPr>
        <p:spPr>
          <a:xfrm>
            <a:off x="11634917" y="4543812"/>
            <a:ext cx="447558" cy="369332"/>
          </a:xfrm>
          <a:prstGeom prst="rect">
            <a:avLst/>
          </a:prstGeom>
          <a:noFill/>
        </p:spPr>
        <p:txBody>
          <a:bodyPr wrap="none" rtlCol="0">
            <a:spAutoFit/>
          </a:bodyPr>
          <a:lstStyle/>
          <a:p>
            <a:r>
              <a:rPr lang="pt-BR" b="1" dirty="0">
                <a:solidFill>
                  <a:srgbClr val="ED145B"/>
                </a:solidFill>
              </a:rPr>
              <a:t>G9</a:t>
            </a:r>
          </a:p>
        </p:txBody>
      </p:sp>
      <p:sp>
        <p:nvSpPr>
          <p:cNvPr id="199" name="CaixaDeTexto 198">
            <a:extLst>
              <a:ext uri="{FF2B5EF4-FFF2-40B4-BE49-F238E27FC236}">
                <a16:creationId xmlns:a16="http://schemas.microsoft.com/office/drawing/2014/main" id="{C70F8177-77DD-4EBE-93D4-F1803926852B}"/>
              </a:ext>
            </a:extLst>
          </p:cNvPr>
          <p:cNvSpPr txBox="1"/>
          <p:nvPr/>
        </p:nvSpPr>
        <p:spPr>
          <a:xfrm>
            <a:off x="11475197" y="2424376"/>
            <a:ext cx="447558" cy="369332"/>
          </a:xfrm>
          <a:prstGeom prst="rect">
            <a:avLst/>
          </a:prstGeom>
          <a:noFill/>
        </p:spPr>
        <p:txBody>
          <a:bodyPr wrap="none" rtlCol="0">
            <a:spAutoFit/>
          </a:bodyPr>
          <a:lstStyle/>
          <a:p>
            <a:r>
              <a:rPr lang="pt-BR" b="1" dirty="0">
                <a:solidFill>
                  <a:srgbClr val="ED145B"/>
                </a:solidFill>
              </a:rPr>
              <a:t>G9</a:t>
            </a:r>
          </a:p>
        </p:txBody>
      </p:sp>
      <p:sp>
        <p:nvSpPr>
          <p:cNvPr id="201" name="CaixaDeTexto 200">
            <a:extLst>
              <a:ext uri="{FF2B5EF4-FFF2-40B4-BE49-F238E27FC236}">
                <a16:creationId xmlns:a16="http://schemas.microsoft.com/office/drawing/2014/main" id="{FDFB2D5A-E4A8-4A1A-BDCE-FE20FC0BB850}"/>
              </a:ext>
            </a:extLst>
          </p:cNvPr>
          <p:cNvSpPr txBox="1"/>
          <p:nvPr/>
        </p:nvSpPr>
        <p:spPr>
          <a:xfrm>
            <a:off x="2596821" y="2554205"/>
            <a:ext cx="2787943" cy="369332"/>
          </a:xfrm>
          <a:prstGeom prst="rect">
            <a:avLst/>
          </a:prstGeom>
          <a:noFill/>
        </p:spPr>
        <p:txBody>
          <a:bodyPr wrap="none" rtlCol="0">
            <a:spAutoFit/>
          </a:bodyPr>
          <a:lstStyle/>
          <a:p>
            <a:r>
              <a:rPr lang="pt-BR" b="1" dirty="0">
                <a:solidFill>
                  <a:srgbClr val="ED145B"/>
                </a:solidFill>
              </a:rPr>
              <a:t>G5 Faz. / G1+G2+G3 Usam.</a:t>
            </a:r>
          </a:p>
        </p:txBody>
      </p:sp>
      <p:sp>
        <p:nvSpPr>
          <p:cNvPr id="202" name="CaixaDeTexto 201">
            <a:extLst>
              <a:ext uri="{FF2B5EF4-FFF2-40B4-BE49-F238E27FC236}">
                <a16:creationId xmlns:a16="http://schemas.microsoft.com/office/drawing/2014/main" id="{2D678667-44FC-4F5B-9D8C-078F770F1BD2}"/>
              </a:ext>
            </a:extLst>
          </p:cNvPr>
          <p:cNvSpPr txBox="1"/>
          <p:nvPr/>
        </p:nvSpPr>
        <p:spPr>
          <a:xfrm>
            <a:off x="4065842" y="4502300"/>
            <a:ext cx="455574" cy="369332"/>
          </a:xfrm>
          <a:prstGeom prst="rect">
            <a:avLst/>
          </a:prstGeom>
          <a:noFill/>
        </p:spPr>
        <p:txBody>
          <a:bodyPr wrap="none" rtlCol="0">
            <a:spAutoFit/>
          </a:bodyPr>
          <a:lstStyle/>
          <a:p>
            <a:r>
              <a:rPr lang="pt-BR" b="1" dirty="0">
                <a:solidFill>
                  <a:srgbClr val="ED145B"/>
                </a:solidFill>
              </a:rPr>
              <a:t>G2</a:t>
            </a:r>
          </a:p>
        </p:txBody>
      </p:sp>
      <p:sp>
        <p:nvSpPr>
          <p:cNvPr id="204" name="CaixaDeTexto 203">
            <a:extLst>
              <a:ext uri="{FF2B5EF4-FFF2-40B4-BE49-F238E27FC236}">
                <a16:creationId xmlns:a16="http://schemas.microsoft.com/office/drawing/2014/main" id="{E038A269-83BD-4D83-8B51-B3D1D7235DD4}"/>
              </a:ext>
            </a:extLst>
          </p:cNvPr>
          <p:cNvSpPr txBox="1"/>
          <p:nvPr/>
        </p:nvSpPr>
        <p:spPr>
          <a:xfrm>
            <a:off x="8918593" y="2505837"/>
            <a:ext cx="450764" cy="369332"/>
          </a:xfrm>
          <a:prstGeom prst="rect">
            <a:avLst/>
          </a:prstGeom>
          <a:noFill/>
        </p:spPr>
        <p:txBody>
          <a:bodyPr wrap="none" rtlCol="0">
            <a:spAutoFit/>
          </a:bodyPr>
          <a:lstStyle/>
          <a:p>
            <a:r>
              <a:rPr lang="pt-BR" b="1" dirty="0">
                <a:solidFill>
                  <a:srgbClr val="ED145B"/>
                </a:solidFill>
              </a:rPr>
              <a:t>G8</a:t>
            </a:r>
          </a:p>
        </p:txBody>
      </p:sp>
      <p:grpSp>
        <p:nvGrpSpPr>
          <p:cNvPr id="2" name="Agrupar 1">
            <a:extLst>
              <a:ext uri="{FF2B5EF4-FFF2-40B4-BE49-F238E27FC236}">
                <a16:creationId xmlns:a16="http://schemas.microsoft.com/office/drawing/2014/main" id="{61BA3352-ED7B-13FC-E9AB-26C1D1358CAE}"/>
              </a:ext>
            </a:extLst>
          </p:cNvPr>
          <p:cNvGrpSpPr/>
          <p:nvPr/>
        </p:nvGrpSpPr>
        <p:grpSpPr>
          <a:xfrm>
            <a:off x="244642" y="2664741"/>
            <a:ext cx="2327633" cy="1654691"/>
            <a:chOff x="6962225" y="1210600"/>
            <a:chExt cx="2327633" cy="1654691"/>
          </a:xfrm>
        </p:grpSpPr>
        <p:sp>
          <p:nvSpPr>
            <p:cNvPr id="3" name="Retângulo 2">
              <a:extLst>
                <a:ext uri="{FF2B5EF4-FFF2-40B4-BE49-F238E27FC236}">
                  <a16:creationId xmlns:a16="http://schemas.microsoft.com/office/drawing/2014/main" id="{6C2F6DEC-04E1-833E-A9E7-ABCCEDB2630B}"/>
                </a:ext>
              </a:extLst>
            </p:cNvPr>
            <p:cNvSpPr/>
            <p:nvPr/>
          </p:nvSpPr>
          <p:spPr>
            <a:xfrm>
              <a:off x="7013132" y="1210600"/>
              <a:ext cx="2151383" cy="1654691"/>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5" name="Retângulo 4">
              <a:extLst>
                <a:ext uri="{FF2B5EF4-FFF2-40B4-BE49-F238E27FC236}">
                  <a16:creationId xmlns:a16="http://schemas.microsoft.com/office/drawing/2014/main" id="{0C71EDBA-EF0B-3329-885E-FECA746DD399}"/>
                </a:ext>
              </a:extLst>
            </p:cNvPr>
            <p:cNvSpPr/>
            <p:nvPr/>
          </p:nvSpPr>
          <p:spPr>
            <a:xfrm>
              <a:off x="6962225" y="1214236"/>
              <a:ext cx="2327633" cy="594778"/>
            </a:xfrm>
            <a:prstGeom prst="rect">
              <a:avLst/>
            </a:prstGeom>
          </p:spPr>
          <p:txBody>
            <a:bodyPr wrap="square">
              <a:spAutoFit/>
            </a:bodyPr>
            <a:lstStyle/>
            <a:p>
              <a:pPr lvl="0" algn="ctr">
                <a:defRPr/>
              </a:pPr>
              <a:r>
                <a:rPr lang="pt-BR" sz="1814" b="1" dirty="0" err="1">
                  <a:solidFill>
                    <a:prstClr val="white"/>
                  </a:solidFill>
                </a:rPr>
                <a:t>Microservice</a:t>
              </a:r>
              <a:endParaRPr lang="pt-BR" sz="1814" b="1" dirty="0">
                <a:solidFill>
                  <a:prstClr val="white"/>
                </a:solidFill>
              </a:endParaRPr>
            </a:p>
            <a:p>
              <a:pPr lvl="0" algn="ctr">
                <a:defRPr/>
              </a:pPr>
              <a:r>
                <a:rPr lang="pt-BR" sz="1451" dirty="0">
                  <a:solidFill>
                    <a:prstClr val="white"/>
                  </a:solidFill>
                </a:rPr>
                <a:t>[Container: </a:t>
              </a:r>
              <a:r>
                <a:rPr lang="pt-BR" sz="1451" dirty="0" err="1">
                  <a:solidFill>
                    <a:prstClr val="white"/>
                  </a:solidFill>
                </a:rPr>
                <a:t>.Net</a:t>
              </a:r>
              <a:r>
                <a:rPr lang="pt-BR" sz="1451" dirty="0">
                  <a:solidFill>
                    <a:prstClr val="white"/>
                  </a:solidFill>
                </a:rPr>
                <a:t> Core]</a:t>
              </a:r>
            </a:p>
          </p:txBody>
        </p:sp>
        <p:sp>
          <p:nvSpPr>
            <p:cNvPr id="6" name="Retângulo 20">
              <a:extLst>
                <a:ext uri="{FF2B5EF4-FFF2-40B4-BE49-F238E27FC236}">
                  <a16:creationId xmlns:a16="http://schemas.microsoft.com/office/drawing/2014/main" id="{2B164016-5552-9330-9C72-0B5EA5EF58E4}"/>
                </a:ext>
              </a:extLst>
            </p:cNvPr>
            <p:cNvSpPr/>
            <p:nvPr/>
          </p:nvSpPr>
          <p:spPr>
            <a:xfrm>
              <a:off x="7051386" y="1842144"/>
              <a:ext cx="2092366" cy="985398"/>
            </a:xfrm>
            <a:prstGeom prst="rect">
              <a:avLst/>
            </a:prstGeom>
          </p:spPr>
          <p:txBody>
            <a:bodyPr wrap="square">
              <a:spAutoFit/>
            </a:bodyPr>
            <a:lstStyle/>
            <a:p>
              <a:pPr lvl="0" algn="ctr">
                <a:defRPr/>
              </a:pPr>
              <a:r>
                <a:rPr lang="pt-BR" sz="1451" dirty="0">
                  <a:solidFill>
                    <a:prstClr val="white"/>
                  </a:solidFill>
                </a:rPr>
                <a:t>Integração dos periféricos com as aplicações do Caixa e Suprimentos.</a:t>
              </a:r>
              <a:endParaRPr lang="pt-BR" sz="1088" dirty="0">
                <a:solidFill>
                  <a:prstClr val="white"/>
                </a:solidFill>
              </a:endParaRPr>
            </a:p>
          </p:txBody>
        </p:sp>
      </p:grpSp>
      <p:cxnSp>
        <p:nvCxnSpPr>
          <p:cNvPr id="7" name="Conector de Seta Reta 6">
            <a:extLst>
              <a:ext uri="{FF2B5EF4-FFF2-40B4-BE49-F238E27FC236}">
                <a16:creationId xmlns:a16="http://schemas.microsoft.com/office/drawing/2014/main" id="{C4F4B976-9497-C4DF-1579-208697286222}"/>
              </a:ext>
            </a:extLst>
          </p:cNvPr>
          <p:cNvCxnSpPr>
            <a:cxnSpLocks/>
            <a:stCxn id="50" idx="0"/>
            <a:endCxn id="3" idx="2"/>
          </p:cNvCxnSpPr>
          <p:nvPr/>
        </p:nvCxnSpPr>
        <p:spPr>
          <a:xfrm flipV="1">
            <a:off x="1350086" y="4319432"/>
            <a:ext cx="21155" cy="5062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CAE81C2F-B509-AC32-CCFE-2A598DA9206E}"/>
              </a:ext>
            </a:extLst>
          </p:cNvPr>
          <p:cNvSpPr txBox="1"/>
          <p:nvPr/>
        </p:nvSpPr>
        <p:spPr>
          <a:xfrm>
            <a:off x="1976866" y="2330332"/>
            <a:ext cx="554890" cy="369332"/>
          </a:xfrm>
          <a:prstGeom prst="rect">
            <a:avLst/>
          </a:prstGeom>
          <a:noFill/>
        </p:spPr>
        <p:txBody>
          <a:bodyPr wrap="square" rtlCol="0">
            <a:spAutoFit/>
          </a:bodyPr>
          <a:lstStyle/>
          <a:p>
            <a:r>
              <a:rPr lang="pt-BR" b="1" dirty="0">
                <a:solidFill>
                  <a:srgbClr val="ED145B"/>
                </a:solidFill>
              </a:rPr>
              <a:t>G10</a:t>
            </a:r>
          </a:p>
        </p:txBody>
      </p:sp>
      <p:cxnSp>
        <p:nvCxnSpPr>
          <p:cNvPr id="12" name="Conector de Seta Reta 11">
            <a:extLst>
              <a:ext uri="{FF2B5EF4-FFF2-40B4-BE49-F238E27FC236}">
                <a16:creationId xmlns:a16="http://schemas.microsoft.com/office/drawing/2014/main" id="{D23C6C38-E71E-A8DC-552A-CF3DBDA82C73}"/>
              </a:ext>
            </a:extLst>
          </p:cNvPr>
          <p:cNvCxnSpPr>
            <a:cxnSpLocks/>
            <a:stCxn id="59" idx="0"/>
            <a:endCxn id="71" idx="2"/>
          </p:cNvCxnSpPr>
          <p:nvPr/>
        </p:nvCxnSpPr>
        <p:spPr>
          <a:xfrm flipH="1" flipV="1">
            <a:off x="3966412" y="4192165"/>
            <a:ext cx="2147846" cy="71970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p:bldP spid="193" grpId="0"/>
      <p:bldP spid="194" grpId="0"/>
      <p:bldP spid="195" grpId="0"/>
      <p:bldP spid="198" grpId="0"/>
      <p:bldP spid="199" grpId="0"/>
      <p:bldP spid="201" grpId="0"/>
      <p:bldP spid="202" grpId="0"/>
      <p:bldP spid="20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9DE2D17-AEF1-4536-846B-BA5FA96DC7C0}"/>
              </a:ext>
            </a:extLst>
          </p:cNvPr>
          <p:cNvSpPr>
            <a:spLocks noGrp="1"/>
          </p:cNvSpPr>
          <p:nvPr>
            <p:ph type="body" sz="quarter" idx="10"/>
          </p:nvPr>
        </p:nvSpPr>
        <p:spPr/>
        <p:txBody>
          <a:bodyPr/>
          <a:lstStyle/>
          <a:p>
            <a:r>
              <a:rPr lang="pt-BR" dirty="0"/>
              <a:t>Fábio Figueredo</a:t>
            </a:r>
          </a:p>
        </p:txBody>
      </p:sp>
      <p:sp>
        <p:nvSpPr>
          <p:cNvPr id="3" name="Espaço Reservado para Texto 2">
            <a:extLst>
              <a:ext uri="{FF2B5EF4-FFF2-40B4-BE49-F238E27FC236}">
                <a16:creationId xmlns:a16="http://schemas.microsoft.com/office/drawing/2014/main" id="{20BAD76D-64D2-4EFB-BCCB-EAF9CD6900B3}"/>
              </a:ext>
            </a:extLst>
          </p:cNvPr>
          <p:cNvSpPr>
            <a:spLocks noGrp="1"/>
          </p:cNvSpPr>
          <p:nvPr>
            <p:ph type="body" sz="quarter" idx="13"/>
          </p:nvPr>
        </p:nvSpPr>
        <p:spPr/>
        <p:txBody>
          <a:bodyPr/>
          <a:lstStyle/>
          <a:p>
            <a:r>
              <a:rPr lang="pt-BR" dirty="0" err="1"/>
              <a:t>fabio.figueredo@sptech.school</a:t>
            </a:r>
            <a:endParaRPr lang="pt-BR" dirty="0"/>
          </a:p>
        </p:txBody>
      </p:sp>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8" name="Espaço Reservado para Texto 27">
            <a:extLst>
              <a:ext uri="{FF2B5EF4-FFF2-40B4-BE49-F238E27FC236}">
                <a16:creationId xmlns:a16="http://schemas.microsoft.com/office/drawing/2014/main" id="{3300A780-28D6-4142-AAFF-8AB7F0F82E46}"/>
              </a:ext>
            </a:extLst>
          </p:cNvPr>
          <p:cNvSpPr>
            <a:spLocks noGrp="1"/>
          </p:cNvSpPr>
          <p:nvPr>
            <p:ph type="body" sz="quarter" idx="10"/>
          </p:nvPr>
        </p:nvSpPr>
        <p:spPr>
          <a:xfrm>
            <a:off x="2316161" y="4792332"/>
            <a:ext cx="7559675" cy="471055"/>
          </a:xfrm>
        </p:spPr>
        <p:txBody>
          <a:bodyPr/>
          <a:lstStyle/>
          <a:p>
            <a:r>
              <a:rPr lang="pt-BR" dirty="0"/>
              <a:t>Fábio Figueredo</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Arquitetura de Software</a:t>
            </a:r>
            <a:endParaRPr lang="pt-BR" sz="1800" dirty="0"/>
          </a:p>
          <a:p>
            <a:r>
              <a:rPr lang="pt-BR" sz="1800" dirty="0"/>
              <a:t>Aula 09 – Correção da Atividade em Sala</a:t>
            </a:r>
            <a:endParaRPr lang="pt-BR" dirty="0"/>
          </a:p>
        </p:txBody>
      </p:sp>
      <p:sp>
        <p:nvSpPr>
          <p:cNvPr id="30" name="Espaço Reservado para Texto 29">
            <a:extLst>
              <a:ext uri="{FF2B5EF4-FFF2-40B4-BE49-F238E27FC236}">
                <a16:creationId xmlns:a16="http://schemas.microsoft.com/office/drawing/2014/main" id="{7254108E-4F32-4706-A83A-76A34AF22BE4}"/>
              </a:ext>
            </a:extLst>
          </p:cNvPr>
          <p:cNvSpPr>
            <a:spLocks noGrp="1"/>
          </p:cNvSpPr>
          <p:nvPr>
            <p:ph type="body" sz="quarter" idx="13"/>
          </p:nvPr>
        </p:nvSpPr>
        <p:spPr>
          <a:xfrm>
            <a:off x="2316161" y="5372996"/>
            <a:ext cx="7559675" cy="433678"/>
          </a:xfrm>
        </p:spPr>
        <p:txBody>
          <a:bodyPr/>
          <a:lstStyle/>
          <a:p>
            <a:r>
              <a:rPr lang="pt-BR" dirty="0" err="1"/>
              <a:t>fabio.figueredo@sptech.school</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descr="Black 3D wave patterns">
            <a:extLst>
              <a:ext uri="{FF2B5EF4-FFF2-40B4-BE49-F238E27FC236}">
                <a16:creationId xmlns:a16="http://schemas.microsoft.com/office/drawing/2014/main" id="{78AC277D-B20A-480A-B553-D9E8F5B853A8}"/>
              </a:ext>
            </a:extLst>
          </p:cNvPr>
          <p:cNvPicPr>
            <a:picLocks noGrp="1" noChangeAspect="1"/>
          </p:cNvPicPr>
          <p:nvPr>
            <p:ph sz="quarter" idx="10"/>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0" y="0"/>
            <a:ext cx="12192000" cy="6858000"/>
          </a:xfrm>
        </p:spPr>
      </p:pic>
      <p:sp>
        <p:nvSpPr>
          <p:cNvPr id="2" name="Título 1">
            <a:extLst>
              <a:ext uri="{FF2B5EF4-FFF2-40B4-BE49-F238E27FC236}">
                <a16:creationId xmlns:a16="http://schemas.microsoft.com/office/drawing/2014/main" id="{211A52F0-E073-483C-8573-F7D3BDD8AB45}"/>
              </a:ext>
            </a:extLst>
          </p:cNvPr>
          <p:cNvSpPr>
            <a:spLocks noGrp="1"/>
          </p:cNvSpPr>
          <p:nvPr>
            <p:ph type="title"/>
          </p:nvPr>
        </p:nvSpPr>
        <p:spPr>
          <a:xfrm>
            <a:off x="189470" y="2449727"/>
            <a:ext cx="11813059" cy="1170803"/>
          </a:xfrm>
        </p:spPr>
        <p:txBody>
          <a:bodyPr/>
          <a:lstStyle/>
          <a:p>
            <a:pPr>
              <a:lnSpc>
                <a:spcPct val="150000"/>
              </a:lnSpc>
            </a:pPr>
            <a:r>
              <a:rPr lang="pt-BR" sz="5400" dirty="0">
                <a:highlight>
                  <a:srgbClr val="000000"/>
                </a:highlight>
              </a:rPr>
              <a:t>CORREÇÃO!</a:t>
            </a:r>
          </a:p>
        </p:txBody>
      </p:sp>
    </p:spTree>
    <p:extLst>
      <p:ext uri="{BB962C8B-B14F-4D97-AF65-F5344CB8AC3E}">
        <p14:creationId xmlns:p14="http://schemas.microsoft.com/office/powerpoint/2010/main" val="416875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798786"/>
            <a:ext cx="10964995" cy="5617820"/>
          </a:xfrm>
          <a:prstGeom prst="rect">
            <a:avLst/>
          </a:prstGeom>
        </p:spPr>
        <p:txBody>
          <a:bodyPr wrap="square">
            <a:spAutoFit/>
          </a:bodyPr>
          <a:lstStyle/>
          <a:p>
            <a:r>
              <a:rPr lang="pt-BR" sz="1632" b="1" dirty="0"/>
              <a:t>Migração de Sistema escrito em Visual Basic 6.0</a:t>
            </a:r>
            <a:endParaRPr lang="pt-BR" sz="1632" dirty="0"/>
          </a:p>
          <a:p>
            <a:r>
              <a:rPr lang="pt-BR" sz="1632" dirty="0"/>
              <a:t>Um Supermercado cresceu muito, saiu de 2 lojas para 30 lojas e contratou sua empresa para um projeto de reescrever o aplicativo existente em uma nova linguagem, utilizando linguagens e framework modernos.</a:t>
            </a:r>
          </a:p>
          <a:p>
            <a:r>
              <a:rPr lang="pt-BR" sz="1632" dirty="0"/>
              <a:t>A atual aplicação utiliza a arquitetura de Cliente -&gt; Servidor, sendo que a aplicação são executáveis que rodam no Windows XP e a base de dados é em SQL Server 6.5. São 3 caixas por loja e mais 2 máquinas administrativas, o cliente tem como foco utilizar soluções nas estações que não tenham custo de licenciamento. Existem 4 executáveis na aplicação:</a:t>
            </a:r>
            <a:br>
              <a:rPr lang="pt-BR" sz="1632" dirty="0"/>
            </a:br>
            <a:endParaRPr lang="pt-BR" sz="1632" dirty="0"/>
          </a:p>
          <a:p>
            <a:pPr marL="310976" indent="-310976">
              <a:buFont typeface="Arial" panose="020B0604020202020204" pitchFamily="34" charset="0"/>
              <a:buChar char="•"/>
            </a:pPr>
            <a:r>
              <a:rPr lang="pt-BR" sz="1632" b="1" dirty="0"/>
              <a:t>Frente de Caixa</a:t>
            </a:r>
            <a:r>
              <a:rPr lang="pt-BR" sz="1632" dirty="0"/>
              <a:t>: Faz interface com vários dispositivos como por exemplo: impressora fiscal, leitor de código de barras.</a:t>
            </a:r>
          </a:p>
          <a:p>
            <a:pPr marL="310976" indent="-310976">
              <a:buFont typeface="Arial" panose="020B0604020202020204" pitchFamily="34" charset="0"/>
              <a:buChar char="•"/>
            </a:pPr>
            <a:r>
              <a:rPr lang="pt-BR" sz="1632" b="1" dirty="0"/>
              <a:t>Módulo de Suprimentos</a:t>
            </a:r>
            <a:r>
              <a:rPr lang="pt-BR" sz="1632" dirty="0"/>
              <a:t>: Tem o cadastro dos produtos, das compras, dos recebimentos e tem um leitor de código de barra.</a:t>
            </a:r>
          </a:p>
          <a:p>
            <a:pPr marL="310976" indent="-310976">
              <a:buFont typeface="Arial" panose="020B0604020202020204" pitchFamily="34" charset="0"/>
              <a:buChar char="•"/>
            </a:pPr>
            <a:r>
              <a:rPr lang="pt-BR" sz="1632" b="1" dirty="0"/>
              <a:t>Módulo de Gerenciamento</a:t>
            </a:r>
            <a:r>
              <a:rPr lang="pt-BR" sz="1632" dirty="0"/>
              <a:t>: Contém os cadastros. módulos de controle de estoque e de exportação de dados para o sistema Financeiro.</a:t>
            </a:r>
          </a:p>
          <a:p>
            <a:pPr marL="310976" indent="-310976">
              <a:buFont typeface="Arial" panose="020B0604020202020204" pitchFamily="34" charset="0"/>
              <a:buChar char="•"/>
            </a:pPr>
            <a:r>
              <a:rPr lang="pt-BR" sz="1632" b="1" dirty="0"/>
              <a:t>Módulo de Relatórios</a:t>
            </a:r>
            <a:r>
              <a:rPr lang="pt-BR" sz="1632" dirty="0"/>
              <a:t>: Relatórios operacionais que podem ser exportados ou impressos. </a:t>
            </a:r>
            <a:br>
              <a:rPr lang="pt-BR" sz="1632" dirty="0"/>
            </a:br>
            <a:endParaRPr lang="pt-BR" sz="1632" dirty="0"/>
          </a:p>
          <a:p>
            <a:r>
              <a:rPr lang="pt-BR" sz="1632"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sz="1632" dirty="0"/>
              <a:t>O cliente sonha em poder acessar o módulo de gerenciamento da casa dele e em fazer análises em Dashboards e também gostaria que o Site Institucional recebesse uma atenção!</a:t>
            </a:r>
            <a:endParaRPr lang="pt-BR" sz="1632" dirty="0">
              <a:solidFill>
                <a:srgbClr val="FF0000"/>
              </a:solidFill>
            </a:endParaRPr>
          </a:p>
        </p:txBody>
      </p:sp>
    </p:spTree>
    <p:extLst>
      <p:ext uri="{BB962C8B-B14F-4D97-AF65-F5344CB8AC3E}">
        <p14:creationId xmlns:p14="http://schemas.microsoft.com/office/powerpoint/2010/main" val="384073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6" name="Espaço Reservado para Conteúdo 2">
            <a:extLst>
              <a:ext uri="{FF2B5EF4-FFF2-40B4-BE49-F238E27FC236}">
                <a16:creationId xmlns:a16="http://schemas.microsoft.com/office/drawing/2014/main" id="{E8189A87-AC93-4DFC-B260-3EC92EACCD30}"/>
              </a:ext>
            </a:extLst>
          </p:cNvPr>
          <p:cNvSpPr txBox="1">
            <a:spLocks/>
          </p:cNvSpPr>
          <p:nvPr/>
        </p:nvSpPr>
        <p:spPr>
          <a:xfrm>
            <a:off x="563948" y="927348"/>
            <a:ext cx="11064104" cy="5420498"/>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None/>
            </a:pPr>
            <a:r>
              <a:rPr lang="pt-BR" sz="2902" b="1" dirty="0">
                <a:solidFill>
                  <a:srgbClr val="253746"/>
                </a:solidFill>
              </a:rPr>
              <a:t>Grupo 1</a:t>
            </a:r>
            <a:r>
              <a:rPr lang="pt-BR" sz="2902" dirty="0">
                <a:solidFill>
                  <a:srgbClr val="253746"/>
                </a:solidFill>
              </a:rPr>
              <a:t>: Front-</a:t>
            </a:r>
            <a:r>
              <a:rPr lang="pt-BR" sz="2902" dirty="0" err="1">
                <a:solidFill>
                  <a:srgbClr val="253746"/>
                </a:solidFill>
              </a:rPr>
              <a:t>end</a:t>
            </a:r>
            <a:r>
              <a:rPr lang="pt-BR" sz="2902" dirty="0">
                <a:solidFill>
                  <a:srgbClr val="253746"/>
                </a:solidFill>
              </a:rPr>
              <a:t> Frente de Caixa – Desempenho, Segurança, Usabilidade e Escalabilidade;</a:t>
            </a:r>
          </a:p>
          <a:p>
            <a:pPr marL="0" indent="0">
              <a:buNone/>
            </a:pPr>
            <a:r>
              <a:rPr lang="pt-BR" sz="2902" b="1" dirty="0">
                <a:solidFill>
                  <a:srgbClr val="253746"/>
                </a:solidFill>
              </a:rPr>
              <a:t>Grupo 3</a:t>
            </a:r>
            <a:r>
              <a:rPr lang="pt-BR" sz="2902" dirty="0">
                <a:solidFill>
                  <a:srgbClr val="253746"/>
                </a:solidFill>
              </a:rPr>
              <a:t>: Módulo de Suprimentos– Desempenho, Usabilidade e Segurança;</a:t>
            </a:r>
          </a:p>
          <a:p>
            <a:pPr marL="0" indent="0">
              <a:buNone/>
            </a:pPr>
            <a:r>
              <a:rPr lang="pt-BR" sz="2902" b="1" dirty="0">
                <a:solidFill>
                  <a:srgbClr val="253746"/>
                </a:solidFill>
              </a:rPr>
              <a:t>Grupo 4</a:t>
            </a:r>
            <a:r>
              <a:rPr lang="pt-BR" sz="2902" dirty="0">
                <a:solidFill>
                  <a:srgbClr val="253746"/>
                </a:solidFill>
              </a:rPr>
              <a:t>: Módulo de Relatórios –Integridade das informações</a:t>
            </a:r>
          </a:p>
          <a:p>
            <a:pPr marL="0" indent="0">
              <a:buNone/>
            </a:pPr>
            <a:r>
              <a:rPr lang="pt-BR" sz="2902" b="1" dirty="0">
                <a:solidFill>
                  <a:srgbClr val="253746"/>
                </a:solidFill>
              </a:rPr>
              <a:t>Grupo 5</a:t>
            </a:r>
            <a:r>
              <a:rPr lang="pt-BR" sz="2902" dirty="0">
                <a:solidFill>
                  <a:srgbClr val="253746"/>
                </a:solidFill>
              </a:rPr>
              <a:t>: Back-</a:t>
            </a:r>
            <a:r>
              <a:rPr lang="pt-BR" sz="2902" dirty="0" err="1">
                <a:solidFill>
                  <a:srgbClr val="253746"/>
                </a:solidFill>
              </a:rPr>
              <a:t>end</a:t>
            </a:r>
            <a:r>
              <a:rPr lang="pt-BR" sz="2902" dirty="0">
                <a:solidFill>
                  <a:srgbClr val="253746"/>
                </a:solidFill>
              </a:rPr>
              <a:t> – Compatibilidade, Segurança, Disponibilidade e Escalabilidade;</a:t>
            </a:r>
          </a:p>
          <a:p>
            <a:pPr marL="0" indent="0">
              <a:buNone/>
            </a:pPr>
            <a:r>
              <a:rPr lang="pt-BR" sz="2902" b="1" dirty="0">
                <a:solidFill>
                  <a:srgbClr val="253746"/>
                </a:solidFill>
              </a:rPr>
              <a:t>Grupo 6</a:t>
            </a:r>
            <a:r>
              <a:rPr lang="pt-BR" sz="2902" dirty="0">
                <a:solidFill>
                  <a:srgbClr val="253746"/>
                </a:solidFill>
              </a:rPr>
              <a:t>: Back-</a:t>
            </a:r>
            <a:r>
              <a:rPr lang="pt-BR" sz="2902" dirty="0" err="1">
                <a:solidFill>
                  <a:srgbClr val="253746"/>
                </a:solidFill>
              </a:rPr>
              <a:t>end</a:t>
            </a:r>
            <a:r>
              <a:rPr lang="pt-BR" sz="2902" dirty="0">
                <a:solidFill>
                  <a:srgbClr val="253746"/>
                </a:solidFill>
              </a:rPr>
              <a:t> – APIs de integração com Sistemas Legados – Segurança, </a:t>
            </a:r>
            <a:r>
              <a:rPr lang="pt-BR" sz="2902" dirty="0" err="1">
                <a:solidFill>
                  <a:srgbClr val="253746"/>
                </a:solidFill>
              </a:rPr>
              <a:t>Reusabilidade</a:t>
            </a:r>
            <a:r>
              <a:rPr lang="pt-BR" sz="2902" dirty="0">
                <a:solidFill>
                  <a:srgbClr val="253746"/>
                </a:solidFill>
              </a:rPr>
              <a:t> e Rastreabilidade;</a:t>
            </a:r>
          </a:p>
          <a:p>
            <a:pPr marL="0" indent="0">
              <a:buNone/>
            </a:pPr>
            <a:r>
              <a:rPr lang="pt-BR" sz="2902" b="1" dirty="0">
                <a:solidFill>
                  <a:srgbClr val="253746"/>
                </a:solidFill>
              </a:rPr>
              <a:t>Grupo 7</a:t>
            </a:r>
            <a:r>
              <a:rPr lang="pt-BR" sz="2902" dirty="0">
                <a:solidFill>
                  <a:srgbClr val="253746"/>
                </a:solidFill>
              </a:rPr>
              <a:t>:  Banco de Dados – Compatibilidade, Portabilidade, Segurança e Disponibilidade;</a:t>
            </a:r>
          </a:p>
          <a:p>
            <a:pPr marL="0" indent="0">
              <a:buNone/>
            </a:pPr>
            <a:r>
              <a:rPr lang="pt-BR" sz="2902" b="1" dirty="0">
                <a:solidFill>
                  <a:srgbClr val="253746"/>
                </a:solidFill>
              </a:rPr>
              <a:t>Grupo 8</a:t>
            </a:r>
            <a:r>
              <a:rPr lang="pt-BR" sz="2902" dirty="0">
                <a:solidFill>
                  <a:srgbClr val="253746"/>
                </a:solidFill>
              </a:rPr>
              <a:t>: Dashboard – Usabilidade, Segurança;</a:t>
            </a:r>
          </a:p>
          <a:p>
            <a:pPr marL="0" indent="0">
              <a:buNone/>
            </a:pPr>
            <a:r>
              <a:rPr lang="pt-BR" sz="2902" b="1" dirty="0">
                <a:solidFill>
                  <a:srgbClr val="253746"/>
                </a:solidFill>
              </a:rPr>
              <a:t>Grupo 2</a:t>
            </a:r>
            <a:r>
              <a:rPr lang="pt-BR" sz="2902" dirty="0">
                <a:solidFill>
                  <a:srgbClr val="253746"/>
                </a:solidFill>
              </a:rPr>
              <a:t>: APP Mobile – Usabilidade, Confiabilidade e Escalabilidade.</a:t>
            </a:r>
            <a:endParaRPr lang="pt-BR" sz="2902" b="1" dirty="0">
              <a:solidFill>
                <a:srgbClr val="253746"/>
              </a:solidFill>
            </a:endParaRPr>
          </a:p>
          <a:p>
            <a:pPr marL="0" indent="0">
              <a:buNone/>
            </a:pPr>
            <a:r>
              <a:rPr lang="pt-BR" sz="2902" b="1" dirty="0">
                <a:solidFill>
                  <a:srgbClr val="253746"/>
                </a:solidFill>
              </a:rPr>
              <a:t>Grupo 9</a:t>
            </a:r>
            <a:r>
              <a:rPr lang="pt-BR" sz="2902" dirty="0">
                <a:solidFill>
                  <a:srgbClr val="253746"/>
                </a:solidFill>
              </a:rPr>
              <a:t>: Site Institucional – Usabilidade e Manutenibilidade.</a:t>
            </a:r>
          </a:p>
          <a:p>
            <a:pPr marL="0" indent="0">
              <a:buNone/>
            </a:pPr>
            <a:r>
              <a:rPr lang="pt-BR" sz="2902" b="1" dirty="0">
                <a:solidFill>
                  <a:srgbClr val="253746"/>
                </a:solidFill>
              </a:rPr>
              <a:t>Grupo 10</a:t>
            </a:r>
            <a:r>
              <a:rPr lang="pt-BR" sz="2902" dirty="0">
                <a:solidFill>
                  <a:srgbClr val="253746"/>
                </a:solidFill>
              </a:rPr>
              <a:t>: Integração com periféricos – Confiabilidade e Disponibilidade.</a:t>
            </a:r>
          </a:p>
        </p:txBody>
      </p:sp>
    </p:spTree>
    <p:extLst>
      <p:ext uri="{BB962C8B-B14F-4D97-AF65-F5344CB8AC3E}">
        <p14:creationId xmlns:p14="http://schemas.microsoft.com/office/powerpoint/2010/main" val="2998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755253"/>
            <a:ext cx="10964995" cy="5617820"/>
          </a:xfrm>
          <a:prstGeom prst="rect">
            <a:avLst/>
          </a:prstGeom>
        </p:spPr>
        <p:txBody>
          <a:bodyPr wrap="square">
            <a:spAutoFit/>
          </a:bodyPr>
          <a:lstStyle/>
          <a:p>
            <a:r>
              <a:rPr lang="pt-BR" sz="1632" b="1" dirty="0"/>
              <a:t>Migração de Sistema escrito em Visual Basic 6.0</a:t>
            </a:r>
            <a:endParaRPr lang="pt-BR" sz="1632" dirty="0"/>
          </a:p>
          <a:p>
            <a:r>
              <a:rPr lang="pt-BR" sz="1632" dirty="0"/>
              <a:t>Um </a:t>
            </a:r>
            <a:r>
              <a:rPr lang="pt-BR" sz="1632" b="1" dirty="0">
                <a:solidFill>
                  <a:srgbClr val="C00000"/>
                </a:solidFill>
              </a:rPr>
              <a:t>Supermercado</a:t>
            </a:r>
            <a:r>
              <a:rPr lang="pt-BR" sz="1632" dirty="0"/>
              <a:t> cresceu muito, </a:t>
            </a:r>
            <a:r>
              <a:rPr lang="pt-BR" sz="1632" dirty="0">
                <a:solidFill>
                  <a:srgbClr val="C00000"/>
                </a:solidFill>
              </a:rPr>
              <a:t>saiu de 2 lojas para 30 lojas </a:t>
            </a:r>
            <a:r>
              <a:rPr lang="pt-BR" sz="1632" dirty="0"/>
              <a:t>e contratou sua empresa para um projeto de reescrever o aplicativo existente em uma nova linguagem, utilizando linguagens e framework modernos.</a:t>
            </a:r>
          </a:p>
          <a:p>
            <a:r>
              <a:rPr lang="pt-BR" sz="1632" dirty="0"/>
              <a:t>A atual aplicação utiliza a arquitetura de </a:t>
            </a:r>
            <a:r>
              <a:rPr lang="pt-BR" sz="1632" b="1" dirty="0">
                <a:solidFill>
                  <a:srgbClr val="C00000"/>
                </a:solidFill>
              </a:rPr>
              <a:t>Cliente -&gt; Servidor</a:t>
            </a:r>
            <a:r>
              <a:rPr lang="pt-BR" sz="1632" dirty="0"/>
              <a:t>, sendo que a aplicação são executáveis que </a:t>
            </a:r>
            <a:r>
              <a:rPr lang="pt-BR" sz="1632" b="1" dirty="0">
                <a:solidFill>
                  <a:srgbClr val="C00000"/>
                </a:solidFill>
              </a:rPr>
              <a:t>rodam no Windows XP </a:t>
            </a:r>
            <a:r>
              <a:rPr lang="pt-BR" sz="1632" dirty="0"/>
              <a:t>e a base de dados é em </a:t>
            </a:r>
            <a:r>
              <a:rPr lang="pt-BR" sz="1632" dirty="0">
                <a:solidFill>
                  <a:srgbClr val="C00000"/>
                </a:solidFill>
              </a:rPr>
              <a:t>SQL Server 6.5</a:t>
            </a:r>
            <a:r>
              <a:rPr lang="pt-BR" sz="1632" dirty="0"/>
              <a:t>. São 3 caixas por loja e mais 2 máquinas administrativas</a:t>
            </a:r>
            <a:r>
              <a:rPr lang="pt-BR" sz="1632" dirty="0">
                <a:solidFill>
                  <a:srgbClr val="C00000"/>
                </a:solidFill>
              </a:rPr>
              <a:t>, o cliente tem como foco utilizar soluções nas estações que não tenham custo de licenciamento</a:t>
            </a:r>
            <a:r>
              <a:rPr lang="pt-BR" sz="1632" dirty="0"/>
              <a:t>. Existem 4 executáveis na aplicação:</a:t>
            </a:r>
            <a:br>
              <a:rPr lang="pt-BR" sz="1632" dirty="0"/>
            </a:br>
            <a:endParaRPr lang="pt-BR" sz="1632" dirty="0"/>
          </a:p>
          <a:p>
            <a:pPr marL="310976" indent="-310976">
              <a:buFont typeface="Arial" panose="020B0604020202020204" pitchFamily="34" charset="0"/>
              <a:buChar char="•"/>
            </a:pPr>
            <a:r>
              <a:rPr lang="pt-BR" sz="1632" b="1" dirty="0">
                <a:solidFill>
                  <a:srgbClr val="C00000"/>
                </a:solidFill>
              </a:rPr>
              <a:t>Frente de Caixa</a:t>
            </a:r>
            <a:r>
              <a:rPr lang="pt-BR" sz="1632" dirty="0"/>
              <a:t>: Faz interface com vários dispositivos como por exemplo: impressora fiscal, leitor de código de barras.</a:t>
            </a:r>
          </a:p>
          <a:p>
            <a:pPr marL="310976" indent="-310976">
              <a:buFont typeface="Arial" panose="020B0604020202020204" pitchFamily="34" charset="0"/>
              <a:buChar char="•"/>
            </a:pPr>
            <a:r>
              <a:rPr lang="pt-BR" sz="1632" b="1" dirty="0">
                <a:solidFill>
                  <a:srgbClr val="C00000"/>
                </a:solidFill>
              </a:rPr>
              <a:t>Módulo de Suprimentos</a:t>
            </a:r>
            <a:r>
              <a:rPr lang="pt-BR" sz="1632" dirty="0"/>
              <a:t>: Tem o cadastro dos produtos, das compras, dos recebimentos e tem um leitor de código de barra.</a:t>
            </a:r>
          </a:p>
          <a:p>
            <a:pPr marL="310976" indent="-310976">
              <a:buFont typeface="Arial" panose="020B0604020202020204" pitchFamily="34" charset="0"/>
              <a:buChar char="•"/>
            </a:pPr>
            <a:r>
              <a:rPr lang="pt-BR" sz="1632" b="1" dirty="0">
                <a:solidFill>
                  <a:srgbClr val="C00000"/>
                </a:solidFill>
              </a:rPr>
              <a:t>Módulo de Gerenciamento</a:t>
            </a:r>
            <a:r>
              <a:rPr lang="pt-BR" sz="1632" dirty="0"/>
              <a:t>: Contém os cadastros. módulos de controle de estoque e de exportação de dados para o sistema Financeiro.</a:t>
            </a:r>
          </a:p>
          <a:p>
            <a:pPr marL="310976" indent="-310976">
              <a:buFont typeface="Arial" panose="020B0604020202020204" pitchFamily="34" charset="0"/>
              <a:buChar char="•"/>
            </a:pPr>
            <a:r>
              <a:rPr lang="pt-BR" sz="1632" b="1" dirty="0">
                <a:solidFill>
                  <a:srgbClr val="C00000"/>
                </a:solidFill>
              </a:rPr>
              <a:t>Módulo de Relatórios</a:t>
            </a:r>
            <a:r>
              <a:rPr lang="pt-BR" sz="1632" dirty="0"/>
              <a:t>: Relatórios operacionais que podem ser exportados ou impressos. </a:t>
            </a:r>
            <a:br>
              <a:rPr lang="pt-BR" sz="1632" dirty="0"/>
            </a:br>
            <a:endParaRPr lang="pt-BR" sz="1632" dirty="0"/>
          </a:p>
          <a:p>
            <a:r>
              <a:rPr lang="pt-BR" sz="1632" dirty="0">
                <a:solidFill>
                  <a:srgbClr val="C00000"/>
                </a:solidFill>
              </a:rPr>
              <a:t>O cliente já comprou os computadores novos que vão rodar nos caixas, todos vieram com Linux</a:t>
            </a:r>
            <a:r>
              <a:rPr lang="pt-BR" sz="1632" dirty="0"/>
              <a:t>, </a:t>
            </a:r>
            <a:r>
              <a:rPr lang="pt-BR" sz="1632" dirty="0">
                <a:solidFill>
                  <a:srgbClr val="C00000"/>
                </a:solidFill>
              </a:rPr>
              <a:t>ele também já comprou as impressoras fiscais que se comunicarão com os computadores via USB, assim como os leitores de códigos de barra</a:t>
            </a:r>
            <a:r>
              <a:rPr lang="pt-BR" sz="1632" dirty="0"/>
              <a:t>. </a:t>
            </a:r>
            <a:r>
              <a:rPr lang="pt-BR" sz="1632" b="1" u="sng" dirty="0">
                <a:solidFill>
                  <a:srgbClr val="C00000"/>
                </a:solidFill>
              </a:rPr>
              <a:t>A empresa já tem um grupo de desenvolvedores e você precisará repassar conhecimento para o time, assim como tudo que será desenvolvido. </a:t>
            </a:r>
          </a:p>
          <a:p>
            <a:r>
              <a:rPr lang="pt-BR" sz="1632" dirty="0">
                <a:solidFill>
                  <a:srgbClr val="C00000"/>
                </a:solidFill>
              </a:rPr>
              <a:t>O cliente sonha em poder acessar o módulo de gerenciamento da casa dele e em fazer análises em Dashboards e também gostaria que o Site Institucional recebesse uma atenção!</a:t>
            </a:r>
          </a:p>
        </p:txBody>
      </p:sp>
    </p:spTree>
    <p:extLst>
      <p:ext uri="{BB962C8B-B14F-4D97-AF65-F5344CB8AC3E}">
        <p14:creationId xmlns:p14="http://schemas.microsoft.com/office/powerpoint/2010/main" val="302684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076832" y="2496065"/>
            <a:ext cx="8461107"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Banco de Dados</a:t>
            </a:r>
          </a:p>
          <a:p>
            <a:pPr marL="0" indent="0">
              <a:buNone/>
            </a:pPr>
            <a:endParaRPr lang="pt-BR" sz="3265" dirty="0"/>
          </a:p>
        </p:txBody>
      </p:sp>
      <p:sp>
        <p:nvSpPr>
          <p:cNvPr id="5" name="Fluxograma: Disco Magnético 4">
            <a:extLst>
              <a:ext uri="{FF2B5EF4-FFF2-40B4-BE49-F238E27FC236}">
                <a16:creationId xmlns:a16="http://schemas.microsoft.com/office/drawing/2014/main" id="{B2D895BB-DC11-42D6-8738-F7ED7AC53CF1}"/>
              </a:ext>
            </a:extLst>
          </p:cNvPr>
          <p:cNvSpPr/>
          <p:nvPr/>
        </p:nvSpPr>
        <p:spPr>
          <a:xfrm>
            <a:off x="618336" y="2537378"/>
            <a:ext cx="2131712" cy="2206786"/>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6" name="Retângulo 20">
            <a:extLst>
              <a:ext uri="{FF2B5EF4-FFF2-40B4-BE49-F238E27FC236}">
                <a16:creationId xmlns:a16="http://schemas.microsoft.com/office/drawing/2014/main" id="{BF7EA2D3-3429-45EC-900C-551195BE1B99}"/>
              </a:ext>
            </a:extLst>
          </p:cNvPr>
          <p:cNvSpPr/>
          <p:nvPr/>
        </p:nvSpPr>
        <p:spPr>
          <a:xfrm>
            <a:off x="520375" y="3260616"/>
            <a:ext cx="2327633" cy="594778"/>
          </a:xfrm>
          <a:prstGeom prst="rect">
            <a:avLst/>
          </a:prstGeom>
        </p:spPr>
        <p:txBody>
          <a:bodyPr wrap="square">
            <a:spAutoFit/>
          </a:bodyPr>
          <a:lstStyle/>
          <a:p>
            <a:pPr lvl="0" algn="ctr">
              <a:defRPr/>
            </a:pPr>
            <a:r>
              <a:rPr lang="pt-BR" sz="1814" b="1" dirty="0" err="1">
                <a:solidFill>
                  <a:prstClr val="white"/>
                </a:solidFill>
              </a:rPr>
              <a:t>Database</a:t>
            </a:r>
            <a:endParaRPr lang="pt-BR" sz="1814" b="1" dirty="0">
              <a:solidFill>
                <a:prstClr val="white"/>
              </a:solidFill>
            </a:endParaRPr>
          </a:p>
          <a:p>
            <a:pPr lvl="0" algn="ctr">
              <a:defRPr/>
            </a:pPr>
            <a:r>
              <a:rPr lang="pt-BR" sz="1451" dirty="0">
                <a:solidFill>
                  <a:prstClr val="white"/>
                </a:solidFill>
              </a:rPr>
              <a:t>[Container: SQL Server]</a:t>
            </a:r>
          </a:p>
        </p:txBody>
      </p:sp>
      <p:sp>
        <p:nvSpPr>
          <p:cNvPr id="7" name="Retângulo 20">
            <a:extLst>
              <a:ext uri="{FF2B5EF4-FFF2-40B4-BE49-F238E27FC236}">
                <a16:creationId xmlns:a16="http://schemas.microsoft.com/office/drawing/2014/main" id="{82A5D287-8E04-4A17-BD6E-0475BD201020}"/>
              </a:ext>
            </a:extLst>
          </p:cNvPr>
          <p:cNvSpPr/>
          <p:nvPr/>
        </p:nvSpPr>
        <p:spPr>
          <a:xfrm>
            <a:off x="716437" y="3880108"/>
            <a:ext cx="1935510" cy="762132"/>
          </a:xfrm>
          <a:prstGeom prst="rect">
            <a:avLst/>
          </a:prstGeom>
        </p:spPr>
        <p:txBody>
          <a:bodyPr wrap="square">
            <a:spAutoFit/>
          </a:bodyPr>
          <a:lstStyle/>
          <a:p>
            <a:pPr lvl="0" algn="ctr">
              <a:defRPr/>
            </a:pPr>
            <a:r>
              <a:rPr lang="pt-BR" sz="1451" dirty="0">
                <a:solidFill>
                  <a:prstClr val="white"/>
                </a:solidFill>
              </a:rPr>
              <a:t>BD da Aplicação (relatório, cadastro dados de produtos)</a:t>
            </a:r>
            <a:endParaRPr lang="pt-BR" sz="1088" dirty="0">
              <a:solidFill>
                <a:prstClr val="white"/>
              </a:solidFill>
            </a:endParaRPr>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1020405"/>
            <a:ext cx="9970511" cy="369332"/>
          </a:xfrm>
          <a:prstGeom prst="rect">
            <a:avLst/>
          </a:prstGeom>
          <a:noFill/>
        </p:spPr>
        <p:txBody>
          <a:bodyPr wrap="square">
            <a:spAutoFit/>
          </a:bodyPr>
          <a:lstStyle/>
          <a:p>
            <a:pPr marL="0" indent="0">
              <a:buNone/>
            </a:pPr>
            <a:r>
              <a:rPr lang="pt-BR" sz="1800" b="1" dirty="0"/>
              <a:t>Grupo 7</a:t>
            </a:r>
            <a:r>
              <a:rPr lang="pt-BR" sz="1800" dirty="0"/>
              <a:t>:  </a:t>
            </a:r>
            <a:r>
              <a:rPr lang="pt-BR" sz="1800" b="1" u="sng" dirty="0"/>
              <a:t>Banco de Dados </a:t>
            </a:r>
            <a:r>
              <a:rPr lang="pt-BR" sz="1800" dirty="0"/>
              <a:t>– Compatibilidade, Portabilidade, Segurança e Disponibilidade;</a:t>
            </a:r>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552854"/>
            <a:ext cx="11255614" cy="646331"/>
          </a:xfrm>
          <a:prstGeom prst="rect">
            <a:avLst/>
          </a:prstGeom>
          <a:noFill/>
        </p:spPr>
        <p:txBody>
          <a:bodyPr wrap="square">
            <a:spAutoFit/>
          </a:bodyPr>
          <a:lstStyle/>
          <a:p>
            <a:r>
              <a:rPr lang="pt-BR" sz="1800" b="1" dirty="0"/>
              <a:t>Trecho do case</a:t>
            </a:r>
            <a:r>
              <a:rPr lang="pt-BR" sz="1800" dirty="0"/>
              <a:t>: </a:t>
            </a:r>
            <a:r>
              <a:rPr lang="pt-BR" sz="1800" i="1" dirty="0"/>
              <a:t>A atual aplicação utiliza a arquitetura de Cliente -&gt; Servidor, sendo que a aplicação são executáveis que rodam no Windows XP e a base de dados é em SQL Server 6.5. </a:t>
            </a:r>
            <a:endParaRPr lang="pt-BR" i="1" dirty="0"/>
          </a:p>
        </p:txBody>
      </p:sp>
      <p:sp>
        <p:nvSpPr>
          <p:cNvPr id="10" name="CaixaDeTexto 9">
            <a:extLst>
              <a:ext uri="{FF2B5EF4-FFF2-40B4-BE49-F238E27FC236}">
                <a16:creationId xmlns:a16="http://schemas.microsoft.com/office/drawing/2014/main" id="{0E0939D4-5F15-4103-A71A-46F962D3E1C2}"/>
              </a:ext>
            </a:extLst>
          </p:cNvPr>
          <p:cNvSpPr txBox="1"/>
          <p:nvPr/>
        </p:nvSpPr>
        <p:spPr>
          <a:xfrm>
            <a:off x="3297017" y="2998437"/>
            <a:ext cx="8119254" cy="3139321"/>
          </a:xfrm>
          <a:prstGeom prst="rect">
            <a:avLst/>
          </a:prstGeom>
          <a:noFill/>
        </p:spPr>
        <p:txBody>
          <a:bodyPr wrap="square" rtlCol="0">
            <a:spAutoFit/>
          </a:bodyPr>
          <a:lstStyle/>
          <a:p>
            <a:r>
              <a:rPr lang="pt-BR" b="1" dirty="0"/>
              <a:t>Compatibilidade</a:t>
            </a:r>
            <a:r>
              <a:rPr lang="pt-BR" dirty="0"/>
              <a:t>: Neste contexto, uma opção SQL é mais compatível que uma opção Oracle. SQL Server é compatível com a tecnologia anterior.</a:t>
            </a:r>
          </a:p>
          <a:p>
            <a:endParaRPr lang="pt-BR" dirty="0"/>
          </a:p>
          <a:p>
            <a:r>
              <a:rPr lang="pt-BR" b="1" dirty="0"/>
              <a:t>Portabilidade</a:t>
            </a:r>
            <a:r>
              <a:rPr lang="pt-BR" dirty="0"/>
              <a:t>: Possibilidade de mudar o  SGBD quando necessário.</a:t>
            </a:r>
          </a:p>
          <a:p>
            <a:endParaRPr lang="pt-BR" dirty="0"/>
          </a:p>
          <a:p>
            <a:r>
              <a:rPr lang="pt-BR" b="1" dirty="0"/>
              <a:t>Segurança</a:t>
            </a:r>
            <a:r>
              <a:rPr lang="pt-BR" dirty="0"/>
              <a:t>: Criptografia.</a:t>
            </a:r>
          </a:p>
          <a:p>
            <a:endParaRPr lang="pt-BR" dirty="0"/>
          </a:p>
          <a:p>
            <a:r>
              <a:rPr lang="pt-BR" b="1" dirty="0"/>
              <a:t>Disponibilidade</a:t>
            </a:r>
            <a:r>
              <a:rPr lang="pt-BR" dirty="0"/>
              <a:t>: Redundância (pode ser em localidades diferentes) – Replicação ou </a:t>
            </a:r>
            <a:r>
              <a:rPr lang="pt-BR" dirty="0" err="1"/>
              <a:t>Mirroring</a:t>
            </a:r>
            <a:r>
              <a:rPr lang="pt-BR" dirty="0"/>
              <a:t> (Espelhamento).</a:t>
            </a:r>
          </a:p>
          <a:p>
            <a:endParaRPr lang="pt-BR" dirty="0"/>
          </a:p>
          <a:p>
            <a:endParaRPr lang="pt-BR" dirty="0"/>
          </a:p>
        </p:txBody>
      </p:sp>
    </p:spTree>
    <p:extLst>
      <p:ext uri="{BB962C8B-B14F-4D97-AF65-F5344CB8AC3E}">
        <p14:creationId xmlns:p14="http://schemas.microsoft.com/office/powerpoint/2010/main" val="405302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076832" y="2285996"/>
            <a:ext cx="8461107"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Back-</a:t>
            </a:r>
            <a:r>
              <a:rPr lang="pt-BR" sz="3265" dirty="0" err="1"/>
              <a:t>end</a:t>
            </a:r>
            <a:r>
              <a:rPr lang="pt-BR" sz="3265" dirty="0"/>
              <a:t> – Integração Legado</a:t>
            </a:r>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40260"/>
            <a:ext cx="9970511" cy="646331"/>
          </a:xfrm>
          <a:prstGeom prst="rect">
            <a:avLst/>
          </a:prstGeom>
          <a:noFill/>
        </p:spPr>
        <p:txBody>
          <a:bodyPr wrap="square">
            <a:spAutoFit/>
          </a:bodyPr>
          <a:lstStyle/>
          <a:p>
            <a:r>
              <a:rPr lang="pt-BR" sz="1800" b="1" dirty="0"/>
              <a:t>Grupo 6</a:t>
            </a:r>
            <a:r>
              <a:rPr lang="pt-BR" sz="1800" dirty="0"/>
              <a:t>: </a:t>
            </a:r>
            <a:r>
              <a:rPr lang="pt-BR" sz="1800" b="1" u="sng" dirty="0"/>
              <a:t>Back-</a:t>
            </a:r>
            <a:r>
              <a:rPr lang="pt-BR" sz="1800" b="1" u="sng" dirty="0" err="1"/>
              <a:t>end</a:t>
            </a:r>
            <a:r>
              <a:rPr lang="pt-BR" sz="1800" dirty="0"/>
              <a:t> – APIs de integração com Sistemas Legados – Segurança, </a:t>
            </a:r>
            <a:r>
              <a:rPr lang="pt-BR" sz="1800" dirty="0" err="1"/>
              <a:t>Reusabilidade</a:t>
            </a:r>
            <a:r>
              <a:rPr lang="pt-BR" sz="1800" dirty="0"/>
              <a:t> e Rastreabilidade;</a:t>
            </a:r>
          </a:p>
        </p:txBody>
      </p:sp>
      <p:sp>
        <p:nvSpPr>
          <p:cNvPr id="9" name="CaixaDeTexto 8">
            <a:extLst>
              <a:ext uri="{FF2B5EF4-FFF2-40B4-BE49-F238E27FC236}">
                <a16:creationId xmlns:a16="http://schemas.microsoft.com/office/drawing/2014/main" id="{B88ABC70-D76E-4E48-AD7F-CEBED9011525}"/>
              </a:ext>
            </a:extLst>
          </p:cNvPr>
          <p:cNvSpPr txBox="1"/>
          <p:nvPr/>
        </p:nvSpPr>
        <p:spPr>
          <a:xfrm>
            <a:off x="3259946" y="3098935"/>
            <a:ext cx="8119254" cy="2031325"/>
          </a:xfrm>
          <a:prstGeom prst="rect">
            <a:avLst/>
          </a:prstGeom>
          <a:noFill/>
        </p:spPr>
        <p:txBody>
          <a:bodyPr wrap="square" rtlCol="0">
            <a:spAutoFit/>
          </a:bodyPr>
          <a:lstStyle/>
          <a:p>
            <a:r>
              <a:rPr lang="pt-BR" b="1" dirty="0"/>
              <a:t>Segurança</a:t>
            </a:r>
            <a:r>
              <a:rPr lang="pt-BR" dirty="0"/>
              <a:t>: Autenticação (token, </a:t>
            </a:r>
            <a:r>
              <a:rPr lang="pt-BR" dirty="0" err="1"/>
              <a:t>jwt</a:t>
            </a:r>
            <a:r>
              <a:rPr lang="pt-BR" dirty="0"/>
              <a:t>, </a:t>
            </a:r>
            <a:r>
              <a:rPr lang="pt-BR" dirty="0" err="1"/>
              <a:t>oauth</a:t>
            </a:r>
            <a:r>
              <a:rPr lang="pt-BR" dirty="0"/>
              <a:t>, https).</a:t>
            </a:r>
          </a:p>
          <a:p>
            <a:endParaRPr lang="pt-BR" dirty="0"/>
          </a:p>
          <a:p>
            <a:r>
              <a:rPr lang="pt-BR" b="1" dirty="0" err="1"/>
              <a:t>Reusabilidade</a:t>
            </a:r>
            <a:r>
              <a:rPr lang="pt-BR" dirty="0"/>
              <a:t>: API facilita o reuso, outros sistemas podem chamar.</a:t>
            </a:r>
          </a:p>
          <a:p>
            <a:endParaRPr lang="pt-BR" dirty="0"/>
          </a:p>
          <a:p>
            <a:r>
              <a:rPr lang="pt-BR" b="1" dirty="0"/>
              <a:t>Rastreabilidade</a:t>
            </a:r>
            <a:r>
              <a:rPr lang="pt-BR" dirty="0"/>
              <a:t>: Logs ou ferramentas específicas para rastreamento – </a:t>
            </a:r>
            <a:r>
              <a:rPr lang="pt-BR" dirty="0" err="1"/>
              <a:t>Splunk</a:t>
            </a:r>
            <a:r>
              <a:rPr lang="pt-BR" dirty="0"/>
              <a:t>.</a:t>
            </a:r>
          </a:p>
          <a:p>
            <a:endParaRPr lang="pt-BR" dirty="0"/>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552854"/>
            <a:ext cx="11255614" cy="369332"/>
          </a:xfrm>
          <a:prstGeom prst="rect">
            <a:avLst/>
          </a:prstGeom>
          <a:noFill/>
        </p:spPr>
        <p:txBody>
          <a:bodyPr wrap="square">
            <a:spAutoFit/>
          </a:bodyPr>
          <a:lstStyle/>
          <a:p>
            <a:r>
              <a:rPr lang="pt-BR" sz="1800" b="1" dirty="0"/>
              <a:t>Trecho do case</a:t>
            </a:r>
            <a:r>
              <a:rPr lang="pt-BR" sz="1800" dirty="0"/>
              <a:t>: </a:t>
            </a:r>
            <a:r>
              <a:rPr lang="pt-BR" sz="1800" i="1" dirty="0"/>
              <a:t>... </a:t>
            </a:r>
            <a:endParaRPr lang="pt-BR" i="1" dirty="0"/>
          </a:p>
        </p:txBody>
      </p:sp>
      <p:grpSp>
        <p:nvGrpSpPr>
          <p:cNvPr id="21" name="Agrupar 20">
            <a:extLst>
              <a:ext uri="{FF2B5EF4-FFF2-40B4-BE49-F238E27FC236}">
                <a16:creationId xmlns:a16="http://schemas.microsoft.com/office/drawing/2014/main" id="{0FD9166C-8A83-4EE1-B53B-03B93B258B39}"/>
              </a:ext>
            </a:extLst>
          </p:cNvPr>
          <p:cNvGrpSpPr/>
          <p:nvPr/>
        </p:nvGrpSpPr>
        <p:grpSpPr>
          <a:xfrm>
            <a:off x="520375" y="2285996"/>
            <a:ext cx="2327633" cy="1456837"/>
            <a:chOff x="7043897" y="1423429"/>
            <a:chExt cx="2327633" cy="1456837"/>
          </a:xfrm>
        </p:grpSpPr>
        <p:sp>
          <p:nvSpPr>
            <p:cNvPr id="22" name="Retângulo 21">
              <a:extLst>
                <a:ext uri="{FF2B5EF4-FFF2-40B4-BE49-F238E27FC236}">
                  <a16:creationId xmlns:a16="http://schemas.microsoft.com/office/drawing/2014/main" id="{D1D2D8A7-526B-4954-8719-D3BF7C0CE6CD}"/>
                </a:ext>
              </a:extLst>
            </p:cNvPr>
            <p:cNvSpPr/>
            <p:nvPr/>
          </p:nvSpPr>
          <p:spPr>
            <a:xfrm>
              <a:off x="7198870" y="1428644"/>
              <a:ext cx="2155139" cy="145162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23" name="Retângulo 22">
              <a:extLst>
                <a:ext uri="{FF2B5EF4-FFF2-40B4-BE49-F238E27FC236}">
                  <a16:creationId xmlns:a16="http://schemas.microsoft.com/office/drawing/2014/main" id="{97BF353E-F0C8-4053-85C9-F83D5965664E}"/>
                </a:ext>
              </a:extLst>
            </p:cNvPr>
            <p:cNvSpPr/>
            <p:nvPr/>
          </p:nvSpPr>
          <p:spPr>
            <a:xfrm>
              <a:off x="7043897" y="1423429"/>
              <a:ext cx="2327633" cy="594778"/>
            </a:xfrm>
            <a:prstGeom prst="rect">
              <a:avLst/>
            </a:prstGeom>
          </p:spPr>
          <p:txBody>
            <a:bodyPr wrap="square">
              <a:spAutoFit/>
            </a:bodyPr>
            <a:lstStyle/>
            <a:p>
              <a:pPr lvl="0" algn="ctr">
                <a:defRPr/>
              </a:pPr>
              <a:r>
                <a:rPr lang="pt-BR" sz="1814" b="1" dirty="0" err="1">
                  <a:solidFill>
                    <a:prstClr val="white"/>
                  </a:solidFill>
                </a:rPr>
                <a:t>Microservice</a:t>
              </a:r>
              <a:endParaRPr lang="pt-BR" sz="1814" b="1" dirty="0">
                <a:solidFill>
                  <a:prstClr val="white"/>
                </a:solidFill>
              </a:endParaRPr>
            </a:p>
            <a:p>
              <a:pPr lvl="0" algn="ctr">
                <a:defRPr/>
              </a:pPr>
              <a:r>
                <a:rPr lang="pt-BR" sz="1451" dirty="0">
                  <a:solidFill>
                    <a:prstClr val="white"/>
                  </a:solidFill>
                </a:rPr>
                <a:t>[Container: </a:t>
              </a:r>
              <a:r>
                <a:rPr lang="pt-BR" sz="1451" dirty="0" err="1">
                  <a:solidFill>
                    <a:prstClr val="white"/>
                  </a:solidFill>
                </a:rPr>
                <a:t>.Net</a:t>
              </a:r>
              <a:r>
                <a:rPr lang="pt-BR" sz="1451" dirty="0">
                  <a:solidFill>
                    <a:prstClr val="white"/>
                  </a:solidFill>
                </a:rPr>
                <a:t> Core]</a:t>
              </a:r>
            </a:p>
          </p:txBody>
        </p:sp>
        <p:sp>
          <p:nvSpPr>
            <p:cNvPr id="24" name="Retângulo 20">
              <a:extLst>
                <a:ext uri="{FF2B5EF4-FFF2-40B4-BE49-F238E27FC236}">
                  <a16:creationId xmlns:a16="http://schemas.microsoft.com/office/drawing/2014/main" id="{E88E358E-9E8D-4D7B-9AA2-F3F6260E8492}"/>
                </a:ext>
              </a:extLst>
            </p:cNvPr>
            <p:cNvSpPr/>
            <p:nvPr/>
          </p:nvSpPr>
          <p:spPr>
            <a:xfrm>
              <a:off x="7209831" y="2200434"/>
              <a:ext cx="2092366" cy="538865"/>
            </a:xfrm>
            <a:prstGeom prst="rect">
              <a:avLst/>
            </a:prstGeom>
          </p:spPr>
          <p:txBody>
            <a:bodyPr wrap="square">
              <a:spAutoFit/>
            </a:bodyPr>
            <a:lstStyle/>
            <a:p>
              <a:pPr lvl="0" algn="ctr">
                <a:defRPr/>
              </a:pPr>
              <a:r>
                <a:rPr lang="pt-BR" sz="1451" dirty="0">
                  <a:solidFill>
                    <a:prstClr val="white"/>
                  </a:solidFill>
                </a:rPr>
                <a:t>APIs de integração com sistemas legados</a:t>
              </a:r>
              <a:endParaRPr lang="pt-BR" sz="1088" dirty="0">
                <a:solidFill>
                  <a:prstClr val="white"/>
                </a:solidFill>
              </a:endParaRPr>
            </a:p>
          </p:txBody>
        </p:sp>
      </p:grpSp>
      <p:grpSp>
        <p:nvGrpSpPr>
          <p:cNvPr id="13" name="Agrupar 12">
            <a:extLst>
              <a:ext uri="{FF2B5EF4-FFF2-40B4-BE49-F238E27FC236}">
                <a16:creationId xmlns:a16="http://schemas.microsoft.com/office/drawing/2014/main" id="{C56327A9-9176-488D-A038-DA7E16FDA3D3}"/>
              </a:ext>
            </a:extLst>
          </p:cNvPr>
          <p:cNvGrpSpPr/>
          <p:nvPr/>
        </p:nvGrpSpPr>
        <p:grpSpPr>
          <a:xfrm>
            <a:off x="412952" y="4077879"/>
            <a:ext cx="2663880" cy="1845620"/>
            <a:chOff x="145145" y="1548384"/>
            <a:chExt cx="2578931" cy="2034984"/>
          </a:xfrm>
        </p:grpSpPr>
        <p:sp>
          <p:nvSpPr>
            <p:cNvPr id="14" name="Retângulo 29">
              <a:extLst>
                <a:ext uri="{FF2B5EF4-FFF2-40B4-BE49-F238E27FC236}">
                  <a16:creationId xmlns:a16="http://schemas.microsoft.com/office/drawing/2014/main" id="{4966A907-0EE7-4186-A460-FCC5A211C075}"/>
                </a:ext>
              </a:extLst>
            </p:cNvPr>
            <p:cNvSpPr/>
            <p:nvPr/>
          </p:nvSpPr>
          <p:spPr>
            <a:xfrm>
              <a:off x="239729" y="1548384"/>
              <a:ext cx="2377290" cy="2016222"/>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5" name="Retângulo 20">
              <a:extLst>
                <a:ext uri="{FF2B5EF4-FFF2-40B4-BE49-F238E27FC236}">
                  <a16:creationId xmlns:a16="http://schemas.microsoft.com/office/drawing/2014/main" id="{F19103B3-C039-45FB-AC1C-0C77005B5145}"/>
                </a:ext>
              </a:extLst>
            </p:cNvPr>
            <p:cNvSpPr/>
            <p:nvPr/>
          </p:nvSpPr>
          <p:spPr>
            <a:xfrm>
              <a:off x="157618" y="1618050"/>
              <a:ext cx="2566458" cy="963628"/>
            </a:xfrm>
            <a:prstGeom prst="rect">
              <a:avLst/>
            </a:prstGeom>
          </p:spPr>
          <p:txBody>
            <a:bodyPr wrap="square">
              <a:spAutoFit/>
            </a:bodyPr>
            <a:lstStyle/>
            <a:p>
              <a:pPr lvl="0" algn="ctr">
                <a:defRPr/>
              </a:pPr>
              <a:r>
                <a:rPr lang="pt-BR" sz="1814" b="1" dirty="0"/>
                <a:t>Integração Log </a:t>
              </a:r>
              <a:r>
                <a:rPr lang="pt-BR" sz="1814" b="1" dirty="0" err="1"/>
                <a:t>Application</a:t>
              </a:r>
              <a:endParaRPr lang="pt-BR" sz="1814" b="1" dirty="0"/>
            </a:p>
            <a:p>
              <a:pPr lvl="0" algn="ctr">
                <a:defRPr/>
              </a:pPr>
              <a:r>
                <a:rPr lang="pt-BR" sz="1451" dirty="0"/>
                <a:t>[Container: API Log]</a:t>
              </a:r>
            </a:p>
          </p:txBody>
        </p:sp>
        <p:sp>
          <p:nvSpPr>
            <p:cNvPr id="16" name="Retângulo 20">
              <a:extLst>
                <a:ext uri="{FF2B5EF4-FFF2-40B4-BE49-F238E27FC236}">
                  <a16:creationId xmlns:a16="http://schemas.microsoft.com/office/drawing/2014/main" id="{50D271D3-6240-4348-ABCC-24AEF6FD4D6E}"/>
                </a:ext>
              </a:extLst>
            </p:cNvPr>
            <p:cNvSpPr/>
            <p:nvPr/>
          </p:nvSpPr>
          <p:spPr>
            <a:xfrm>
              <a:off x="145145" y="2496865"/>
              <a:ext cx="2566458" cy="1086503"/>
            </a:xfrm>
            <a:prstGeom prst="rect">
              <a:avLst/>
            </a:prstGeom>
          </p:spPr>
          <p:txBody>
            <a:bodyPr wrap="square">
              <a:spAutoFit/>
            </a:bodyPr>
            <a:lstStyle/>
            <a:p>
              <a:pPr lvl="0" algn="ctr">
                <a:defRPr/>
              </a:pPr>
              <a:r>
                <a:rPr lang="pt-BR" sz="1451" dirty="0"/>
                <a:t>API para integração com ferramenta para armazenamento e análise de logs</a:t>
              </a:r>
              <a:endParaRPr lang="pt-BR" sz="1088" dirty="0"/>
            </a:p>
          </p:txBody>
        </p:sp>
      </p:grpSp>
    </p:spTree>
    <p:extLst>
      <p:ext uri="{BB962C8B-B14F-4D97-AF65-F5344CB8AC3E}">
        <p14:creationId xmlns:p14="http://schemas.microsoft.com/office/powerpoint/2010/main" val="82764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Cantos Arredondados 11">
            <a:extLst>
              <a:ext uri="{FF2B5EF4-FFF2-40B4-BE49-F238E27FC236}">
                <a16:creationId xmlns:a16="http://schemas.microsoft.com/office/drawing/2014/main" id="{293472C4-9E9E-42C6-B508-C7A8A45E4FE2}"/>
              </a:ext>
            </a:extLst>
          </p:cNvPr>
          <p:cNvSpPr/>
          <p:nvPr/>
        </p:nvSpPr>
        <p:spPr>
          <a:xfrm>
            <a:off x="3076832" y="2496065"/>
            <a:ext cx="8461107" cy="3546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Front-</a:t>
            </a:r>
            <a:r>
              <a:rPr lang="pt-BR" sz="3265" dirty="0" err="1"/>
              <a:t>End</a:t>
            </a:r>
            <a:r>
              <a:rPr lang="pt-BR" sz="3265" dirty="0"/>
              <a:t> Frente de Caixa</a:t>
            </a:r>
          </a:p>
          <a:p>
            <a:pPr marL="0" indent="0">
              <a:buNone/>
            </a:pPr>
            <a:endParaRPr lang="pt-BR" sz="3265" dirty="0"/>
          </a:p>
        </p:txBody>
      </p:sp>
      <p:sp>
        <p:nvSpPr>
          <p:cNvPr id="8" name="CaixaDeTexto 7">
            <a:extLst>
              <a:ext uri="{FF2B5EF4-FFF2-40B4-BE49-F238E27FC236}">
                <a16:creationId xmlns:a16="http://schemas.microsoft.com/office/drawing/2014/main" id="{33EBD574-DC51-4C4B-A47D-37153516A303}"/>
              </a:ext>
            </a:extLst>
          </p:cNvPr>
          <p:cNvSpPr txBox="1"/>
          <p:nvPr/>
        </p:nvSpPr>
        <p:spPr>
          <a:xfrm>
            <a:off x="520375" y="840260"/>
            <a:ext cx="9970511" cy="369332"/>
          </a:xfrm>
          <a:prstGeom prst="rect">
            <a:avLst/>
          </a:prstGeom>
          <a:noFill/>
        </p:spPr>
        <p:txBody>
          <a:bodyPr wrap="square">
            <a:spAutoFit/>
          </a:bodyPr>
          <a:lstStyle/>
          <a:p>
            <a:r>
              <a:rPr lang="pt-BR" sz="1800" b="1" dirty="0"/>
              <a:t>Grupo 1</a:t>
            </a:r>
            <a:r>
              <a:rPr lang="pt-BR" sz="1800" dirty="0"/>
              <a:t>: </a:t>
            </a:r>
            <a:r>
              <a:rPr lang="pt-BR" sz="1800" b="1" u="sng" dirty="0"/>
              <a:t>Front-</a:t>
            </a:r>
            <a:r>
              <a:rPr lang="pt-BR" sz="1800" b="1" u="sng" dirty="0" err="1"/>
              <a:t>end</a:t>
            </a:r>
            <a:r>
              <a:rPr lang="pt-BR" sz="1800" b="1" u="sng" dirty="0"/>
              <a:t> Frente de Caixa </a:t>
            </a:r>
            <a:r>
              <a:rPr lang="pt-BR" sz="1800" dirty="0"/>
              <a:t>– Desempenho, Segurança, Usabilidade e Escalabilidade;</a:t>
            </a:r>
          </a:p>
        </p:txBody>
      </p:sp>
      <p:sp>
        <p:nvSpPr>
          <p:cNvPr id="9" name="CaixaDeTexto 8">
            <a:extLst>
              <a:ext uri="{FF2B5EF4-FFF2-40B4-BE49-F238E27FC236}">
                <a16:creationId xmlns:a16="http://schemas.microsoft.com/office/drawing/2014/main" id="{B88ABC70-D76E-4E48-AD7F-CEBED9011525}"/>
              </a:ext>
            </a:extLst>
          </p:cNvPr>
          <p:cNvSpPr txBox="1"/>
          <p:nvPr/>
        </p:nvSpPr>
        <p:spPr>
          <a:xfrm>
            <a:off x="3247758" y="2744075"/>
            <a:ext cx="8119254" cy="3416320"/>
          </a:xfrm>
          <a:prstGeom prst="rect">
            <a:avLst/>
          </a:prstGeom>
          <a:noFill/>
        </p:spPr>
        <p:txBody>
          <a:bodyPr wrap="square" rtlCol="0">
            <a:spAutoFit/>
          </a:bodyPr>
          <a:lstStyle/>
          <a:p>
            <a:r>
              <a:rPr lang="pt-BR" b="1" dirty="0"/>
              <a:t>Desempenho</a:t>
            </a:r>
            <a:r>
              <a:rPr lang="pt-BR" dirty="0"/>
              <a:t>: Máquinas com configuração apropriada.  Como deve ser executado localmente, não depende da rede. </a:t>
            </a:r>
          </a:p>
          <a:p>
            <a:endParaRPr lang="pt-BR" dirty="0"/>
          </a:p>
          <a:p>
            <a:r>
              <a:rPr lang="pt-BR" b="1" dirty="0"/>
              <a:t>Segurança</a:t>
            </a:r>
            <a:r>
              <a:rPr lang="pt-BR" dirty="0"/>
              <a:t>: Autenticação através do usuário logado na máquina, abertura da aplicação automaticamente no login.</a:t>
            </a:r>
          </a:p>
          <a:p>
            <a:endParaRPr lang="pt-BR" dirty="0"/>
          </a:p>
          <a:p>
            <a:r>
              <a:rPr lang="pt-BR" b="1" dirty="0"/>
              <a:t>Usabilidade</a:t>
            </a:r>
            <a:r>
              <a:rPr lang="pt-BR" dirty="0"/>
              <a:t>: Java Swing. Dado o contexto, web não é uma boa opção.</a:t>
            </a:r>
          </a:p>
          <a:p>
            <a:endParaRPr lang="pt-BR" dirty="0"/>
          </a:p>
          <a:p>
            <a:r>
              <a:rPr lang="pt-BR" b="1" dirty="0"/>
              <a:t>Escalabilidade</a:t>
            </a:r>
            <a:r>
              <a:rPr lang="pt-BR" dirty="0"/>
              <a:t>: Como a aplicação é instalada na máquina, conforme aumenta a quantidade de máquinas, basta instalar a aplicação. Porém, os demais containers precisam atender o aumento da demanda (BD, API, </a:t>
            </a:r>
            <a:r>
              <a:rPr lang="pt-BR" dirty="0" err="1"/>
              <a:t>etc</a:t>
            </a:r>
            <a:r>
              <a:rPr lang="pt-BR" dirty="0"/>
              <a:t>).</a:t>
            </a:r>
          </a:p>
          <a:p>
            <a:endParaRPr lang="pt-BR" dirty="0"/>
          </a:p>
        </p:txBody>
      </p:sp>
      <p:sp>
        <p:nvSpPr>
          <p:cNvPr id="11" name="CaixaDeTexto 10">
            <a:extLst>
              <a:ext uri="{FF2B5EF4-FFF2-40B4-BE49-F238E27FC236}">
                <a16:creationId xmlns:a16="http://schemas.microsoft.com/office/drawing/2014/main" id="{2DA2AD1E-4F8A-4846-A3FB-4E92F521BD55}"/>
              </a:ext>
            </a:extLst>
          </p:cNvPr>
          <p:cNvSpPr txBox="1"/>
          <p:nvPr/>
        </p:nvSpPr>
        <p:spPr>
          <a:xfrm>
            <a:off x="520375" y="1283783"/>
            <a:ext cx="11255614" cy="923330"/>
          </a:xfrm>
          <a:prstGeom prst="rect">
            <a:avLst/>
          </a:prstGeom>
          <a:noFill/>
        </p:spPr>
        <p:txBody>
          <a:bodyPr wrap="square">
            <a:spAutoFit/>
          </a:bodyPr>
          <a:lstStyle/>
          <a:p>
            <a:r>
              <a:rPr lang="pt-BR" sz="1800" b="1" dirty="0"/>
              <a:t>Trecho do case</a:t>
            </a:r>
            <a:r>
              <a:rPr lang="pt-BR" sz="1800" dirty="0"/>
              <a:t>: O cliente já comprou os computadores novos que vão rodar nos caixas, todos vieram com Linux, ele também já comprou as impressoras fiscais que se comunicarão com os computadores via USB, assim como os leitores de códigos de barra.</a:t>
            </a:r>
            <a:r>
              <a:rPr lang="pt-BR" sz="1800" i="1" dirty="0"/>
              <a:t> </a:t>
            </a:r>
            <a:endParaRPr lang="pt-BR" i="1" dirty="0"/>
          </a:p>
        </p:txBody>
      </p:sp>
      <p:grpSp>
        <p:nvGrpSpPr>
          <p:cNvPr id="13" name="Agrupar 12">
            <a:extLst>
              <a:ext uri="{FF2B5EF4-FFF2-40B4-BE49-F238E27FC236}">
                <a16:creationId xmlns:a16="http://schemas.microsoft.com/office/drawing/2014/main" id="{CB1E5A20-C068-4B22-A2FF-95BD246B8B14}"/>
              </a:ext>
            </a:extLst>
          </p:cNvPr>
          <p:cNvGrpSpPr/>
          <p:nvPr/>
        </p:nvGrpSpPr>
        <p:grpSpPr>
          <a:xfrm>
            <a:off x="520375" y="2740533"/>
            <a:ext cx="2327633" cy="1828602"/>
            <a:chOff x="7043897" y="1349238"/>
            <a:chExt cx="2327633" cy="1828602"/>
          </a:xfrm>
        </p:grpSpPr>
        <p:sp>
          <p:nvSpPr>
            <p:cNvPr id="14" name="Retângulo 13">
              <a:extLst>
                <a:ext uri="{FF2B5EF4-FFF2-40B4-BE49-F238E27FC236}">
                  <a16:creationId xmlns:a16="http://schemas.microsoft.com/office/drawing/2014/main" id="{46AA8EDC-FEEF-4FF8-B5C6-71F1DAD3CB34}"/>
                </a:ext>
              </a:extLst>
            </p:cNvPr>
            <p:cNvSpPr/>
            <p:nvPr/>
          </p:nvSpPr>
          <p:spPr>
            <a:xfrm>
              <a:off x="7136131" y="1349238"/>
              <a:ext cx="2155139" cy="1828602"/>
            </a:xfrm>
            <a:prstGeom prst="rect">
              <a:avLst/>
            </a:prstGeom>
            <a:solidFill>
              <a:schemeClr val="accent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sp>
          <p:nvSpPr>
            <p:cNvPr id="15" name="Retângulo 14">
              <a:extLst>
                <a:ext uri="{FF2B5EF4-FFF2-40B4-BE49-F238E27FC236}">
                  <a16:creationId xmlns:a16="http://schemas.microsoft.com/office/drawing/2014/main" id="{001138D8-F79D-4E7F-B5A2-9C07C636EBBB}"/>
                </a:ext>
              </a:extLst>
            </p:cNvPr>
            <p:cNvSpPr/>
            <p:nvPr/>
          </p:nvSpPr>
          <p:spPr>
            <a:xfrm>
              <a:off x="7043897" y="1423429"/>
              <a:ext cx="2327633" cy="594778"/>
            </a:xfrm>
            <a:prstGeom prst="rect">
              <a:avLst/>
            </a:prstGeom>
          </p:spPr>
          <p:txBody>
            <a:bodyPr wrap="square">
              <a:spAutoFit/>
            </a:bodyPr>
            <a:lstStyle/>
            <a:p>
              <a:pPr algn="ctr">
                <a:defRPr/>
              </a:pPr>
              <a:r>
                <a:rPr lang="pt-BR" sz="1814" b="1" dirty="0" err="1">
                  <a:solidFill>
                    <a:prstClr val="white"/>
                  </a:solidFill>
                </a:rPr>
                <a:t>Client</a:t>
              </a:r>
              <a:r>
                <a:rPr lang="pt-BR" sz="1814" b="1" dirty="0">
                  <a:solidFill>
                    <a:prstClr val="white"/>
                  </a:solidFill>
                </a:rPr>
                <a:t> </a:t>
              </a:r>
              <a:r>
                <a:rPr lang="pt-BR" sz="1814" b="1" dirty="0" err="1">
                  <a:solidFill>
                    <a:prstClr val="white"/>
                  </a:solidFill>
                </a:rPr>
                <a:t>Side</a:t>
              </a:r>
              <a:r>
                <a:rPr lang="pt-BR" sz="1814" b="1" dirty="0">
                  <a:solidFill>
                    <a:prstClr val="white"/>
                  </a:solidFill>
                </a:rPr>
                <a:t> Desktop</a:t>
              </a:r>
            </a:p>
            <a:p>
              <a:pPr lvl="0" algn="ctr">
                <a:defRPr/>
              </a:pPr>
              <a:r>
                <a:rPr lang="pt-BR" sz="1451" dirty="0">
                  <a:solidFill>
                    <a:prstClr val="white"/>
                  </a:solidFill>
                </a:rPr>
                <a:t>[Container: C# .NET]</a:t>
              </a:r>
            </a:p>
          </p:txBody>
        </p:sp>
        <p:sp>
          <p:nvSpPr>
            <p:cNvPr id="16" name="Retângulo 20">
              <a:extLst>
                <a:ext uri="{FF2B5EF4-FFF2-40B4-BE49-F238E27FC236}">
                  <a16:creationId xmlns:a16="http://schemas.microsoft.com/office/drawing/2014/main" id="{06BC9472-1D66-4705-A90C-3DC97A972A3D}"/>
                </a:ext>
              </a:extLst>
            </p:cNvPr>
            <p:cNvSpPr/>
            <p:nvPr/>
          </p:nvSpPr>
          <p:spPr>
            <a:xfrm>
              <a:off x="7084180" y="2173558"/>
              <a:ext cx="2234059" cy="762132"/>
            </a:xfrm>
            <a:prstGeom prst="rect">
              <a:avLst/>
            </a:prstGeom>
          </p:spPr>
          <p:txBody>
            <a:bodyPr wrap="square">
              <a:spAutoFit/>
            </a:bodyPr>
            <a:lstStyle/>
            <a:p>
              <a:pPr lvl="0" algn="ctr">
                <a:defRPr/>
              </a:pPr>
              <a:r>
                <a:rPr lang="pt-BR" sz="1451" b="1" dirty="0">
                  <a:solidFill>
                    <a:prstClr val="white"/>
                  </a:solidFill>
                </a:rPr>
                <a:t>Frente de Caixa </a:t>
              </a:r>
              <a:r>
                <a:rPr lang="pt-BR" sz="1451" dirty="0">
                  <a:solidFill>
                    <a:prstClr val="white"/>
                  </a:solidFill>
                </a:rPr>
                <a:t>- Sistema instalado nos caixas do supermercado</a:t>
              </a:r>
              <a:endParaRPr lang="pt-BR" sz="1088" dirty="0">
                <a:solidFill>
                  <a:prstClr val="white"/>
                </a:solidFill>
              </a:endParaRPr>
            </a:p>
          </p:txBody>
        </p:sp>
      </p:grpSp>
    </p:spTree>
    <p:extLst>
      <p:ext uri="{BB962C8B-B14F-4D97-AF65-F5344CB8AC3E}">
        <p14:creationId xmlns:p14="http://schemas.microsoft.com/office/powerpoint/2010/main" val="475968823"/>
      </p:ext>
    </p:extLst>
  </p:cSld>
  <p:clrMapOvr>
    <a:masterClrMapping/>
  </p:clrMapOvr>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2.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customXml/itemProps3.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8361</TotalTime>
  <Words>2125</Words>
  <Application>Microsoft Office PowerPoint</Application>
  <PresentationFormat>Widescreen</PresentationFormat>
  <Paragraphs>226</Paragraphs>
  <Slides>18</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Barlow</vt:lpstr>
      <vt:lpstr>Calibri</vt:lpstr>
      <vt:lpstr>Simplon Mono</vt:lpstr>
      <vt:lpstr>Wingdings</vt:lpstr>
      <vt:lpstr>Tema do Office</vt:lpstr>
      <vt:lpstr>Apresentação do PowerPoint</vt:lpstr>
      <vt:lpstr>Engenharia de Software</vt:lpstr>
      <vt:lpstr>CORREÇÃO!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Fábio de Souza Figueredo</cp:lastModifiedBy>
  <cp:revision>412</cp:revision>
  <dcterms:created xsi:type="dcterms:W3CDTF">2021-08-25T19:26:40Z</dcterms:created>
  <dcterms:modified xsi:type="dcterms:W3CDTF">2023-10-04T18:13:25Z</dcterms:modified>
</cp:coreProperties>
</file>