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9" r:id="rId14"/>
    <p:sldId id="271" r:id="rId15"/>
    <p:sldId id="272" r:id="rId16"/>
    <p:sldId id="270" r:id="rId17"/>
    <p:sldId id="273" r:id="rId18"/>
    <p:sldId id="274"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19"/>
    <p:restoredTop sz="68399"/>
  </p:normalViewPr>
  <p:slideViewPr>
    <p:cSldViewPr snapToGrid="0" snapToObjects="1">
      <p:cViewPr varScale="1">
        <p:scale>
          <a:sx n="62" d="100"/>
          <a:sy n="62" d="100"/>
        </p:scale>
        <p:origin x="1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56F52-DF0A-D14E-89C8-F3E060ED3E32}" type="datetimeFigureOut">
              <a:rPr lang="en-GB" smtClean="0"/>
              <a:t>06/04/2018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CF191-08E2-5446-B8D9-8118B0181E98}" type="slidenum">
              <a:rPr lang="en-GB" smtClean="0"/>
              <a:t>‹#›</a:t>
            </a:fld>
            <a:endParaRPr lang="en-GB"/>
          </a:p>
        </p:txBody>
      </p:sp>
    </p:spTree>
    <p:extLst>
      <p:ext uri="{BB962C8B-B14F-4D97-AF65-F5344CB8AC3E}">
        <p14:creationId xmlns:p14="http://schemas.microsoft.com/office/powerpoint/2010/main" val="140267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is </a:t>
            </a:r>
            <a:r>
              <a:rPr lang="en-GB" dirty="0" err="1" smtClean="0"/>
              <a:t>tensorflow</a:t>
            </a:r>
            <a:r>
              <a:rPr lang="en-GB" dirty="0" smtClean="0"/>
              <a:t>?</a:t>
            </a:r>
          </a:p>
          <a:p>
            <a:endParaRPr lang="en-GB" dirty="0" smtClean="0"/>
          </a:p>
          <a:p>
            <a:r>
              <a:rPr lang="en-GB" dirty="0" smtClean="0"/>
              <a:t>It is a library for numerical computation. It can be used</a:t>
            </a:r>
            <a:r>
              <a:rPr lang="en-GB" baseline="0" dirty="0" smtClean="0"/>
              <a:t> from python, </a:t>
            </a:r>
            <a:r>
              <a:rPr lang="en-GB" baseline="0" dirty="0" err="1" smtClean="0"/>
              <a:t>c++</a:t>
            </a:r>
            <a:r>
              <a:rPr lang="en-GB" baseline="0" dirty="0" smtClean="0"/>
              <a:t>, java and go. We are going to focus on the python API for this hackathon.</a:t>
            </a:r>
          </a:p>
          <a:p>
            <a:endParaRPr lang="en-GB" baseline="0" dirty="0" smtClean="0"/>
          </a:p>
          <a:p>
            <a:r>
              <a:rPr lang="en-GB" baseline="0" dirty="0" smtClean="0"/>
              <a:t>So why should we use TensorFlow rather than Numpy to do numerical computations?</a:t>
            </a:r>
          </a:p>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2</a:t>
            </a:fld>
            <a:endParaRPr lang="en-GB"/>
          </a:p>
        </p:txBody>
      </p:sp>
    </p:spTree>
    <p:extLst>
      <p:ext uri="{BB962C8B-B14F-4D97-AF65-F5344CB8AC3E}">
        <p14:creationId xmlns:p14="http://schemas.microsoft.com/office/powerpoint/2010/main" val="1691555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obtain the result, you need to feed some data to the graph. In this case, we can feed the numbers "1" and "2" and obtain their sum as a result.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the end of the super basic part of the workshop.</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11</a:t>
            </a:fld>
            <a:endParaRPr lang="en-GB"/>
          </a:p>
        </p:txBody>
      </p:sp>
    </p:spTree>
    <p:extLst>
      <p:ext uri="{BB962C8B-B14F-4D97-AF65-F5344CB8AC3E}">
        <p14:creationId xmlns:p14="http://schemas.microsoft.com/office/powerpoint/2010/main" val="2032181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that we have learnt how to do sums and very basic things, we are going to look at an example that is a bit closer to a</a:t>
            </a:r>
            <a:r>
              <a:rPr lang="en-GB" baseline="0" dirty="0" smtClean="0"/>
              <a:t> neural network. </a:t>
            </a:r>
          </a:p>
          <a:p>
            <a:endParaRPr lang="en-GB" baseline="0" dirty="0" smtClean="0"/>
          </a:p>
          <a:p>
            <a:r>
              <a:rPr lang="en-GB" baseline="0" dirty="0" smtClean="0"/>
              <a:t>To bring everyone up to speed, do do linear regression, you have some points and you want to find the line of best fit. The equation for the line is y = mx + c, where m is the slope and c is the intercept.</a:t>
            </a:r>
          </a:p>
          <a:p>
            <a:endParaRPr lang="en-GB" baseline="0" dirty="0" smtClean="0"/>
          </a:p>
          <a:p>
            <a:r>
              <a:rPr lang="en-GB" baseline="0" dirty="0" smtClean="0"/>
              <a:t>So, you start with a random value of m and c. You want all these black distances to be as small as possible. How can we express “I want to make all these lines as small as possible” in a mathematical way?</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13</a:t>
            </a:fld>
            <a:endParaRPr lang="en-GB"/>
          </a:p>
        </p:txBody>
      </p:sp>
    </p:spTree>
    <p:extLst>
      <p:ext uri="{BB962C8B-B14F-4D97-AF65-F5344CB8AC3E}">
        <p14:creationId xmlns:p14="http://schemas.microsoft.com/office/powerpoint/2010/main" val="57782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define a function which is an average of the</a:t>
            </a:r>
            <a:r>
              <a:rPr lang="en-GB" baseline="0" dirty="0" smtClean="0"/>
              <a:t> length of all the lines, and we call it the cost function. Y is the orange value and YN is the data point value. In this case, I use the square error function, but this could be another function.</a:t>
            </a:r>
          </a:p>
          <a:p>
            <a:endParaRPr lang="en-GB" baseline="0" dirty="0" smtClean="0"/>
          </a:p>
          <a:p>
            <a:r>
              <a:rPr lang="en-GB" baseline="0" dirty="0" smtClean="0"/>
              <a:t>Now, we want to choose the slope and the intercept of the orange line in such a way that this cost function is smallest. So we minimise this function with respect to (m, c)</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14</a:t>
            </a:fld>
            <a:endParaRPr lang="en-GB"/>
          </a:p>
        </p:txBody>
      </p:sp>
    </p:spTree>
    <p:extLst>
      <p:ext uri="{BB962C8B-B14F-4D97-AF65-F5344CB8AC3E}">
        <p14:creationId xmlns:p14="http://schemas.microsoft.com/office/powerpoint/2010/main" val="855527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then the values of m and c that give the smallest value of the cost function give</a:t>
            </a:r>
            <a:r>
              <a:rPr lang="en-GB" baseline="0" dirty="0" smtClean="0"/>
              <a:t> this line that fits best the data.</a:t>
            </a:r>
          </a:p>
          <a:p>
            <a:endParaRPr lang="en-GB" baseline="0" dirty="0" smtClean="0"/>
          </a:p>
          <a:p>
            <a:r>
              <a:rPr lang="en-GB" baseline="0" dirty="0" smtClean="0"/>
              <a:t>Now we are going to do that with </a:t>
            </a:r>
            <a:r>
              <a:rPr lang="en-GB" baseline="0" dirty="0" err="1" smtClean="0"/>
              <a:t>tensorflow</a:t>
            </a:r>
            <a:r>
              <a:rPr lang="en-GB" baseline="0" dirty="0" smtClean="0"/>
              <a:t>. You want to look at the “</a:t>
            </a:r>
            <a:r>
              <a:rPr lang="en-GB" baseline="0" dirty="0" err="1" smtClean="0"/>
              <a:t>linear_regression.py</a:t>
            </a:r>
            <a:r>
              <a:rPr lang="en-GB" baseline="0" dirty="0" smtClean="0"/>
              <a:t>” script.</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15</a:t>
            </a:fld>
            <a:endParaRPr lang="en-GB"/>
          </a:p>
        </p:txBody>
      </p:sp>
    </p:spTree>
    <p:extLst>
      <p:ext uri="{BB962C8B-B14F-4D97-AF65-F5344CB8AC3E}">
        <p14:creationId xmlns:p14="http://schemas.microsoft.com/office/powerpoint/2010/main" val="1419594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are going to introduce a few more concepts with the linear regression example.</a:t>
            </a:r>
          </a:p>
          <a:p>
            <a:endParaRPr lang="en-GB" dirty="0" smtClean="0"/>
          </a:p>
          <a:p>
            <a:r>
              <a:rPr lang="en-GB" dirty="0" smtClean="0"/>
              <a:t>As you can see, we still have</a:t>
            </a:r>
            <a:r>
              <a:rPr lang="en-GB" baseline="0" dirty="0" smtClean="0"/>
              <a:t> the part where you create the graph and where you create the session and run the operations. This time I didn’t specify in which graph the operations go, so they all go in the default graph.</a:t>
            </a:r>
          </a:p>
          <a:p>
            <a:endParaRPr lang="en-GB" baseline="0" dirty="0" smtClean="0"/>
          </a:p>
          <a:p>
            <a:r>
              <a:rPr lang="en-GB" baseline="0" dirty="0" smtClean="0"/>
              <a:t>A new thing that we </a:t>
            </a:r>
            <a:r>
              <a:rPr lang="en-GB" baseline="0" dirty="0" err="1" smtClean="0"/>
              <a:t>havent</a:t>
            </a:r>
            <a:r>
              <a:rPr lang="en-GB" baseline="0" dirty="0" smtClean="0"/>
              <a:t> encountered yet are </a:t>
            </a:r>
            <a:r>
              <a:rPr lang="en-GB" baseline="0" dirty="0" err="1" smtClean="0"/>
              <a:t>tensorflow</a:t>
            </a:r>
            <a:r>
              <a:rPr lang="en-GB" baseline="0" dirty="0" smtClean="0"/>
              <a:t> variables.</a:t>
            </a:r>
          </a:p>
          <a:p>
            <a:endParaRPr lang="en-GB" baseline="0" dirty="0" smtClean="0"/>
          </a:p>
          <a:p>
            <a:r>
              <a:rPr lang="en-GB" sz="1200" b="0" i="0" kern="1200" dirty="0" smtClean="0">
                <a:solidFill>
                  <a:schemeClr val="tx1"/>
                </a:solidFill>
                <a:effectLst/>
                <a:latin typeface="+mn-lt"/>
                <a:ea typeface="+mn-ea"/>
                <a:cs typeface="+mn-cs"/>
              </a:rPr>
              <a:t>A variable is a tensor whose value can be modified by running operations on it. So in this case, the slope and the intercept of the line are variables because we want to modify them until we find the best value possible.</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16</a:t>
            </a:fld>
            <a:endParaRPr lang="en-GB"/>
          </a:p>
        </p:txBody>
      </p:sp>
    </p:spTree>
    <p:extLst>
      <p:ext uri="{BB962C8B-B14F-4D97-AF65-F5344CB8AC3E}">
        <p14:creationId xmlns:p14="http://schemas.microsoft.com/office/powerpoint/2010/main" val="212804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next element that is new is the optimiser.</a:t>
            </a:r>
          </a:p>
          <a:p>
            <a:endParaRPr lang="en-GB" dirty="0" smtClean="0"/>
          </a:p>
          <a:p>
            <a:r>
              <a:rPr lang="en-GB" dirty="0" smtClean="0"/>
              <a:t>This is the operation of minimising a particular tensor with respect to the</a:t>
            </a:r>
            <a:r>
              <a:rPr lang="en-GB" baseline="0" dirty="0" smtClean="0"/>
              <a:t> variables it depends on. So we have our cost function that depends on the slope and the intercept. So this operation will modify the two variables so that they have the value that gives the smallest cost function. </a:t>
            </a:r>
          </a:p>
          <a:p>
            <a:endParaRPr lang="en-GB" baseline="0" dirty="0" smtClean="0"/>
          </a:p>
          <a:p>
            <a:r>
              <a:rPr lang="en-GB" baseline="0" dirty="0" err="1" smtClean="0"/>
              <a:t>Tensorflow</a:t>
            </a:r>
            <a:r>
              <a:rPr lang="en-GB" baseline="0" dirty="0" smtClean="0"/>
              <a:t> gives many different possibilities for the optimiser, here we are using Gradient Descent algorithm, but there are many others that are fanciers.</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17</a:t>
            </a:fld>
            <a:endParaRPr lang="en-GB"/>
          </a:p>
        </p:txBody>
      </p:sp>
    </p:spTree>
    <p:extLst>
      <p:ext uri="{BB962C8B-B14F-4D97-AF65-F5344CB8AC3E}">
        <p14:creationId xmlns:p14="http://schemas.microsoft.com/office/powerpoint/2010/main" val="477911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one creates a variable, it is added to collection. The default collection is the "GLOBAL_VARIABLES" collection. The function </a:t>
            </a:r>
            <a:r>
              <a:rPr lang="en-US" sz="1200" b="0" i="0" kern="1200" dirty="0" err="1" smtClean="0">
                <a:solidFill>
                  <a:schemeClr val="tx1"/>
                </a:solidFill>
                <a:effectLst/>
                <a:latin typeface="+mn-lt"/>
                <a:ea typeface="+mn-ea"/>
                <a:cs typeface="+mn-cs"/>
              </a:rPr>
              <a:t>global_variables_initializer</a:t>
            </a:r>
            <a:r>
              <a:rPr lang="en-US" sz="1200" b="0" i="0" kern="1200" dirty="0" smtClean="0">
                <a:solidFill>
                  <a:schemeClr val="tx1"/>
                </a:solidFill>
                <a:effectLst/>
                <a:latin typeface="+mn-lt"/>
                <a:ea typeface="+mn-ea"/>
                <a:cs typeface="+mn-cs"/>
              </a:rPr>
              <a:t>() iterates through the variables in this collection and calls their </a:t>
            </a:r>
            <a:r>
              <a:rPr lang="en-US" sz="1200" b="0" i="0" kern="1200" dirty="0" err="1" smtClean="0">
                <a:solidFill>
                  <a:schemeClr val="tx1"/>
                </a:solidFill>
                <a:effectLst/>
                <a:latin typeface="+mn-lt"/>
                <a:ea typeface="+mn-ea"/>
                <a:cs typeface="+mn-cs"/>
              </a:rPr>
              <a:t>initialiser</a:t>
            </a:r>
            <a:r>
              <a:rPr lang="en-US" sz="1200" b="0" i="0" kern="1200" dirty="0" smtClean="0">
                <a:solidFill>
                  <a:schemeClr val="tx1"/>
                </a:solidFill>
                <a:effectLst/>
                <a:latin typeface="+mn-lt"/>
                <a:ea typeface="+mn-ea"/>
                <a:cs typeface="+mn-cs"/>
              </a:rPr>
              <a:t>. The function </a:t>
            </a:r>
            <a:r>
              <a:rPr lang="en-US" sz="1200" b="0" i="0" kern="1200" dirty="0" err="1" smtClean="0">
                <a:solidFill>
                  <a:schemeClr val="tx1"/>
                </a:solidFill>
                <a:effectLst/>
                <a:latin typeface="+mn-lt"/>
                <a:ea typeface="+mn-ea"/>
                <a:cs typeface="+mn-cs"/>
              </a:rPr>
              <a:t>initialize_all_variables</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goes through all the collections and calls the </a:t>
            </a:r>
            <a:r>
              <a:rPr lang="en-US" sz="1200" b="0" i="0" kern="1200" baseline="0" dirty="0" err="1" smtClean="0">
                <a:solidFill>
                  <a:schemeClr val="tx1"/>
                </a:solidFill>
                <a:effectLst/>
                <a:latin typeface="+mn-lt"/>
                <a:ea typeface="+mn-ea"/>
                <a:cs typeface="+mn-cs"/>
              </a:rPr>
              <a:t>initialiser</a:t>
            </a:r>
            <a:r>
              <a:rPr lang="en-US" sz="1200" b="0" i="0" kern="1200" baseline="0" dirty="0" smtClean="0">
                <a:solidFill>
                  <a:schemeClr val="tx1"/>
                </a:solidFill>
                <a:effectLst/>
                <a:latin typeface="+mn-lt"/>
                <a:ea typeface="+mn-ea"/>
                <a:cs typeface="+mn-cs"/>
              </a:rPr>
              <a:t> for all the variables in each collection.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does </a:t>
            </a:r>
            <a:r>
              <a:rPr lang="en-US" sz="1200" b="0" i="0" kern="1200" dirty="0" err="1" smtClean="0">
                <a:solidFill>
                  <a:schemeClr val="tx1"/>
                </a:solidFill>
                <a:effectLst/>
                <a:latin typeface="+mn-lt"/>
                <a:ea typeface="+mn-ea"/>
                <a:cs typeface="+mn-cs"/>
              </a:rPr>
              <a:t>initialising</a:t>
            </a:r>
            <a:r>
              <a:rPr lang="en-US" sz="1200" b="0" i="0" kern="1200" dirty="0" smtClean="0">
                <a:solidFill>
                  <a:schemeClr val="tx1"/>
                </a:solidFill>
                <a:effectLst/>
                <a:latin typeface="+mn-lt"/>
                <a:ea typeface="+mn-ea"/>
                <a:cs typeface="+mn-cs"/>
              </a:rPr>
              <a:t> the variables mean?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My</a:t>
            </a:r>
            <a:r>
              <a:rPr lang="en-US" sz="1200" b="0" i="0" kern="1200" baseline="0" dirty="0" smtClean="0">
                <a:solidFill>
                  <a:schemeClr val="tx1"/>
                </a:solidFill>
                <a:effectLst/>
                <a:latin typeface="+mn-lt"/>
                <a:ea typeface="+mn-ea"/>
                <a:cs typeface="+mn-cs"/>
              </a:rPr>
              <a:t> understanding is that on their own the variables only have the shape that you assign when you build the graph. But outside of the session they don’t have a value. So, before you run operations you have to </a:t>
            </a:r>
            <a:r>
              <a:rPr lang="en-US" sz="1200" b="0" i="0" kern="1200" baseline="0" dirty="0" err="1" smtClean="0">
                <a:solidFill>
                  <a:schemeClr val="tx1"/>
                </a:solidFill>
                <a:effectLst/>
                <a:latin typeface="+mn-lt"/>
                <a:ea typeface="+mn-ea"/>
                <a:cs typeface="+mn-cs"/>
              </a:rPr>
              <a:t>initialise</a:t>
            </a:r>
            <a:r>
              <a:rPr lang="en-US" sz="1200" b="0" i="0" kern="1200" baseline="0" dirty="0" smtClean="0">
                <a:solidFill>
                  <a:schemeClr val="tx1"/>
                </a:solidFill>
                <a:effectLst/>
                <a:latin typeface="+mn-lt"/>
                <a:ea typeface="+mn-ea"/>
                <a:cs typeface="+mn-cs"/>
              </a:rPr>
              <a:t> them with a value.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the Variables of a graph need to have a value before you can run operations that depend on them. Instead of </a:t>
            </a:r>
            <a:r>
              <a:rPr lang="en-US" sz="1200" b="0" i="0" kern="1200" dirty="0" err="1" smtClean="0">
                <a:solidFill>
                  <a:schemeClr val="tx1"/>
                </a:solidFill>
                <a:effectLst/>
                <a:latin typeface="+mn-lt"/>
                <a:ea typeface="+mn-ea"/>
                <a:cs typeface="+mn-cs"/>
              </a:rPr>
              <a:t>initialising</a:t>
            </a:r>
            <a:r>
              <a:rPr lang="en-US" sz="1200" b="0" i="0" kern="1200" dirty="0" smtClean="0">
                <a:solidFill>
                  <a:schemeClr val="tx1"/>
                </a:solidFill>
                <a:effectLst/>
                <a:latin typeface="+mn-lt"/>
                <a:ea typeface="+mn-ea"/>
                <a:cs typeface="+mn-cs"/>
              </a:rPr>
              <a:t> them like this, you could also restore a value from a stored value.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I will give you 30 min to play with the linear regression example and try to do the same</a:t>
            </a:r>
            <a:r>
              <a:rPr lang="en-US" sz="1200" b="0" i="0" kern="1200" baseline="0" dirty="0" smtClean="0">
                <a:solidFill>
                  <a:schemeClr val="tx1"/>
                </a:solidFill>
                <a:effectLst/>
                <a:latin typeface="+mn-lt"/>
                <a:ea typeface="+mn-ea"/>
                <a:cs typeface="+mn-cs"/>
              </a:rPr>
              <a:t> thing for a </a:t>
            </a:r>
            <a:r>
              <a:rPr lang="en-US" sz="1200" b="0" i="0" kern="1200" baseline="0" dirty="0" err="1" smtClean="0">
                <a:solidFill>
                  <a:schemeClr val="tx1"/>
                </a:solidFill>
                <a:effectLst/>
                <a:latin typeface="+mn-lt"/>
                <a:ea typeface="+mn-ea"/>
                <a:cs typeface="+mn-cs"/>
              </a:rPr>
              <a:t>qudratic</a:t>
            </a:r>
            <a:r>
              <a:rPr lang="en-US" sz="1200" b="0" i="0" kern="1200" baseline="0" dirty="0" smtClean="0">
                <a:solidFill>
                  <a:schemeClr val="tx1"/>
                </a:solidFill>
                <a:effectLst/>
                <a:latin typeface="+mn-lt"/>
                <a:ea typeface="+mn-ea"/>
                <a:cs typeface="+mn-cs"/>
              </a:rPr>
              <a:t> fit. So instead of using the y = mx + c you have y = ax2 + </a:t>
            </a:r>
            <a:r>
              <a:rPr lang="en-US" sz="1200" b="0" i="0" kern="1200" baseline="0" dirty="0" err="1" smtClean="0">
                <a:solidFill>
                  <a:schemeClr val="tx1"/>
                </a:solidFill>
                <a:effectLst/>
                <a:latin typeface="+mn-lt"/>
                <a:ea typeface="+mn-ea"/>
                <a:cs typeface="+mn-cs"/>
              </a:rPr>
              <a:t>bx</a:t>
            </a:r>
            <a:r>
              <a:rPr lang="en-US" sz="1200" b="0" i="0" kern="1200" baseline="0" dirty="0" smtClean="0">
                <a:solidFill>
                  <a:schemeClr val="tx1"/>
                </a:solidFill>
                <a:effectLst/>
                <a:latin typeface="+mn-lt"/>
                <a:ea typeface="+mn-ea"/>
                <a:cs typeface="+mn-cs"/>
              </a:rPr>
              <a:t> + c.</a:t>
            </a:r>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18</a:t>
            </a:fld>
            <a:endParaRPr lang="en-GB"/>
          </a:p>
        </p:txBody>
      </p:sp>
    </p:spTree>
    <p:extLst>
      <p:ext uri="{BB962C8B-B14F-4D97-AF65-F5344CB8AC3E}">
        <p14:creationId xmlns:p14="http://schemas.microsoft.com/office/powerpoint/2010/main" val="54345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advantage is that it makes it much easier to run the code on GPUs </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3</a:t>
            </a:fld>
            <a:endParaRPr lang="en-GB"/>
          </a:p>
        </p:txBody>
      </p:sp>
    </p:spTree>
    <p:extLst>
      <p:ext uri="{BB962C8B-B14F-4D97-AF65-F5344CB8AC3E}">
        <p14:creationId xmlns:p14="http://schemas.microsoft.com/office/powerpoint/2010/main" val="1358516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reason is that </a:t>
            </a:r>
            <a:r>
              <a:rPr lang="en-GB" dirty="0" err="1" smtClean="0"/>
              <a:t>numpy</a:t>
            </a:r>
            <a:r>
              <a:rPr lang="en-GB" dirty="0" smtClean="0"/>
              <a:t> does the expensive calculations outside of python using other efficient code. However, there</a:t>
            </a:r>
            <a:r>
              <a:rPr lang="en-GB" baseline="0" dirty="0" smtClean="0"/>
              <a:t> can be considerable overhead in switching in and out of python.</a:t>
            </a:r>
          </a:p>
          <a:p>
            <a:endParaRPr lang="en-GB" baseline="0" dirty="0" smtClean="0"/>
          </a:p>
          <a:p>
            <a:r>
              <a:rPr lang="en-GB" baseline="0" dirty="0" err="1" smtClean="0"/>
              <a:t>Tensorflow</a:t>
            </a:r>
            <a:r>
              <a:rPr lang="en-GB" baseline="0" dirty="0" smtClean="0"/>
              <a:t> tries to avoid this overhead by constructing a set of interacting operations and then running all of them outside of python. It does this by using data flow graphs.</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4</a:t>
            </a:fld>
            <a:endParaRPr lang="en-GB"/>
          </a:p>
        </p:txBody>
      </p:sp>
    </p:spTree>
    <p:extLst>
      <p:ext uri="{BB962C8B-B14F-4D97-AF65-F5344CB8AC3E}">
        <p14:creationId xmlns:p14="http://schemas.microsoft.com/office/powerpoint/2010/main" val="132434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 flow graphs are representations of data dependencies</a:t>
            </a:r>
            <a:r>
              <a:rPr lang="en-GB" baseline="0" dirty="0" smtClean="0"/>
              <a:t> between a number of different operations.</a:t>
            </a:r>
          </a:p>
          <a:p>
            <a:endParaRPr lang="en-GB" baseline="0" dirty="0" smtClean="0"/>
          </a:p>
          <a:p>
            <a:r>
              <a:rPr lang="en-GB" baseline="0" dirty="0" smtClean="0"/>
              <a:t>That may sound quite confusing, I was pretty confused the first time I went through it. So here is a small example of what this means.</a:t>
            </a:r>
          </a:p>
          <a:p>
            <a:endParaRPr lang="en-GB" baseline="0" dirty="0" smtClean="0"/>
          </a:p>
          <a:p>
            <a:r>
              <a:rPr lang="en-GB" dirty="0" smtClean="0"/>
              <a:t>If we wanted to sum two</a:t>
            </a:r>
            <a:r>
              <a:rPr lang="en-GB" baseline="0" dirty="0" smtClean="0"/>
              <a:t> numbers A and B and then subtract C, the data flow graph would look like this.</a:t>
            </a:r>
          </a:p>
          <a:p>
            <a:endParaRPr lang="en-GB" baseline="0" dirty="0" smtClean="0"/>
          </a:p>
          <a:p>
            <a:r>
              <a:rPr lang="en-GB" baseline="0" dirty="0" smtClean="0"/>
              <a:t>So you see that you can only compute the “subtract” operation AFTER you have done the sum. </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5</a:t>
            </a:fld>
            <a:endParaRPr lang="en-GB"/>
          </a:p>
        </p:txBody>
      </p:sp>
    </p:spTree>
    <p:extLst>
      <p:ext uri="{BB962C8B-B14F-4D97-AF65-F5344CB8AC3E}">
        <p14:creationId xmlns:p14="http://schemas.microsoft.com/office/powerpoint/2010/main" val="208641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in order to do some calculations in </a:t>
            </a:r>
            <a:r>
              <a:rPr lang="en-GB" baseline="0" dirty="0" err="1" smtClean="0"/>
              <a:t>Tensorflow</a:t>
            </a:r>
            <a:r>
              <a:rPr lang="en-GB" baseline="0" dirty="0" smtClean="0"/>
              <a:t>, there are two main things that you need to do. The first one is building the data flow graph that we talked about in the previous slide. </a:t>
            </a:r>
          </a:p>
          <a:p>
            <a:endParaRPr lang="en-GB" baseline="0" dirty="0" smtClean="0"/>
          </a:p>
          <a:p>
            <a:r>
              <a:rPr lang="en-GB" baseline="0" dirty="0" smtClean="0"/>
              <a:t>You have to construct all the operation dependencies. So, for the example of the previous slide you’d have to say “First I want to do an addition between two numbers and then I want to subtract another number from that sum”.</a:t>
            </a:r>
          </a:p>
          <a:p>
            <a:endParaRPr lang="en-GB" baseline="0" dirty="0" smtClean="0"/>
          </a:p>
          <a:p>
            <a:r>
              <a:rPr lang="en-GB" baseline="0" dirty="0" smtClean="0"/>
              <a:t>The second part is to run the graph. This means saying, Number A is 1, number B is 5 and number C is 10. Compute the result.</a:t>
            </a:r>
          </a:p>
          <a:p>
            <a:endParaRPr lang="en-GB" baseline="0" dirty="0" smtClean="0"/>
          </a:p>
          <a:p>
            <a:r>
              <a:rPr lang="en-GB" baseline="0" dirty="0" smtClean="0"/>
              <a:t>It is really important to understand that the graph on its own does nothing. It’s like an empty plumbing system. To make something happen you have to add the water which is your data.</a:t>
            </a:r>
          </a:p>
          <a:p>
            <a:endParaRPr lang="en-GB" baseline="0" dirty="0" smtClean="0"/>
          </a:p>
          <a:p>
            <a:r>
              <a:rPr lang="en-GB" baseline="0" dirty="0" smtClean="0"/>
              <a:t>Now we are going to go through each part in detail with some examples. So if it is not too clear yet, don’t worry, the next bit should help you.</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6</a:t>
            </a:fld>
            <a:endParaRPr lang="en-GB"/>
          </a:p>
        </p:txBody>
      </p:sp>
    </p:spTree>
    <p:extLst>
      <p:ext uri="{BB962C8B-B14F-4D97-AF65-F5344CB8AC3E}">
        <p14:creationId xmlns:p14="http://schemas.microsoft.com/office/powerpoint/2010/main" val="1657007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step is to give a name to the graph that you are about to construct. If you have only one graph that you want to construct, then you could skip</a:t>
            </a:r>
            <a:r>
              <a:rPr lang="en-GB" baseline="0" dirty="0" smtClean="0"/>
              <a:t> these two lines as everything would just go into the “default graph”. However, just to make you aware that every operation is associated with a particular graph, I thought it would be good to include this here in the example.</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7</a:t>
            </a:fld>
            <a:endParaRPr lang="en-GB"/>
          </a:p>
        </p:txBody>
      </p:sp>
    </p:spTree>
    <p:extLst>
      <p:ext uri="{BB962C8B-B14F-4D97-AF65-F5344CB8AC3E}">
        <p14:creationId xmlns:p14="http://schemas.microsoft.com/office/powerpoint/2010/main" val="180132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Place holders are the parts of your graph</a:t>
            </a:r>
            <a:r>
              <a:rPr lang="en-GB" baseline="0" dirty="0" smtClean="0"/>
              <a:t> that stand where your data is going to come in. You need to specify the type and the shape of the data that will be used.</a:t>
            </a:r>
          </a:p>
          <a:p>
            <a:endParaRPr lang="en-GB" baseline="0" dirty="0" smtClean="0"/>
          </a:p>
          <a:p>
            <a:r>
              <a:rPr lang="en-GB" baseline="0" dirty="0" smtClean="0"/>
              <a:t>In this case we have two integer scalars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8</a:t>
            </a:fld>
            <a:endParaRPr lang="en-GB"/>
          </a:p>
        </p:txBody>
      </p:sp>
    </p:spTree>
    <p:extLst>
      <p:ext uri="{BB962C8B-B14F-4D97-AF65-F5344CB8AC3E}">
        <p14:creationId xmlns:p14="http://schemas.microsoft.com/office/powerpoint/2010/main" val="171220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dirty="0" smtClean="0"/>
              <a:t>Then, once</a:t>
            </a:r>
            <a:r>
              <a:rPr lang="en-GB" baseline="0" dirty="0" smtClean="0"/>
              <a:t> you have your place holders defining what the data will look like, you can start building all the operations.</a:t>
            </a:r>
          </a:p>
          <a:p>
            <a:endParaRPr lang="en-GB" baseline="0" dirty="0" smtClean="0"/>
          </a:p>
          <a:p>
            <a:r>
              <a:rPr lang="en-GB" baseline="0" dirty="0" smtClean="0"/>
              <a:t>In this case we have the sum between two numbers.</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9</a:t>
            </a:fld>
            <a:endParaRPr lang="en-GB"/>
          </a:p>
        </p:txBody>
      </p:sp>
    </p:spTree>
    <p:extLst>
      <p:ext uri="{BB962C8B-B14F-4D97-AF65-F5344CB8AC3E}">
        <p14:creationId xmlns:p14="http://schemas.microsoft.com/office/powerpoint/2010/main" val="1049558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order to run the graph, we need to create a session. This is a confusing concept when you first encounter </a:t>
            </a:r>
            <a:r>
              <a:rPr lang="en-US" sz="1200" b="0" i="0" kern="1200" dirty="0" err="1" smtClean="0">
                <a:solidFill>
                  <a:schemeClr val="tx1"/>
                </a:solidFill>
                <a:effectLst/>
                <a:latin typeface="+mn-lt"/>
                <a:ea typeface="+mn-ea"/>
                <a:cs typeface="+mn-cs"/>
              </a:rPr>
              <a:t>tensorflow</a:t>
            </a:r>
            <a:r>
              <a:rPr lang="en-US" sz="1200" b="0" i="0" kern="1200" dirty="0" smtClean="0">
                <a:solidFill>
                  <a:schemeClr val="tx1"/>
                </a:solidFill>
                <a:effectLst/>
                <a:latin typeface="+mn-lt"/>
                <a:ea typeface="+mn-ea"/>
                <a:cs typeface="+mn-cs"/>
              </a:rPr>
              <a:t>. The graph on its own does nothing, it's basically just a route map of where the data needs to go. Things are only computed within the session.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here we call our </a:t>
            </a:r>
            <a:r>
              <a:rPr lang="en-US" sz="1200" b="0" i="0" kern="1200" dirty="0" err="1" smtClean="0">
                <a:solidFill>
                  <a:schemeClr val="tx1"/>
                </a:solidFill>
                <a:effectLst/>
                <a:latin typeface="+mn-lt"/>
                <a:ea typeface="+mn-ea"/>
                <a:cs typeface="+mn-cs"/>
              </a:rPr>
              <a:t>tensorflow</a:t>
            </a:r>
            <a:r>
              <a:rPr lang="en-US" sz="1200" b="0" i="0" kern="1200" dirty="0" smtClean="0">
                <a:solidFill>
                  <a:schemeClr val="tx1"/>
                </a:solidFill>
                <a:effectLst/>
                <a:latin typeface="+mn-lt"/>
                <a:ea typeface="+mn-ea"/>
                <a:cs typeface="+mn-cs"/>
              </a:rPr>
              <a:t> session “</a:t>
            </a:r>
            <a:r>
              <a:rPr lang="en-US" sz="1200" b="0" i="0" kern="1200" dirty="0" err="1" smtClean="0">
                <a:solidFill>
                  <a:schemeClr val="tx1"/>
                </a:solidFill>
                <a:effectLst/>
                <a:latin typeface="+mn-lt"/>
                <a:ea typeface="+mn-ea"/>
                <a:cs typeface="+mn-cs"/>
              </a:rPr>
              <a:t>Sess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don’t specify which graph to run, it will </a:t>
            </a:r>
            <a:r>
              <a:rPr lang="en-US" sz="1200" b="0" i="0" kern="1200" smtClean="0">
                <a:solidFill>
                  <a:schemeClr val="tx1"/>
                </a:solidFill>
                <a:effectLst/>
                <a:latin typeface="+mn-lt"/>
                <a:ea typeface="+mn-ea"/>
                <a:cs typeface="+mn-cs"/>
              </a:rPr>
              <a:t>just use </a:t>
            </a:r>
            <a:r>
              <a:rPr lang="en-US" sz="1200" b="0" i="0" kern="1200" baseline="0" smtClean="0">
                <a:solidFill>
                  <a:schemeClr val="tx1"/>
                </a:solidFill>
                <a:effectLst/>
                <a:latin typeface="+mn-lt"/>
                <a:ea typeface="+mn-ea"/>
                <a:cs typeface="+mn-cs"/>
              </a:rPr>
              <a:t>the </a:t>
            </a:r>
            <a:r>
              <a:rPr lang="en-US" sz="1200" b="0" i="0" kern="1200" baseline="0" dirty="0" smtClean="0">
                <a:solidFill>
                  <a:schemeClr val="tx1"/>
                </a:solidFill>
                <a:effectLst/>
                <a:latin typeface="+mn-lt"/>
                <a:ea typeface="+mn-ea"/>
                <a:cs typeface="+mn-cs"/>
              </a:rPr>
              <a:t>default graph.</a:t>
            </a:r>
            <a:endParaRPr lang="en-GB" dirty="0"/>
          </a:p>
        </p:txBody>
      </p:sp>
      <p:sp>
        <p:nvSpPr>
          <p:cNvPr id="4" name="Slide Number Placeholder 3"/>
          <p:cNvSpPr>
            <a:spLocks noGrp="1"/>
          </p:cNvSpPr>
          <p:nvPr>
            <p:ph type="sldNum" sz="quarter" idx="10"/>
          </p:nvPr>
        </p:nvSpPr>
        <p:spPr/>
        <p:txBody>
          <a:bodyPr/>
          <a:lstStyle/>
          <a:p>
            <a:fld id="{769CF191-08E2-5446-B8D9-8118B0181E98}" type="slidenum">
              <a:rPr lang="en-GB" smtClean="0"/>
              <a:t>10</a:t>
            </a:fld>
            <a:endParaRPr lang="en-GB"/>
          </a:p>
        </p:txBody>
      </p:sp>
    </p:spTree>
    <p:extLst>
      <p:ext uri="{BB962C8B-B14F-4D97-AF65-F5344CB8AC3E}">
        <p14:creationId xmlns:p14="http://schemas.microsoft.com/office/powerpoint/2010/main" val="656222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8D2E074-D474-D446-8388-A62590C1CE2E}" type="datetimeFigureOut">
              <a:rPr lang="en-GB" smtClean="0"/>
              <a:t>06/04/2018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30385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D2E074-D474-D446-8388-A62590C1CE2E}" type="datetimeFigureOut">
              <a:rPr lang="en-GB" smtClean="0"/>
              <a:t>06/04/2018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30938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D2E074-D474-D446-8388-A62590C1CE2E}" type="datetimeFigureOut">
              <a:rPr lang="en-GB" smtClean="0"/>
              <a:t>06/04/2018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83637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D2E074-D474-D446-8388-A62590C1CE2E}" type="datetimeFigureOut">
              <a:rPr lang="en-GB" smtClean="0"/>
              <a:t>06/04/2018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253495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2E074-D474-D446-8388-A62590C1CE2E}" type="datetimeFigureOut">
              <a:rPr lang="en-GB" smtClean="0"/>
              <a:t>06/04/2018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204014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8D2E074-D474-D446-8388-A62590C1CE2E}" type="datetimeFigureOut">
              <a:rPr lang="en-GB" smtClean="0"/>
              <a:t>06/04/2018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192687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8D2E074-D474-D446-8388-A62590C1CE2E}" type="datetimeFigureOut">
              <a:rPr lang="en-GB" smtClean="0"/>
              <a:t>06/04/2018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86096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8D2E074-D474-D446-8388-A62590C1CE2E}" type="datetimeFigureOut">
              <a:rPr lang="en-GB" smtClean="0"/>
              <a:t>06/04/2018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44884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2E074-D474-D446-8388-A62590C1CE2E}" type="datetimeFigureOut">
              <a:rPr lang="en-GB" smtClean="0"/>
              <a:t>06/04/2018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183136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2E074-D474-D446-8388-A62590C1CE2E}" type="datetimeFigureOut">
              <a:rPr lang="en-GB" smtClean="0"/>
              <a:t>06/04/2018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20069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2E074-D474-D446-8388-A62590C1CE2E}" type="datetimeFigureOut">
              <a:rPr lang="en-GB" smtClean="0"/>
              <a:t>06/04/2018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0F6D62-1075-E242-883D-22843835C145}" type="slidenum">
              <a:rPr lang="en-GB" smtClean="0"/>
              <a:t>‹#›</a:t>
            </a:fld>
            <a:endParaRPr lang="en-GB"/>
          </a:p>
        </p:txBody>
      </p:sp>
    </p:spTree>
    <p:extLst>
      <p:ext uri="{BB962C8B-B14F-4D97-AF65-F5344CB8AC3E}">
        <p14:creationId xmlns:p14="http://schemas.microsoft.com/office/powerpoint/2010/main" val="5866250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2E074-D474-D446-8388-A62590C1CE2E}" type="datetimeFigureOut">
              <a:rPr lang="en-GB" smtClean="0"/>
              <a:t>06/04/2018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F6D62-1075-E242-883D-22843835C145}" type="slidenum">
              <a:rPr lang="en-GB" smtClean="0"/>
              <a:t>‹#›</a:t>
            </a:fld>
            <a:endParaRPr lang="en-GB"/>
          </a:p>
        </p:txBody>
      </p:sp>
    </p:spTree>
    <p:extLst>
      <p:ext uri="{BB962C8B-B14F-4D97-AF65-F5344CB8AC3E}">
        <p14:creationId xmlns:p14="http://schemas.microsoft.com/office/powerpoint/2010/main" val="1807241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TensorFlow</a:t>
            </a:r>
            <a:endParaRPr lang="en-GB" dirty="0"/>
          </a:p>
        </p:txBody>
      </p:sp>
      <p:sp>
        <p:nvSpPr>
          <p:cNvPr id="3" name="Subtitle 2"/>
          <p:cNvSpPr>
            <a:spLocks noGrp="1"/>
          </p:cNvSpPr>
          <p:nvPr>
            <p:ph type="subTitle" idx="1"/>
          </p:nvPr>
        </p:nvSpPr>
        <p:spPr>
          <a:xfrm>
            <a:off x="1524000" y="3602038"/>
            <a:ext cx="9144000" cy="429635"/>
          </a:xfrm>
        </p:spPr>
        <p:txBody>
          <a:bodyPr/>
          <a:lstStyle/>
          <a:p>
            <a:r>
              <a:rPr lang="en-GB" dirty="0" smtClean="0"/>
              <a:t>Hackathon 2018</a:t>
            </a:r>
            <a:endParaRPr lang="en-GB" dirty="0"/>
          </a:p>
        </p:txBody>
      </p:sp>
      <p:sp>
        <p:nvSpPr>
          <p:cNvPr id="4" name="TextBox 3"/>
          <p:cNvSpPr txBox="1"/>
          <p:nvPr/>
        </p:nvSpPr>
        <p:spPr>
          <a:xfrm>
            <a:off x="4301837" y="4904508"/>
            <a:ext cx="3553690" cy="523220"/>
          </a:xfrm>
          <a:prstGeom prst="rect">
            <a:avLst/>
          </a:prstGeom>
          <a:noFill/>
        </p:spPr>
        <p:txBody>
          <a:bodyPr wrap="square" rtlCol="0">
            <a:spAutoFit/>
          </a:bodyPr>
          <a:lstStyle/>
          <a:p>
            <a:pPr algn="ctr"/>
            <a:r>
              <a:rPr lang="en-GB" sz="2800" dirty="0" smtClean="0"/>
              <a:t>Part 1 </a:t>
            </a:r>
            <a:r>
              <a:rPr lang="mr-IN" sz="2800" dirty="0" smtClean="0"/>
              <a:t>–</a:t>
            </a:r>
            <a:r>
              <a:rPr lang="en-GB" sz="2800" dirty="0" smtClean="0"/>
              <a:t> The basics</a:t>
            </a:r>
            <a:endParaRPr lang="en-GB" sz="2800" dirty="0"/>
          </a:p>
        </p:txBody>
      </p:sp>
    </p:spTree>
    <p:extLst>
      <p:ext uri="{BB962C8B-B14F-4D97-AF65-F5344CB8AC3E}">
        <p14:creationId xmlns:p14="http://schemas.microsoft.com/office/powerpoint/2010/main" val="167160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Running the Graph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72" y="2974109"/>
            <a:ext cx="7734300" cy="1104900"/>
          </a:xfrm>
          <a:prstGeom prst="rect">
            <a:avLst/>
          </a:prstGeom>
        </p:spPr>
      </p:pic>
      <p:cxnSp>
        <p:nvCxnSpPr>
          <p:cNvPr id="6" name="Straight Connector 5"/>
          <p:cNvCxnSpPr/>
          <p:nvPr/>
        </p:nvCxnSpPr>
        <p:spPr>
          <a:xfrm flipV="1">
            <a:off x="4177722" y="2327564"/>
            <a:ext cx="1918278" cy="831272"/>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187209" y="1696729"/>
            <a:ext cx="1766454" cy="954107"/>
          </a:xfrm>
          <a:prstGeom prst="rect">
            <a:avLst/>
          </a:prstGeom>
          <a:noFill/>
        </p:spPr>
        <p:txBody>
          <a:bodyPr wrap="square" rtlCol="0">
            <a:spAutoFit/>
          </a:bodyPr>
          <a:lstStyle/>
          <a:p>
            <a:r>
              <a:rPr lang="en-GB" sz="2800" smtClean="0"/>
              <a:t>Define a session</a:t>
            </a:r>
            <a:endParaRPr lang="en-GB" sz="2800"/>
          </a:p>
        </p:txBody>
      </p:sp>
    </p:spTree>
    <p:extLst>
      <p:ext uri="{BB962C8B-B14F-4D97-AF65-F5344CB8AC3E}">
        <p14:creationId xmlns:p14="http://schemas.microsoft.com/office/powerpoint/2010/main" val="118918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Running the Graph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72" y="2974109"/>
            <a:ext cx="7734300" cy="1104900"/>
          </a:xfrm>
          <a:prstGeom prst="rect">
            <a:avLst/>
          </a:prstGeom>
        </p:spPr>
      </p:pic>
      <p:cxnSp>
        <p:nvCxnSpPr>
          <p:cNvPr id="6" name="Straight Connector 5"/>
          <p:cNvCxnSpPr/>
          <p:nvPr/>
        </p:nvCxnSpPr>
        <p:spPr>
          <a:xfrm>
            <a:off x="3221182" y="3844636"/>
            <a:ext cx="3138054" cy="1704109"/>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383481" y="5071691"/>
            <a:ext cx="1766454" cy="954107"/>
          </a:xfrm>
          <a:prstGeom prst="rect">
            <a:avLst/>
          </a:prstGeom>
          <a:noFill/>
        </p:spPr>
        <p:txBody>
          <a:bodyPr wrap="square" rtlCol="0">
            <a:spAutoFit/>
          </a:bodyPr>
          <a:lstStyle/>
          <a:p>
            <a:r>
              <a:rPr lang="en-GB" sz="2800" dirty="0" smtClean="0"/>
              <a:t>Run </a:t>
            </a:r>
            <a:r>
              <a:rPr lang="en-GB" sz="2800" smtClean="0"/>
              <a:t>the operations</a:t>
            </a:r>
            <a:endParaRPr lang="en-GB" sz="2800" dirty="0"/>
          </a:p>
        </p:txBody>
      </p:sp>
    </p:spTree>
    <p:extLst>
      <p:ext uri="{BB962C8B-B14F-4D97-AF65-F5344CB8AC3E}">
        <p14:creationId xmlns:p14="http://schemas.microsoft.com/office/powerpoint/2010/main" val="168205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TensorFlow</a:t>
            </a:r>
            <a:endParaRPr lang="en-GB" dirty="0"/>
          </a:p>
        </p:txBody>
      </p:sp>
      <p:sp>
        <p:nvSpPr>
          <p:cNvPr id="3" name="Subtitle 2"/>
          <p:cNvSpPr>
            <a:spLocks noGrp="1"/>
          </p:cNvSpPr>
          <p:nvPr>
            <p:ph type="subTitle" idx="1"/>
          </p:nvPr>
        </p:nvSpPr>
        <p:spPr>
          <a:xfrm>
            <a:off x="1524000" y="3602038"/>
            <a:ext cx="9144000" cy="429635"/>
          </a:xfrm>
        </p:spPr>
        <p:txBody>
          <a:bodyPr/>
          <a:lstStyle/>
          <a:p>
            <a:r>
              <a:rPr lang="en-GB" dirty="0" smtClean="0"/>
              <a:t>Hackathon 2018</a:t>
            </a:r>
            <a:endParaRPr lang="en-GB" dirty="0"/>
          </a:p>
        </p:txBody>
      </p:sp>
      <p:sp>
        <p:nvSpPr>
          <p:cNvPr id="4" name="TextBox 3"/>
          <p:cNvSpPr txBox="1"/>
          <p:nvPr/>
        </p:nvSpPr>
        <p:spPr>
          <a:xfrm>
            <a:off x="3487882" y="4883726"/>
            <a:ext cx="5216236" cy="523220"/>
          </a:xfrm>
          <a:prstGeom prst="rect">
            <a:avLst/>
          </a:prstGeom>
          <a:noFill/>
        </p:spPr>
        <p:txBody>
          <a:bodyPr wrap="square" rtlCol="0">
            <a:spAutoFit/>
          </a:bodyPr>
          <a:lstStyle/>
          <a:p>
            <a:pPr algn="ctr"/>
            <a:r>
              <a:rPr lang="en-GB" sz="2800" dirty="0" smtClean="0"/>
              <a:t>Part 2 </a:t>
            </a:r>
            <a:r>
              <a:rPr lang="mr-IN" sz="2800" dirty="0" smtClean="0"/>
              <a:t>–</a:t>
            </a:r>
            <a:r>
              <a:rPr lang="en-GB" sz="2800" dirty="0" smtClean="0"/>
              <a:t> Building on the  basics</a:t>
            </a:r>
            <a:endParaRPr lang="en-GB" sz="2800" dirty="0"/>
          </a:p>
        </p:txBody>
      </p:sp>
    </p:spTree>
    <p:extLst>
      <p:ext uri="{BB962C8B-B14F-4D97-AF65-F5344CB8AC3E}">
        <p14:creationId xmlns:p14="http://schemas.microsoft.com/office/powerpoint/2010/main" val="782247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135" t="10840" r="9143" b="2438"/>
          <a:stretch/>
        </p:blipFill>
        <p:spPr>
          <a:xfrm>
            <a:off x="838200" y="1683328"/>
            <a:ext cx="6899565" cy="5174672"/>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8717972" y="3241963"/>
                <a:ext cx="239296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charset="0"/>
                        </a:rPr>
                        <m:t>𝑦</m:t>
                      </m:r>
                      <m:r>
                        <a:rPr lang="en-GB" sz="3600" b="0" i="1" smtClean="0">
                          <a:latin typeface="Cambria Math" charset="0"/>
                        </a:rPr>
                        <m:t>=</m:t>
                      </m:r>
                      <m:r>
                        <a:rPr lang="en-GB" sz="3600" b="0" i="1" smtClean="0">
                          <a:solidFill>
                            <a:schemeClr val="accent1"/>
                          </a:solidFill>
                          <a:latin typeface="Cambria Math" charset="0"/>
                        </a:rPr>
                        <m:t>𝑚</m:t>
                      </m:r>
                      <m:r>
                        <a:rPr lang="en-GB" sz="3600" b="0" i="1" smtClean="0">
                          <a:latin typeface="Cambria Math" charset="0"/>
                        </a:rPr>
                        <m:t>𝑥</m:t>
                      </m:r>
                      <m:r>
                        <a:rPr lang="en-GB" sz="3600" b="0" i="1" smtClean="0">
                          <a:latin typeface="Cambria Math" charset="0"/>
                        </a:rPr>
                        <m:t>+</m:t>
                      </m:r>
                      <m:r>
                        <a:rPr lang="en-GB" sz="3600" b="0" i="1" smtClean="0">
                          <a:solidFill>
                            <a:schemeClr val="accent2"/>
                          </a:solidFill>
                          <a:latin typeface="Cambria Math" charset="0"/>
                        </a:rPr>
                        <m:t>𝑐</m:t>
                      </m:r>
                    </m:oMath>
                  </m:oMathPara>
                </a14:m>
                <a:endParaRPr lang="en-GB" sz="3600" dirty="0">
                  <a:solidFill>
                    <a:schemeClr val="accent2"/>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8717972" y="3241963"/>
                <a:ext cx="2392963" cy="553998"/>
              </a:xfrm>
              <a:prstGeom prst="rect">
                <a:avLst/>
              </a:prstGeom>
              <a:blipFill rotWithShape="0">
                <a:blip r:embed="rId4"/>
                <a:stretch>
                  <a:fillRect/>
                </a:stretch>
              </a:blipFill>
            </p:spPr>
            <p:txBody>
              <a:bodyPr/>
              <a:lstStyle/>
              <a:p>
                <a:r>
                  <a:rPr lang="en-GB">
                    <a:noFill/>
                  </a:rPr>
                  <a:t> </a:t>
                </a:r>
              </a:p>
            </p:txBody>
          </p:sp>
        </mc:Fallback>
      </mc:AlternateContent>
      <p:cxnSp>
        <p:nvCxnSpPr>
          <p:cNvPr id="7" name="Straight Connector 6"/>
          <p:cNvCxnSpPr/>
          <p:nvPr/>
        </p:nvCxnSpPr>
        <p:spPr>
          <a:xfrm flipV="1">
            <a:off x="3470564" y="1690688"/>
            <a:ext cx="2098963" cy="464776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883727" y="3241963"/>
            <a:ext cx="0" cy="19742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4717473" y="2597727"/>
            <a:ext cx="1" cy="90045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386696" y="3636817"/>
            <a:ext cx="13855" cy="5922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569527" y="1759343"/>
            <a:ext cx="6927" cy="122626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40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135" t="10840" r="9143" b="2438"/>
          <a:stretch/>
        </p:blipFill>
        <p:spPr>
          <a:xfrm>
            <a:off x="838200" y="1683328"/>
            <a:ext cx="6899565" cy="5174672"/>
          </a:xfrm>
          <a:prstGeom prst="rect">
            <a:avLst/>
          </a:prstGeom>
        </p:spPr>
      </p:pic>
      <p:cxnSp>
        <p:nvCxnSpPr>
          <p:cNvPr id="7" name="Straight Connector 6"/>
          <p:cNvCxnSpPr/>
          <p:nvPr/>
        </p:nvCxnSpPr>
        <p:spPr>
          <a:xfrm flipV="1">
            <a:off x="3470564" y="1690688"/>
            <a:ext cx="2098963" cy="464776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883727" y="3241963"/>
            <a:ext cx="0" cy="19742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4717473" y="2597727"/>
            <a:ext cx="1" cy="90045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386696" y="3636817"/>
            <a:ext cx="13855" cy="5922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569527" y="1759343"/>
            <a:ext cx="6927" cy="122626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250382" y="2098964"/>
            <a:ext cx="3657600" cy="523220"/>
          </a:xfrm>
          <a:prstGeom prst="rect">
            <a:avLst/>
          </a:prstGeom>
          <a:noFill/>
        </p:spPr>
        <p:txBody>
          <a:bodyPr wrap="square" rtlCol="0">
            <a:spAutoFit/>
          </a:bodyPr>
          <a:lstStyle/>
          <a:p>
            <a:r>
              <a:rPr lang="en-GB" sz="2800" dirty="0" smtClean="0"/>
              <a:t>Cost function:</a:t>
            </a:r>
            <a:endParaRPr lang="en-GB" sz="2800" dirty="0"/>
          </a:p>
        </p:txBody>
      </p:sp>
      <mc:AlternateContent xmlns:mc="http://schemas.openxmlformats.org/markup-compatibility/2006">
        <mc:Choice xmlns:a14="http://schemas.microsoft.com/office/drawing/2010/main" Requires="a14">
          <p:sp>
            <p:nvSpPr>
              <p:cNvPr id="6" name="TextBox 5"/>
              <p:cNvSpPr txBox="1"/>
              <p:nvPr/>
            </p:nvSpPr>
            <p:spPr>
              <a:xfrm>
                <a:off x="8250382" y="3413552"/>
                <a:ext cx="3070136" cy="10384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charset="0"/>
                        </a:rPr>
                        <m:t>𝑐𝑜𝑠𝑡</m:t>
                      </m:r>
                      <m:r>
                        <a:rPr lang="en-GB" sz="2400" b="0" i="1" smtClean="0">
                          <a:latin typeface="Cambria Math" charset="0"/>
                        </a:rPr>
                        <m:t>=</m:t>
                      </m:r>
                      <m:f>
                        <m:fPr>
                          <m:ctrlPr>
                            <a:rPr lang="en-GB" sz="2400" b="0" i="1" smtClean="0">
                              <a:latin typeface="Cambria Math" charset="0"/>
                            </a:rPr>
                          </m:ctrlPr>
                        </m:fPr>
                        <m:num>
                          <m:r>
                            <a:rPr lang="en-GB" sz="2400" b="0" i="1" smtClean="0">
                              <a:latin typeface="Cambria Math" charset="0"/>
                            </a:rPr>
                            <m:t>1</m:t>
                          </m:r>
                        </m:num>
                        <m:den>
                          <m:r>
                            <a:rPr lang="en-GB" sz="2400" b="0" i="1" smtClean="0">
                              <a:latin typeface="Cambria Math" charset="0"/>
                            </a:rPr>
                            <m:t>𝑁</m:t>
                          </m:r>
                        </m:den>
                      </m:f>
                      <m:nary>
                        <m:naryPr>
                          <m:chr m:val="∑"/>
                          <m:ctrlPr>
                            <a:rPr lang="is-IS" sz="2400" b="0" i="1" smtClean="0">
                              <a:latin typeface="Cambria Math" charset="0"/>
                            </a:rPr>
                          </m:ctrlPr>
                        </m:naryPr>
                        <m:sub>
                          <m:r>
                            <m:rPr>
                              <m:brk m:alnAt="23"/>
                            </m:rPr>
                            <a:rPr lang="en-GB" sz="2400" b="0" i="1" smtClean="0">
                              <a:latin typeface="Cambria Math" charset="0"/>
                            </a:rPr>
                            <m:t>𝑖</m:t>
                          </m:r>
                          <m:r>
                            <a:rPr lang="en-GB" sz="2400" b="0" i="1" smtClean="0">
                              <a:latin typeface="Cambria Math" charset="0"/>
                            </a:rPr>
                            <m:t>=1</m:t>
                          </m:r>
                        </m:sub>
                        <m:sup>
                          <m:r>
                            <a:rPr lang="en-GB" sz="2400" b="0" i="1" smtClean="0">
                              <a:latin typeface="Cambria Math" charset="0"/>
                            </a:rPr>
                            <m:t>𝑁</m:t>
                          </m:r>
                        </m:sup>
                        <m:e>
                          <m:sSup>
                            <m:sSupPr>
                              <m:ctrlPr>
                                <a:rPr lang="en-GB" sz="2400" b="0" i="1" smtClean="0">
                                  <a:latin typeface="Cambria Math" charset="0"/>
                                </a:rPr>
                              </m:ctrlPr>
                            </m:sSupPr>
                            <m:e>
                              <m:d>
                                <m:dPr>
                                  <m:ctrlPr>
                                    <a:rPr lang="en-GB" sz="2400" b="0" i="1" smtClean="0">
                                      <a:latin typeface="Cambria Math" charset="0"/>
                                    </a:rPr>
                                  </m:ctrlPr>
                                </m:dPr>
                                <m:e>
                                  <m:r>
                                    <a:rPr lang="en-GB" sz="2400" b="0" i="1" smtClean="0">
                                      <a:latin typeface="Cambria Math" charset="0"/>
                                    </a:rPr>
                                    <m:t>𝑦</m:t>
                                  </m:r>
                                  <m:r>
                                    <a:rPr lang="en-GB" sz="2400" b="0" i="1" smtClean="0">
                                      <a:latin typeface="Cambria Math" charset="0"/>
                                    </a:rPr>
                                    <m:t> −</m:t>
                                  </m:r>
                                  <m:sSub>
                                    <m:sSubPr>
                                      <m:ctrlPr>
                                        <a:rPr lang="en-GB" sz="2400" b="0" i="1" smtClean="0">
                                          <a:latin typeface="Cambria Math" charset="0"/>
                                        </a:rPr>
                                      </m:ctrlPr>
                                    </m:sSubPr>
                                    <m:e>
                                      <m:r>
                                        <a:rPr lang="en-GB" sz="2400" b="0" i="1" smtClean="0">
                                          <a:latin typeface="Cambria Math" charset="0"/>
                                        </a:rPr>
                                        <m:t>𝑌</m:t>
                                      </m:r>
                                    </m:e>
                                    <m:sub>
                                      <m:r>
                                        <a:rPr lang="en-GB" sz="2400" b="0" i="1" smtClean="0">
                                          <a:latin typeface="Cambria Math" charset="0"/>
                                        </a:rPr>
                                        <m:t>𝑁</m:t>
                                      </m:r>
                                    </m:sub>
                                  </m:sSub>
                                </m:e>
                              </m:d>
                            </m:e>
                            <m:sup>
                              <m:r>
                                <a:rPr lang="en-GB" sz="2400" b="0" i="1" smtClean="0">
                                  <a:latin typeface="Cambria Math" charset="0"/>
                                </a:rPr>
                                <m:t>2</m:t>
                              </m:r>
                            </m:sup>
                          </m:sSup>
                        </m:e>
                      </m:nary>
                    </m:oMath>
                  </m:oMathPara>
                </a14:m>
                <a:endParaRPr lang="en-GB" sz="2400" dirty="0"/>
              </a:p>
            </p:txBody>
          </p:sp>
        </mc:Choice>
        <mc:Fallback>
          <p:sp>
            <p:nvSpPr>
              <p:cNvPr id="6" name="TextBox 5"/>
              <p:cNvSpPr txBox="1">
                <a:spLocks noRot="1" noChangeAspect="1" noMove="1" noResize="1" noEditPoints="1" noAdjustHandles="1" noChangeArrowheads="1" noChangeShapeType="1" noTextEdit="1"/>
              </p:cNvSpPr>
              <p:nvPr/>
            </p:nvSpPr>
            <p:spPr>
              <a:xfrm>
                <a:off x="8250382" y="3413552"/>
                <a:ext cx="3070136" cy="1038489"/>
              </a:xfrm>
              <a:prstGeom prst="rect">
                <a:avLst/>
              </a:prstGeom>
              <a:blipFill rotWithShape="0">
                <a:blip r:embed="rId4"/>
                <a:stretch>
                  <a:fillRect/>
                </a:stretch>
              </a:blipFill>
            </p:spPr>
            <p:txBody>
              <a:bodyPr/>
              <a:lstStyle/>
              <a:p>
                <a:r>
                  <a:rPr lang="en-GB">
                    <a:noFill/>
                  </a:rPr>
                  <a:t> </a:t>
                </a:r>
              </a:p>
            </p:txBody>
          </p:sp>
        </mc:Fallback>
      </mc:AlternateContent>
      <p:cxnSp>
        <p:nvCxnSpPr>
          <p:cNvPr id="11" name="Straight Arrow Connector 10"/>
          <p:cNvCxnSpPr/>
          <p:nvPr/>
        </p:nvCxnSpPr>
        <p:spPr>
          <a:xfrm flipV="1">
            <a:off x="8811491" y="4270664"/>
            <a:ext cx="540327" cy="148590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50382" y="5756564"/>
            <a:ext cx="1517073" cy="646331"/>
          </a:xfrm>
          <a:prstGeom prst="rect">
            <a:avLst/>
          </a:prstGeom>
          <a:noFill/>
        </p:spPr>
        <p:txBody>
          <a:bodyPr wrap="square" rtlCol="0">
            <a:spAutoFit/>
          </a:bodyPr>
          <a:lstStyle/>
          <a:p>
            <a:r>
              <a:rPr lang="en-GB" dirty="0" smtClean="0"/>
              <a:t>Number of </a:t>
            </a:r>
            <a:r>
              <a:rPr lang="en-GB" smtClean="0"/>
              <a:t>data points</a:t>
            </a:r>
            <a:endParaRPr lang="en-GB"/>
          </a:p>
        </p:txBody>
      </p:sp>
    </p:spTree>
    <p:extLst>
      <p:ext uri="{BB962C8B-B14F-4D97-AF65-F5344CB8AC3E}">
        <p14:creationId xmlns:p14="http://schemas.microsoft.com/office/powerpoint/2010/main" val="273357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135" t="10840" r="9143" b="2438"/>
          <a:stretch/>
        </p:blipFill>
        <p:spPr>
          <a:xfrm>
            <a:off x="838200" y="1683328"/>
            <a:ext cx="6899565" cy="5174672"/>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8717972" y="3241963"/>
                <a:ext cx="239296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charset="0"/>
                        </a:rPr>
                        <m:t>𝑦</m:t>
                      </m:r>
                      <m:r>
                        <a:rPr lang="en-GB" sz="3600" b="0" i="1" smtClean="0">
                          <a:latin typeface="Cambria Math" charset="0"/>
                        </a:rPr>
                        <m:t>=</m:t>
                      </m:r>
                      <m:r>
                        <a:rPr lang="en-GB" sz="3600" b="0" i="1" smtClean="0">
                          <a:solidFill>
                            <a:schemeClr val="accent1"/>
                          </a:solidFill>
                          <a:latin typeface="Cambria Math" charset="0"/>
                        </a:rPr>
                        <m:t>𝑚</m:t>
                      </m:r>
                      <m:r>
                        <a:rPr lang="en-GB" sz="3600" b="0" i="1" smtClean="0">
                          <a:latin typeface="Cambria Math" charset="0"/>
                        </a:rPr>
                        <m:t>𝑥</m:t>
                      </m:r>
                      <m:r>
                        <a:rPr lang="en-GB" sz="3600" b="0" i="1" smtClean="0">
                          <a:latin typeface="Cambria Math" charset="0"/>
                        </a:rPr>
                        <m:t>+</m:t>
                      </m:r>
                      <m:r>
                        <a:rPr lang="en-GB" sz="3600" b="0" i="1" smtClean="0">
                          <a:solidFill>
                            <a:schemeClr val="accent2"/>
                          </a:solidFill>
                          <a:latin typeface="Cambria Math" charset="0"/>
                        </a:rPr>
                        <m:t>𝑐</m:t>
                      </m:r>
                    </m:oMath>
                  </m:oMathPara>
                </a14:m>
                <a:endParaRPr lang="en-GB" sz="3600" dirty="0">
                  <a:solidFill>
                    <a:schemeClr val="accent2"/>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8717972" y="3241963"/>
                <a:ext cx="2392963" cy="553998"/>
              </a:xfrm>
              <a:prstGeom prst="rect">
                <a:avLst/>
              </a:prstGeom>
              <a:blipFill rotWithShape="0">
                <a:blip r:embed="rId4"/>
                <a:stretch>
                  <a:fillRect/>
                </a:stretch>
              </a:blipFill>
            </p:spPr>
            <p:txBody>
              <a:bodyPr/>
              <a:lstStyle/>
              <a:p>
                <a:r>
                  <a:rPr lang="en-GB">
                    <a:noFill/>
                  </a:rPr>
                  <a:t> </a:t>
                </a:r>
              </a:p>
            </p:txBody>
          </p:sp>
        </mc:Fallback>
      </mc:AlternateContent>
      <p:cxnSp>
        <p:nvCxnSpPr>
          <p:cNvPr id="7" name="Straight Connector 6"/>
          <p:cNvCxnSpPr/>
          <p:nvPr/>
        </p:nvCxnSpPr>
        <p:spPr>
          <a:xfrm flipV="1">
            <a:off x="1620982" y="1929679"/>
            <a:ext cx="5673437" cy="4138612"/>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27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50" y="2071030"/>
            <a:ext cx="11595100" cy="1422400"/>
          </a:xfrm>
          <a:prstGeom prst="rect">
            <a:avLst/>
          </a:prstGeom>
        </p:spPr>
      </p:pic>
      <p:sp>
        <p:nvSpPr>
          <p:cNvPr id="6" name="TextBox 5"/>
          <p:cNvSpPr txBox="1"/>
          <p:nvPr/>
        </p:nvSpPr>
        <p:spPr>
          <a:xfrm>
            <a:off x="526472" y="4726597"/>
            <a:ext cx="9197898" cy="830997"/>
          </a:xfrm>
          <a:prstGeom prst="rect">
            <a:avLst/>
          </a:prstGeom>
          <a:noFill/>
        </p:spPr>
        <p:txBody>
          <a:bodyPr wrap="square" rtlCol="0">
            <a:spAutoFit/>
          </a:bodyPr>
          <a:lstStyle/>
          <a:p>
            <a:r>
              <a:rPr lang="en-GB" sz="2400" b="1" dirty="0" smtClean="0"/>
              <a:t>TF variable</a:t>
            </a:r>
            <a:r>
              <a:rPr lang="en-GB" sz="2400" dirty="0" smtClean="0"/>
              <a:t>:</a:t>
            </a:r>
          </a:p>
          <a:p>
            <a:r>
              <a:rPr lang="en-GB" sz="2400" dirty="0" smtClean="0"/>
              <a:t>A </a:t>
            </a:r>
            <a:r>
              <a:rPr lang="en-GB" sz="2400" dirty="0"/>
              <a:t>tensor whose value can be modified by running operations on </a:t>
            </a:r>
            <a:r>
              <a:rPr lang="en-GB" sz="2400" dirty="0" smtClean="0"/>
              <a:t>it.</a:t>
            </a:r>
            <a:endParaRPr lang="en-GB" sz="2400" dirty="0"/>
          </a:p>
        </p:txBody>
      </p:sp>
    </p:spTree>
    <p:extLst>
      <p:ext uri="{BB962C8B-B14F-4D97-AF65-F5344CB8AC3E}">
        <p14:creationId xmlns:p14="http://schemas.microsoft.com/office/powerpoint/2010/main" val="686103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10110"/>
            <a:ext cx="11277600" cy="774700"/>
          </a:xfrm>
          <a:prstGeom prst="rect">
            <a:avLst/>
          </a:prstGeom>
        </p:spPr>
      </p:pic>
      <p:sp>
        <p:nvSpPr>
          <p:cNvPr id="5" name="TextBox 4"/>
          <p:cNvSpPr txBox="1"/>
          <p:nvPr/>
        </p:nvSpPr>
        <p:spPr>
          <a:xfrm>
            <a:off x="838200" y="4800600"/>
            <a:ext cx="9490364" cy="830997"/>
          </a:xfrm>
          <a:prstGeom prst="rect">
            <a:avLst/>
          </a:prstGeom>
          <a:noFill/>
        </p:spPr>
        <p:txBody>
          <a:bodyPr wrap="square" rtlCol="0">
            <a:spAutoFit/>
          </a:bodyPr>
          <a:lstStyle/>
          <a:p>
            <a:r>
              <a:rPr lang="en-GB" sz="2400" b="1" dirty="0" smtClean="0"/>
              <a:t>Gradient Descent Optimiser</a:t>
            </a:r>
            <a:r>
              <a:rPr lang="en-GB" sz="2400" dirty="0" smtClean="0"/>
              <a:t>:</a:t>
            </a:r>
          </a:p>
          <a:p>
            <a:r>
              <a:rPr lang="en-GB" sz="2400" dirty="0" smtClean="0"/>
              <a:t>Implements the gradient descent algorithm.</a:t>
            </a:r>
            <a:endParaRPr lang="en-GB" sz="2400" dirty="0"/>
          </a:p>
        </p:txBody>
      </p:sp>
    </p:spTree>
    <p:extLst>
      <p:ext uri="{BB962C8B-B14F-4D97-AF65-F5344CB8AC3E}">
        <p14:creationId xmlns:p14="http://schemas.microsoft.com/office/powerpoint/2010/main" val="877631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 regression</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74385"/>
            <a:ext cx="5791200" cy="812800"/>
          </a:xfrm>
          <a:prstGeom prst="rect">
            <a:avLst/>
          </a:prstGeom>
        </p:spPr>
      </p:pic>
      <p:sp>
        <p:nvSpPr>
          <p:cNvPr id="5" name="TextBox 4"/>
          <p:cNvSpPr txBox="1"/>
          <p:nvPr/>
        </p:nvSpPr>
        <p:spPr>
          <a:xfrm>
            <a:off x="838200" y="5338899"/>
            <a:ext cx="8796454" cy="830997"/>
          </a:xfrm>
          <a:prstGeom prst="rect">
            <a:avLst/>
          </a:prstGeom>
          <a:noFill/>
        </p:spPr>
        <p:txBody>
          <a:bodyPr wrap="square" rtlCol="0">
            <a:spAutoFit/>
          </a:bodyPr>
          <a:lstStyle/>
          <a:p>
            <a:r>
              <a:rPr lang="en-GB" sz="2400" b="1" dirty="0" smtClean="0"/>
              <a:t>Variable initialiser:</a:t>
            </a:r>
          </a:p>
          <a:p>
            <a:r>
              <a:rPr lang="en-GB" sz="2400" dirty="0" smtClean="0"/>
              <a:t>Operation that assigns a value to the variables in a session.</a:t>
            </a:r>
            <a:endParaRPr lang="en-GB" sz="2400" dirty="0"/>
          </a:p>
        </p:txBody>
      </p:sp>
      <p:cxnSp>
        <p:nvCxnSpPr>
          <p:cNvPr id="7" name="Straight Arrow Connector 6"/>
          <p:cNvCxnSpPr/>
          <p:nvPr/>
        </p:nvCxnSpPr>
        <p:spPr>
          <a:xfrm>
            <a:off x="1475509" y="2597727"/>
            <a:ext cx="2258291" cy="112221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20391" y="3408322"/>
            <a:ext cx="2722418" cy="923330"/>
          </a:xfrm>
          <a:prstGeom prst="rect">
            <a:avLst/>
          </a:prstGeom>
          <a:noFill/>
        </p:spPr>
        <p:txBody>
          <a:bodyPr wrap="square" rtlCol="0">
            <a:spAutoFit/>
          </a:bodyPr>
          <a:lstStyle/>
          <a:p>
            <a:r>
              <a:rPr lang="en-GB" dirty="0" smtClean="0"/>
              <a:t>Needs to be run in the session before any </a:t>
            </a:r>
            <a:r>
              <a:rPr lang="en-GB" smtClean="0"/>
              <a:t>other operation!</a:t>
            </a:r>
            <a:endParaRPr lang="en-GB"/>
          </a:p>
        </p:txBody>
      </p:sp>
    </p:spTree>
    <p:extLst>
      <p:ext uri="{BB962C8B-B14F-4D97-AF65-F5344CB8AC3E}">
        <p14:creationId xmlns:p14="http://schemas.microsoft.com/office/powerpoint/2010/main" val="1940579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TensorFlow</a:t>
            </a:r>
            <a:endParaRPr lang="en-GB" dirty="0"/>
          </a:p>
        </p:txBody>
      </p:sp>
      <p:sp>
        <p:nvSpPr>
          <p:cNvPr id="3" name="Subtitle 2"/>
          <p:cNvSpPr>
            <a:spLocks noGrp="1"/>
          </p:cNvSpPr>
          <p:nvPr>
            <p:ph type="subTitle" idx="1"/>
          </p:nvPr>
        </p:nvSpPr>
        <p:spPr>
          <a:xfrm>
            <a:off x="1524000" y="3602038"/>
            <a:ext cx="9144000" cy="429635"/>
          </a:xfrm>
        </p:spPr>
        <p:txBody>
          <a:bodyPr/>
          <a:lstStyle/>
          <a:p>
            <a:r>
              <a:rPr lang="en-GB" dirty="0" smtClean="0"/>
              <a:t>Hackathon 2018</a:t>
            </a:r>
            <a:endParaRPr lang="en-GB" dirty="0"/>
          </a:p>
        </p:txBody>
      </p:sp>
      <p:sp>
        <p:nvSpPr>
          <p:cNvPr id="4" name="TextBox 3"/>
          <p:cNvSpPr txBox="1"/>
          <p:nvPr/>
        </p:nvSpPr>
        <p:spPr>
          <a:xfrm>
            <a:off x="3487882" y="4883726"/>
            <a:ext cx="5216236" cy="523220"/>
          </a:xfrm>
          <a:prstGeom prst="rect">
            <a:avLst/>
          </a:prstGeom>
          <a:noFill/>
        </p:spPr>
        <p:txBody>
          <a:bodyPr wrap="square" rtlCol="0">
            <a:spAutoFit/>
          </a:bodyPr>
          <a:lstStyle/>
          <a:p>
            <a:pPr algn="ctr"/>
            <a:r>
              <a:rPr lang="en-GB" sz="2800" dirty="0" smtClean="0"/>
              <a:t>Part 3 </a:t>
            </a:r>
            <a:r>
              <a:rPr lang="mr-IN" sz="2800" dirty="0" smtClean="0"/>
              <a:t>–</a:t>
            </a:r>
            <a:r>
              <a:rPr lang="en-GB" sz="2800" dirty="0" smtClean="0"/>
              <a:t> Neural Network!</a:t>
            </a:r>
            <a:endParaRPr lang="en-GB" sz="2800" dirty="0"/>
          </a:p>
        </p:txBody>
      </p:sp>
    </p:spTree>
    <p:extLst>
      <p:ext uri="{BB962C8B-B14F-4D97-AF65-F5344CB8AC3E}">
        <p14:creationId xmlns:p14="http://schemas.microsoft.com/office/powerpoint/2010/main" val="24035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TensorFlow?</a:t>
            </a:r>
            <a:endParaRPr lang="en-GB" dirty="0"/>
          </a:p>
        </p:txBody>
      </p:sp>
      <p:sp>
        <p:nvSpPr>
          <p:cNvPr id="3" name="Content Placeholder 2"/>
          <p:cNvSpPr>
            <a:spLocks noGrp="1"/>
          </p:cNvSpPr>
          <p:nvPr>
            <p:ph idx="1"/>
          </p:nvPr>
        </p:nvSpPr>
        <p:spPr>
          <a:xfrm>
            <a:off x="838200" y="1825625"/>
            <a:ext cx="10515600" cy="560388"/>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200" dirty="0" smtClean="0"/>
              <a:t>Software library for </a:t>
            </a:r>
            <a:r>
              <a:rPr lang="en-GB" sz="3200" smtClean="0"/>
              <a:t>numerical computation</a:t>
            </a:r>
            <a:endParaRPr lang="en-GB" sz="3200" dirty="0" smtClean="0"/>
          </a:p>
        </p:txBody>
      </p:sp>
      <p:sp>
        <p:nvSpPr>
          <p:cNvPr id="4" name="TextBox 3"/>
          <p:cNvSpPr txBox="1"/>
          <p:nvPr/>
        </p:nvSpPr>
        <p:spPr>
          <a:xfrm>
            <a:off x="5224462" y="3671888"/>
            <a:ext cx="6129338" cy="523220"/>
          </a:xfrm>
          <a:prstGeom prst="rect">
            <a:avLst/>
          </a:prstGeom>
          <a:noFill/>
        </p:spPr>
        <p:txBody>
          <a:bodyPr wrap="square" rtlCol="0">
            <a:spAutoFit/>
          </a:bodyPr>
          <a:lstStyle/>
          <a:p>
            <a:r>
              <a:rPr lang="mr-IN" sz="2800" dirty="0" smtClean="0"/>
              <a:t>…</a:t>
            </a:r>
            <a:r>
              <a:rPr lang="en-GB" sz="2800" dirty="0"/>
              <a:t> </a:t>
            </a:r>
            <a:r>
              <a:rPr lang="en-GB" sz="2800" dirty="0" smtClean="0"/>
              <a:t>but wait, why not just use Numpy?</a:t>
            </a:r>
            <a:endParaRPr lang="en-GB" sz="2800" dirty="0"/>
          </a:p>
        </p:txBody>
      </p:sp>
    </p:spTree>
    <p:extLst>
      <p:ext uri="{BB962C8B-B14F-4D97-AF65-F5344CB8AC3E}">
        <p14:creationId xmlns:p14="http://schemas.microsoft.com/office/powerpoint/2010/main" val="1994322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78397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TensorFlow vs Numpy</a:t>
            </a:r>
            <a:endParaRPr lang="en-GB"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smtClean="0"/>
              <a:t>Easier to run on GPUs</a:t>
            </a:r>
            <a:endParaRPr lang="en-GB" dirty="0"/>
          </a:p>
        </p:txBody>
      </p:sp>
    </p:spTree>
    <p:extLst>
      <p:ext uri="{BB962C8B-B14F-4D97-AF65-F5344CB8AC3E}">
        <p14:creationId xmlns:p14="http://schemas.microsoft.com/office/powerpoint/2010/main" val="190281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TensorFlow vs Numpy</a:t>
            </a:r>
            <a:endParaRPr lang="en-GB"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GB" b="1" dirty="0" smtClean="0"/>
              <a:t>Numpy</a:t>
            </a:r>
            <a:r>
              <a:rPr lang="en-GB" dirty="0" smtClean="0"/>
              <a:t>: </a:t>
            </a:r>
          </a:p>
          <a:p>
            <a:pPr marL="0" lvl="0" indent="0">
              <a:lnSpc>
                <a:spcPct val="100000"/>
              </a:lnSpc>
              <a:spcBef>
                <a:spcPts val="0"/>
              </a:spcBef>
              <a:buNone/>
            </a:pPr>
            <a:r>
              <a:rPr lang="en-GB" dirty="0" smtClean="0"/>
              <a:t>Expensive </a:t>
            </a:r>
            <a:r>
              <a:rPr lang="en-GB" dirty="0"/>
              <a:t>computations are done outside of </a:t>
            </a:r>
            <a:r>
              <a:rPr lang="en-GB" dirty="0" smtClean="0"/>
              <a:t>python</a:t>
            </a:r>
          </a:p>
          <a:p>
            <a:pPr marL="0" lvl="0" indent="0">
              <a:lnSpc>
                <a:spcPct val="100000"/>
              </a:lnSpc>
              <a:spcBef>
                <a:spcPts val="0"/>
              </a:spcBef>
              <a:buNone/>
            </a:pPr>
            <a:endParaRPr lang="en-GB" dirty="0"/>
          </a:p>
          <a:p>
            <a:pPr marL="0" lvl="0" indent="0">
              <a:lnSpc>
                <a:spcPct val="100000"/>
              </a:lnSpc>
              <a:spcBef>
                <a:spcPts val="0"/>
              </a:spcBef>
              <a:buNone/>
            </a:pPr>
            <a:r>
              <a:rPr lang="en-GB" i="1" dirty="0"/>
              <a:t>Problem</a:t>
            </a:r>
            <a:r>
              <a:rPr lang="en-GB" dirty="0"/>
              <a:t>: </a:t>
            </a:r>
            <a:endParaRPr lang="en-GB" dirty="0" smtClean="0"/>
          </a:p>
          <a:p>
            <a:pPr marL="0" lvl="0" indent="0">
              <a:lnSpc>
                <a:spcPct val="100000"/>
              </a:lnSpc>
              <a:spcBef>
                <a:spcPts val="0"/>
              </a:spcBef>
              <a:buNone/>
            </a:pPr>
            <a:r>
              <a:rPr lang="en-GB" dirty="0"/>
              <a:t>O</a:t>
            </a:r>
            <a:r>
              <a:rPr lang="en-GB" dirty="0" smtClean="0"/>
              <a:t>verhead for </a:t>
            </a:r>
            <a:r>
              <a:rPr lang="en-GB" dirty="0"/>
              <a:t>switching in and out of python for every operation</a:t>
            </a:r>
            <a:r>
              <a:rPr lang="en-GB" dirty="0" smtClean="0"/>
              <a:t>.</a:t>
            </a:r>
          </a:p>
          <a:p>
            <a:pPr marL="0" lvl="0" indent="0">
              <a:lnSpc>
                <a:spcPct val="100000"/>
              </a:lnSpc>
              <a:spcBef>
                <a:spcPts val="0"/>
              </a:spcBef>
              <a:buNone/>
            </a:pPr>
            <a:endParaRPr lang="en-GB" dirty="0"/>
          </a:p>
          <a:p>
            <a:pPr marL="0" lvl="0" indent="0">
              <a:lnSpc>
                <a:spcPct val="100000"/>
              </a:lnSpc>
              <a:spcBef>
                <a:spcPts val="0"/>
              </a:spcBef>
              <a:buNone/>
            </a:pPr>
            <a:r>
              <a:rPr lang="en-GB" b="1" dirty="0" smtClean="0"/>
              <a:t>TensorFlow</a:t>
            </a:r>
            <a:r>
              <a:rPr lang="en-GB" dirty="0" smtClean="0"/>
              <a:t>:</a:t>
            </a:r>
          </a:p>
          <a:p>
            <a:pPr marL="0" lvl="0" indent="0">
              <a:lnSpc>
                <a:spcPct val="100000"/>
              </a:lnSpc>
              <a:spcBef>
                <a:spcPts val="0"/>
              </a:spcBef>
              <a:buNone/>
            </a:pPr>
            <a:r>
              <a:rPr lang="en-GB" dirty="0" smtClean="0"/>
              <a:t>Sets </a:t>
            </a:r>
            <a:r>
              <a:rPr lang="en-GB" dirty="0"/>
              <a:t>of interacting operations that can be run all outside of python.</a:t>
            </a:r>
          </a:p>
        </p:txBody>
      </p:sp>
    </p:spTree>
    <p:extLst>
      <p:ext uri="{BB962C8B-B14F-4D97-AF65-F5344CB8AC3E}">
        <p14:creationId xmlns:p14="http://schemas.microsoft.com/office/powerpoint/2010/main" val="204119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Flow Graphs</a:t>
            </a:r>
            <a:endParaRPr lang="en-GB" dirty="0"/>
          </a:p>
        </p:txBody>
      </p:sp>
      <p:sp>
        <p:nvSpPr>
          <p:cNvPr id="3" name="Content Placeholder 2"/>
          <p:cNvSpPr>
            <a:spLocks noGrp="1"/>
          </p:cNvSpPr>
          <p:nvPr>
            <p:ph idx="1"/>
          </p:nvPr>
        </p:nvSpPr>
        <p:spPr>
          <a:xfrm>
            <a:off x="519741" y="1690688"/>
            <a:ext cx="11152517" cy="55468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smtClean="0"/>
              <a:t>Representations of the data dependencies between a number of operations</a:t>
            </a:r>
            <a:endParaRPr lang="en-GB" dirty="0"/>
          </a:p>
        </p:txBody>
      </p:sp>
      <p:pic>
        <p:nvPicPr>
          <p:cNvPr id="4" name="Picture 3"/>
          <p:cNvPicPr>
            <a:picLocks noChangeAspect="1"/>
          </p:cNvPicPr>
          <p:nvPr/>
        </p:nvPicPr>
        <p:blipFill>
          <a:blip r:embed="rId3"/>
          <a:stretch>
            <a:fillRect/>
          </a:stretch>
        </p:blipFill>
        <p:spPr>
          <a:xfrm>
            <a:off x="7825322" y="2245371"/>
            <a:ext cx="3009454" cy="4405593"/>
          </a:xfrm>
          <a:prstGeom prst="rect">
            <a:avLst/>
          </a:prstGeom>
        </p:spPr>
      </p:pic>
      <p:sp>
        <p:nvSpPr>
          <p:cNvPr id="5" name="TextBox 4"/>
          <p:cNvSpPr txBox="1"/>
          <p:nvPr/>
        </p:nvSpPr>
        <p:spPr>
          <a:xfrm>
            <a:off x="1449238" y="4263501"/>
            <a:ext cx="3692105" cy="369332"/>
          </a:xfrm>
          <a:prstGeom prst="rect">
            <a:avLst/>
          </a:prstGeom>
          <a:noFill/>
        </p:spPr>
        <p:txBody>
          <a:bodyPr wrap="square" rtlCol="0">
            <a:spAutoFit/>
          </a:bodyPr>
          <a:lstStyle/>
          <a:p>
            <a:r>
              <a:rPr lang="en-GB" dirty="0" smtClean="0"/>
              <a:t>ADD EXAMPLE PSEUDO CODE</a:t>
            </a:r>
            <a:endParaRPr lang="en-GB" dirty="0"/>
          </a:p>
        </p:txBody>
      </p:sp>
    </p:spTree>
    <p:extLst>
      <p:ext uri="{BB962C8B-B14F-4D97-AF65-F5344CB8AC3E}">
        <p14:creationId xmlns:p14="http://schemas.microsoft.com/office/powerpoint/2010/main" val="81335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Basics</a:t>
            </a:r>
            <a:endParaRPr lang="en-GB"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smtClean="0"/>
              <a:t>There are 2 main parts to a TensorFlow program:</a:t>
            </a:r>
          </a:p>
          <a:p>
            <a:pPr>
              <a:lnSpc>
                <a:spcPct val="100000"/>
              </a:lnSpc>
              <a:spcBef>
                <a:spcPts val="0"/>
              </a:spcBef>
            </a:pPr>
            <a:r>
              <a:rPr lang="en-GB" dirty="0" smtClean="0"/>
              <a:t>Building the graph</a:t>
            </a:r>
          </a:p>
          <a:p>
            <a:pPr>
              <a:lnSpc>
                <a:spcPct val="100000"/>
              </a:lnSpc>
              <a:spcBef>
                <a:spcPts val="0"/>
              </a:spcBef>
            </a:pPr>
            <a:r>
              <a:rPr lang="en-GB" dirty="0" smtClean="0"/>
              <a:t>Running the graph</a:t>
            </a:r>
            <a:endParaRPr lang="en-GB" dirty="0"/>
          </a:p>
        </p:txBody>
      </p:sp>
    </p:spTree>
    <p:extLst>
      <p:ext uri="{BB962C8B-B14F-4D97-AF65-F5344CB8AC3E}">
        <p14:creationId xmlns:p14="http://schemas.microsoft.com/office/powerpoint/2010/main" val="159582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the Graph</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84" y="2478272"/>
            <a:ext cx="6896100" cy="2667000"/>
          </a:xfrm>
          <a:prstGeom prst="rect">
            <a:avLst/>
          </a:prstGeom>
        </p:spPr>
      </p:pic>
      <p:cxnSp>
        <p:nvCxnSpPr>
          <p:cNvPr id="7" name="Straight Connector 6"/>
          <p:cNvCxnSpPr>
            <a:endCxn id="8" idx="1"/>
          </p:cNvCxnSpPr>
          <p:nvPr/>
        </p:nvCxnSpPr>
        <p:spPr>
          <a:xfrm flipV="1">
            <a:off x="3237224" y="2167742"/>
            <a:ext cx="4493612" cy="1260721"/>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730836" y="1690688"/>
            <a:ext cx="2161309" cy="954107"/>
          </a:xfrm>
          <a:prstGeom prst="rect">
            <a:avLst/>
          </a:prstGeom>
          <a:noFill/>
        </p:spPr>
        <p:txBody>
          <a:bodyPr wrap="square" rtlCol="0">
            <a:spAutoFit/>
          </a:bodyPr>
          <a:lstStyle/>
          <a:p>
            <a:r>
              <a:rPr lang="en-GB" sz="2800" dirty="0" smtClean="0"/>
              <a:t>Give a name to </a:t>
            </a:r>
            <a:r>
              <a:rPr lang="en-GB" sz="2800" smtClean="0"/>
              <a:t>the graph</a:t>
            </a:r>
            <a:endParaRPr lang="en-GB" sz="2800"/>
          </a:p>
        </p:txBody>
      </p:sp>
    </p:spTree>
    <p:extLst>
      <p:ext uri="{BB962C8B-B14F-4D97-AF65-F5344CB8AC3E}">
        <p14:creationId xmlns:p14="http://schemas.microsoft.com/office/powerpoint/2010/main" val="95447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the Graph</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84" y="2478272"/>
            <a:ext cx="6896100" cy="2667000"/>
          </a:xfrm>
          <a:prstGeom prst="rect">
            <a:avLst/>
          </a:prstGeom>
        </p:spPr>
      </p:pic>
      <p:cxnSp>
        <p:nvCxnSpPr>
          <p:cNvPr id="7" name="Straight Connector 6"/>
          <p:cNvCxnSpPr/>
          <p:nvPr/>
        </p:nvCxnSpPr>
        <p:spPr>
          <a:xfrm flipV="1">
            <a:off x="5631873" y="2244436"/>
            <a:ext cx="2098963" cy="1724891"/>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730836" y="1690688"/>
            <a:ext cx="3448050" cy="954107"/>
          </a:xfrm>
          <a:prstGeom prst="rect">
            <a:avLst/>
          </a:prstGeom>
          <a:noFill/>
        </p:spPr>
        <p:txBody>
          <a:bodyPr wrap="square" rtlCol="0">
            <a:spAutoFit/>
          </a:bodyPr>
          <a:lstStyle/>
          <a:p>
            <a:r>
              <a:rPr lang="en-GB" sz="2800"/>
              <a:t>S</a:t>
            </a:r>
            <a:r>
              <a:rPr lang="en-GB" sz="2800" smtClean="0"/>
              <a:t>ay </a:t>
            </a:r>
            <a:r>
              <a:rPr lang="en-GB" sz="2800" dirty="0" smtClean="0"/>
              <a:t>what shape </a:t>
            </a:r>
            <a:r>
              <a:rPr lang="en-GB" sz="2800" smtClean="0"/>
              <a:t>and type your data will be</a:t>
            </a:r>
            <a:endParaRPr lang="en-GB" sz="2800" dirty="0"/>
          </a:p>
        </p:txBody>
      </p:sp>
    </p:spTree>
    <p:extLst>
      <p:ext uri="{BB962C8B-B14F-4D97-AF65-F5344CB8AC3E}">
        <p14:creationId xmlns:p14="http://schemas.microsoft.com/office/powerpoint/2010/main" val="157184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the Graph</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84" y="2478272"/>
            <a:ext cx="6896100" cy="2667000"/>
          </a:xfrm>
          <a:prstGeom prst="rect">
            <a:avLst/>
          </a:prstGeom>
        </p:spPr>
      </p:pic>
      <p:cxnSp>
        <p:nvCxnSpPr>
          <p:cNvPr id="7" name="Straight Connector 6"/>
          <p:cNvCxnSpPr/>
          <p:nvPr/>
        </p:nvCxnSpPr>
        <p:spPr>
          <a:xfrm>
            <a:off x="4177145" y="4738255"/>
            <a:ext cx="3740728" cy="407017"/>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068084" y="4745616"/>
            <a:ext cx="3448050" cy="954107"/>
          </a:xfrm>
          <a:prstGeom prst="rect">
            <a:avLst/>
          </a:prstGeom>
          <a:noFill/>
        </p:spPr>
        <p:txBody>
          <a:bodyPr wrap="square" rtlCol="0">
            <a:spAutoFit/>
          </a:bodyPr>
          <a:lstStyle/>
          <a:p>
            <a:r>
              <a:rPr lang="en-GB" sz="2800" dirty="0" smtClean="0"/>
              <a:t>Define the operations that you want to have</a:t>
            </a:r>
            <a:endParaRPr lang="en-GB" sz="2800" dirty="0"/>
          </a:p>
        </p:txBody>
      </p:sp>
    </p:spTree>
    <p:extLst>
      <p:ext uri="{BB962C8B-B14F-4D97-AF65-F5344CB8AC3E}">
        <p14:creationId xmlns:p14="http://schemas.microsoft.com/office/powerpoint/2010/main" val="1005126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7652</TotalTime>
  <Words>1686</Words>
  <Application>Microsoft Macintosh PowerPoint</Application>
  <PresentationFormat>Widescreen</PresentationFormat>
  <Paragraphs>147</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Cambria Math</vt:lpstr>
      <vt:lpstr>Mangal</vt:lpstr>
      <vt:lpstr>Arial</vt:lpstr>
      <vt:lpstr>Office Theme</vt:lpstr>
      <vt:lpstr>Introduction to TensorFlow</vt:lpstr>
      <vt:lpstr>What is TensorFlow?</vt:lpstr>
      <vt:lpstr>TensorFlow vs Numpy</vt:lpstr>
      <vt:lpstr>TensorFlow vs Numpy</vt:lpstr>
      <vt:lpstr>Data Flow Graphs</vt:lpstr>
      <vt:lpstr>The Basics</vt:lpstr>
      <vt:lpstr>Building the Graph</vt:lpstr>
      <vt:lpstr>Building the Graph</vt:lpstr>
      <vt:lpstr>Building the Graph</vt:lpstr>
      <vt:lpstr>Running the Graph</vt:lpstr>
      <vt:lpstr>Running the Graph</vt:lpstr>
      <vt:lpstr>Introduction to TensorFlow</vt:lpstr>
      <vt:lpstr>Linear Regression</vt:lpstr>
      <vt:lpstr>Linear Regression</vt:lpstr>
      <vt:lpstr>Linear Regression</vt:lpstr>
      <vt:lpstr>Linear regression</vt:lpstr>
      <vt:lpstr>Linear regression</vt:lpstr>
      <vt:lpstr>Linear regression</vt:lpstr>
      <vt:lpstr>Introduction to TensorFlow</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TensorFlow</dc:title>
  <dc:creator>Silvia Amabilino</dc:creator>
  <cp:lastModifiedBy>Silvia Amabilino</cp:lastModifiedBy>
  <cp:revision>23</cp:revision>
  <dcterms:created xsi:type="dcterms:W3CDTF">2018-03-28T13:52:52Z</dcterms:created>
  <dcterms:modified xsi:type="dcterms:W3CDTF">2018-04-06T14:06:07Z</dcterms:modified>
</cp:coreProperties>
</file>