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6904-BBC6-C044-992C-552AB2D2D77C}" type="datetimeFigureOut">
              <a:rPr lang="en-US" smtClean="0"/>
              <a:t>04/05/16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392F-D70E-5646-8906-3EFDCFF0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6904-BBC6-C044-992C-552AB2D2D77C}" type="datetimeFigureOut">
              <a:rPr lang="en-US" smtClean="0"/>
              <a:t>04/05/16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392F-D70E-5646-8906-3EFDCFF0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0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6904-BBC6-C044-992C-552AB2D2D77C}" type="datetimeFigureOut">
              <a:rPr lang="en-US" smtClean="0"/>
              <a:t>04/05/16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392F-D70E-5646-8906-3EFDCFF0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3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6904-BBC6-C044-992C-552AB2D2D77C}" type="datetimeFigureOut">
              <a:rPr lang="en-US" smtClean="0"/>
              <a:t>04/05/16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392F-D70E-5646-8906-3EFDCFF0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6904-BBC6-C044-992C-552AB2D2D77C}" type="datetimeFigureOut">
              <a:rPr lang="en-US" smtClean="0"/>
              <a:t>04/05/16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392F-D70E-5646-8906-3EFDCFF0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0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6904-BBC6-C044-992C-552AB2D2D77C}" type="datetimeFigureOut">
              <a:rPr lang="en-US" smtClean="0"/>
              <a:t>04/05/16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392F-D70E-5646-8906-3EFDCFF0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6904-BBC6-C044-992C-552AB2D2D77C}" type="datetimeFigureOut">
              <a:rPr lang="en-US" smtClean="0"/>
              <a:t>04/05/16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392F-D70E-5646-8906-3EFDCFF0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6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6904-BBC6-C044-992C-552AB2D2D77C}" type="datetimeFigureOut">
              <a:rPr lang="en-US" smtClean="0"/>
              <a:t>04/05/16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392F-D70E-5646-8906-3EFDCFF0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6904-BBC6-C044-992C-552AB2D2D77C}" type="datetimeFigureOut">
              <a:rPr lang="en-US" smtClean="0"/>
              <a:t>04/05/16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392F-D70E-5646-8906-3EFDCFF0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6904-BBC6-C044-992C-552AB2D2D77C}" type="datetimeFigureOut">
              <a:rPr lang="en-US" smtClean="0"/>
              <a:t>04/05/16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392F-D70E-5646-8906-3EFDCFF0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6904-BBC6-C044-992C-552AB2D2D77C}" type="datetimeFigureOut">
              <a:rPr lang="en-US" smtClean="0"/>
              <a:t>04/05/16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392F-D70E-5646-8906-3EFDCFF0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0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F6904-BBC6-C044-992C-552AB2D2D77C}" type="datetimeFigureOut">
              <a:rPr lang="en-US" smtClean="0"/>
              <a:t>04/05/16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392F-D70E-5646-8906-3EFDCFF0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Conformation search in Binary </a:t>
            </a:r>
            <a:r>
              <a:rPr lang="en-US" dirty="0" err="1" smtClean="0"/>
              <a:t>Lennard</a:t>
            </a:r>
            <a:r>
              <a:rPr lang="en-US" dirty="0"/>
              <a:t>-</a:t>
            </a:r>
            <a:r>
              <a:rPr lang="en-US" dirty="0" smtClean="0"/>
              <a:t>Jones Clusters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 TMCS </a:t>
            </a:r>
            <a:r>
              <a:rPr lang="en-US" dirty="0" err="1" smtClean="0"/>
              <a:t>Hackathon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5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approach - 2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Use Python modules to import each contribution into the main script. </a:t>
            </a:r>
          </a:p>
          <a:p>
            <a:r>
              <a:rPr lang="en-US" dirty="0" smtClean="0"/>
              <a:t>Use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 to collaborate:</a:t>
            </a:r>
          </a:p>
          <a:p>
            <a:pPr lvl="1"/>
            <a:r>
              <a:rPr lang="en-US" dirty="0" smtClean="0"/>
              <a:t>Create a repo. </a:t>
            </a:r>
          </a:p>
          <a:p>
            <a:pPr lvl="1"/>
            <a:r>
              <a:rPr lang="en-US" dirty="0" smtClean="0"/>
              <a:t>Invite your group to that repo (</a:t>
            </a:r>
            <a:r>
              <a:rPr lang="en-US" b="1" dirty="0" smtClean="0"/>
              <a:t>don’t</a:t>
            </a:r>
            <a:r>
              <a:rPr lang="en-US" dirty="0" smtClean="0"/>
              <a:t> get users to fork the repo and use pull requests).</a:t>
            </a:r>
          </a:p>
          <a:p>
            <a:pPr lvl="1"/>
            <a:r>
              <a:rPr lang="en-US" dirty="0" smtClean="0"/>
              <a:t>Use the following commands only: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add, commit, push, pull</a:t>
            </a:r>
          </a:p>
          <a:p>
            <a:pPr lvl="1"/>
            <a:r>
              <a:rPr lang="en-US" b="1" dirty="0" smtClean="0">
                <a:latin typeface="+mj-lt"/>
                <a:cs typeface="Courier"/>
              </a:rPr>
              <a:t>DO NOT USE BRANCHES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LJ clusters – the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182177"/>
              </p:ext>
            </p:extLst>
          </p:nvPr>
        </p:nvGraphicFramePr>
        <p:xfrm>
          <a:off x="5622925" y="1714557"/>
          <a:ext cx="3049588" cy="430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2044700" imgH="2882900" progId="Equation.DSMT4">
                  <p:embed/>
                </p:oleObj>
              </mc:Choice>
              <mc:Fallback>
                <p:oleObj name="Equation" r:id="rId3" imgW="2044700" imgH="2882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2925" y="1714557"/>
                        <a:ext cx="3049588" cy="430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447520"/>
            <a:ext cx="46377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setup: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Two types of atom,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dirty="0" smtClean="0"/>
              <a:t> forming a cluster of size </a:t>
            </a:r>
            <a:r>
              <a:rPr lang="en-US" sz="2000" i="1" dirty="0" smtClean="0"/>
              <a:t>N</a:t>
            </a:r>
            <a:r>
              <a:rPr lang="en-US" sz="2000" dirty="0" smtClean="0"/>
              <a:t> atoms.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Different numbers of each type of atom (</a:t>
            </a:r>
            <a:r>
              <a:rPr lang="en-US" sz="2000" i="1" dirty="0" smtClean="0"/>
              <a:t>N</a:t>
            </a:r>
            <a:r>
              <a:rPr lang="en-US" sz="2000" i="1" baseline="-25000" dirty="0" smtClean="0"/>
              <a:t>A</a:t>
            </a:r>
            <a:r>
              <a:rPr lang="en-US" sz="2000" i="1" dirty="0" smtClean="0"/>
              <a:t>, N</a:t>
            </a:r>
            <a:r>
              <a:rPr lang="en-US" sz="2000" i="1" baseline="-25000" dirty="0" smtClean="0"/>
              <a:t>B</a:t>
            </a:r>
            <a:r>
              <a:rPr lang="en-US" sz="2000" dirty="0" smtClean="0"/>
              <a:t>) allowed for a given total cluster size, </a:t>
            </a:r>
            <a:r>
              <a:rPr lang="en-US" sz="2000" i="1" dirty="0" smtClean="0"/>
              <a:t>N</a:t>
            </a:r>
            <a:r>
              <a:rPr lang="en-US" sz="2000" dirty="0" smtClean="0"/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Strength of interaction the same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Variety of equilibrium bond lengths considered</a:t>
            </a:r>
          </a:p>
          <a:p>
            <a:endParaRPr lang="en-US" sz="2000" dirty="0"/>
          </a:p>
          <a:p>
            <a:r>
              <a:rPr lang="en-US" sz="2000" b="1" dirty="0" smtClean="0"/>
              <a:t>The problem: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For a given </a:t>
            </a:r>
            <a:r>
              <a:rPr lang="en-US" sz="2000" i="1" dirty="0" smtClean="0"/>
              <a:t>N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σ</a:t>
            </a:r>
            <a:r>
              <a:rPr lang="en-US" sz="2000" i="1" baseline="-25000" dirty="0" err="1" smtClean="0"/>
              <a:t>BB</a:t>
            </a:r>
            <a:r>
              <a:rPr lang="en-US" sz="2000" i="1" baseline="-25000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Find a cluster </a:t>
            </a:r>
            <a:r>
              <a:rPr lang="en-US" sz="2000" i="1" dirty="0" smtClean="0"/>
              <a:t>C</a:t>
            </a:r>
            <a:r>
              <a:rPr lang="en-US" sz="2000" dirty="0" smtClean="0"/>
              <a:t> i.e. </a:t>
            </a:r>
            <a:r>
              <a:rPr lang="en-US" sz="2000" i="1" dirty="0" smtClean="0"/>
              <a:t>N</a:t>
            </a:r>
            <a:r>
              <a:rPr lang="en-US" sz="2000" dirty="0" smtClean="0"/>
              <a:t> position vectors and composition (</a:t>
            </a:r>
            <a:r>
              <a:rPr lang="en-US" sz="2000" i="1" dirty="0" smtClean="0"/>
              <a:t>N</a:t>
            </a:r>
            <a:r>
              <a:rPr lang="en-US" sz="2000" i="1" baseline="-25000" dirty="0" smtClean="0"/>
              <a:t>A</a:t>
            </a:r>
            <a:r>
              <a:rPr lang="en-US" sz="2000" i="1" dirty="0"/>
              <a:t>,</a:t>
            </a:r>
            <a:r>
              <a:rPr lang="en-US" sz="2000" i="1" dirty="0" smtClean="0"/>
              <a:t>N</a:t>
            </a:r>
            <a:r>
              <a:rPr lang="en-US" sz="2000" i="1" baseline="-25000" dirty="0" smtClean="0"/>
              <a:t>B</a:t>
            </a:r>
            <a:r>
              <a:rPr lang="en-US" sz="2000" dirty="0" smtClean="0"/>
              <a:t>) that minimize </a:t>
            </a:r>
            <a:r>
              <a:rPr lang="en-US" sz="2000" i="1" dirty="0" smtClean="0"/>
              <a:t>E</a:t>
            </a:r>
            <a:r>
              <a:rPr lang="en-US" sz="2000" i="1" baseline="-25000" dirty="0" smtClean="0"/>
              <a:t>BLJ</a:t>
            </a:r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998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LJ clusters – search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770"/>
            <a:ext cx="8229600" cy="6708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use a hybrid genetic algorithm: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3178" y="1935629"/>
            <a:ext cx="3600819" cy="425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Initiate</a:t>
            </a:r>
            <a:r>
              <a:rPr lang="en-US" sz="1600" dirty="0" smtClean="0"/>
              <a:t>: Create population of solutions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003179" y="2553448"/>
            <a:ext cx="3600819" cy="375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Selection</a:t>
            </a:r>
            <a:r>
              <a:rPr lang="en-US" sz="1600" dirty="0" smtClean="0"/>
              <a:t>: Select two parents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003178" y="3218703"/>
            <a:ext cx="3600821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Mating</a:t>
            </a:r>
            <a:r>
              <a:rPr lang="en-US" sz="1600" dirty="0" smtClean="0"/>
              <a:t>: Create two offspring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003180" y="4403163"/>
            <a:ext cx="3600820" cy="366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Optimization</a:t>
            </a:r>
            <a:r>
              <a:rPr lang="en-US" sz="1600" dirty="0" smtClean="0"/>
              <a:t>: Optimize offspring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54002" y="5555130"/>
            <a:ext cx="2241174" cy="7888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Replacement</a:t>
            </a:r>
            <a:r>
              <a:rPr lang="en-US" sz="1600" dirty="0" smtClean="0"/>
              <a:t>: Replace members of population</a:t>
            </a:r>
            <a:endParaRPr lang="en-US" sz="1600" dirty="0"/>
          </a:p>
        </p:txBody>
      </p:sp>
      <p:sp>
        <p:nvSpPr>
          <p:cNvPr id="9" name="Decision 8"/>
          <p:cNvSpPr/>
          <p:nvPr/>
        </p:nvSpPr>
        <p:spPr>
          <a:xfrm>
            <a:off x="3705413" y="5082988"/>
            <a:ext cx="2196353" cy="1733177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Fitness</a:t>
            </a:r>
            <a:r>
              <a:rPr lang="en-US" sz="1600" dirty="0" smtClean="0"/>
              <a:t>: Are offspring fit?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4803588" y="2360706"/>
            <a:ext cx="1" cy="192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>
            <a:off x="4803589" y="2928472"/>
            <a:ext cx="0" cy="290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28" idx="0"/>
          </p:cNvCxnSpPr>
          <p:nvPr/>
        </p:nvCxnSpPr>
        <p:spPr>
          <a:xfrm>
            <a:off x="4803589" y="3625103"/>
            <a:ext cx="1" cy="184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9" idx="0"/>
          </p:cNvCxnSpPr>
          <p:nvPr/>
        </p:nvCxnSpPr>
        <p:spPr>
          <a:xfrm>
            <a:off x="4803590" y="4769223"/>
            <a:ext cx="0" cy="313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1"/>
            <a:endCxn id="8" idx="3"/>
          </p:cNvCxnSpPr>
          <p:nvPr/>
        </p:nvCxnSpPr>
        <p:spPr>
          <a:xfrm flipH="1">
            <a:off x="2495176" y="5949577"/>
            <a:ext cx="1210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0"/>
            <a:endCxn id="5" idx="1"/>
          </p:cNvCxnSpPr>
          <p:nvPr/>
        </p:nvCxnSpPr>
        <p:spPr>
          <a:xfrm rot="5400000" flipH="1" flipV="1">
            <a:off x="781799" y="3333750"/>
            <a:ext cx="2814170" cy="16285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3"/>
            <a:endCxn id="5" idx="3"/>
          </p:cNvCxnSpPr>
          <p:nvPr/>
        </p:nvCxnSpPr>
        <p:spPr>
          <a:xfrm flipV="1">
            <a:off x="5901766" y="2740960"/>
            <a:ext cx="702232" cy="3208617"/>
          </a:xfrm>
          <a:prstGeom prst="bentConnector3">
            <a:avLst>
              <a:gd name="adj1" fmla="val 1325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08941" y="5792694"/>
            <a:ext cx="642471" cy="313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03997" y="4769223"/>
            <a:ext cx="642471" cy="313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03180" y="3809438"/>
            <a:ext cx="3600820" cy="366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Mutation: </a:t>
            </a:r>
            <a:r>
              <a:rPr lang="en-US" sz="1600" dirty="0" smtClean="0"/>
              <a:t>Randomly mutate offspring </a:t>
            </a:r>
            <a:r>
              <a:rPr lang="en-US" sz="1600" b="1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301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Mating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solution is represented by:</a:t>
            </a:r>
          </a:p>
          <a:p>
            <a:pPr lvl="1"/>
            <a:r>
              <a:rPr lang="en-US" i="1" dirty="0" smtClean="0"/>
              <a:t>3N</a:t>
            </a:r>
            <a:r>
              <a:rPr lang="en-US" dirty="0" smtClean="0"/>
              <a:t> coordinate position vector 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binary vector giving the type (</a:t>
            </a:r>
            <a:r>
              <a:rPr lang="en-US" i="1" dirty="0" smtClean="0"/>
              <a:t>A/B</a:t>
            </a:r>
            <a:r>
              <a:rPr lang="en-US" dirty="0" smtClean="0"/>
              <a:t>) of atom. </a:t>
            </a:r>
          </a:p>
          <a:p>
            <a:pPr lvl="1"/>
            <a:r>
              <a:rPr lang="en-US" dirty="0" smtClean="0"/>
              <a:t>Coordinates are in [0, 2</a:t>
            </a:r>
            <a:r>
              <a:rPr lang="en-US" baseline="30000" dirty="0" smtClean="0"/>
              <a:t>1/6</a:t>
            </a:r>
            <a:r>
              <a:rPr lang="en-US" dirty="0" smtClean="0"/>
              <a:t>σ</a:t>
            </a:r>
            <a:r>
              <a:rPr lang="en-US" baseline="-25000" dirty="0" smtClean="0"/>
              <a:t>BB</a:t>
            </a:r>
            <a:r>
              <a:rPr lang="en-US" dirty="0" smtClean="0"/>
              <a:t>N</a:t>
            </a:r>
            <a:r>
              <a:rPr lang="en-US" baseline="30000" dirty="0" smtClean="0"/>
              <a:t>1/3</a:t>
            </a:r>
            <a:r>
              <a:rPr lang="en-US" dirty="0" smtClean="0"/>
              <a:t>]</a:t>
            </a:r>
            <a:endParaRPr lang="en-US" baseline="30000" dirty="0" smtClean="0"/>
          </a:p>
          <a:p>
            <a:r>
              <a:rPr lang="en-US" dirty="0" smtClean="0"/>
              <a:t>Parents (</a:t>
            </a:r>
            <a:r>
              <a:rPr lang="en-US" i="1" dirty="0" smtClean="0"/>
              <a:t>P1, P2</a:t>
            </a:r>
            <a:r>
              <a:rPr lang="en-US" dirty="0" smtClean="0"/>
              <a:t>) create two offspring (</a:t>
            </a:r>
            <a:r>
              <a:rPr lang="en-US" i="1" dirty="0" smtClean="0"/>
              <a:t>D1,D2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General idea:</a:t>
            </a:r>
          </a:p>
          <a:p>
            <a:pPr lvl="1"/>
            <a:r>
              <a:rPr lang="en-US" dirty="0" smtClean="0"/>
              <a:t>Take a sub-cluster from </a:t>
            </a:r>
            <a:r>
              <a:rPr lang="en-US" i="1" dirty="0" smtClean="0"/>
              <a:t>P1</a:t>
            </a:r>
            <a:r>
              <a:rPr lang="en-US" dirty="0" smtClean="0"/>
              <a:t> and </a:t>
            </a:r>
            <a:r>
              <a:rPr lang="en-US" i="1" dirty="0" smtClean="0"/>
              <a:t>P2</a:t>
            </a:r>
            <a:r>
              <a:rPr lang="en-US" dirty="0" smtClean="0"/>
              <a:t> and combine to make new cluster. 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sub-cluster </a:t>
            </a:r>
            <a:r>
              <a:rPr lang="en-US" dirty="0" smtClean="0"/>
              <a:t>is made up of nearest neighbors so energy is small.</a:t>
            </a:r>
          </a:p>
          <a:p>
            <a:pPr lvl="1"/>
            <a:r>
              <a:rPr lang="en-US" dirty="0" smtClean="0"/>
              <a:t>Number of </a:t>
            </a:r>
            <a:r>
              <a:rPr lang="en-US" i="1" dirty="0" smtClean="0"/>
              <a:t>A</a:t>
            </a:r>
            <a:r>
              <a:rPr lang="en-US" dirty="0" smtClean="0"/>
              <a:t> type atoms in </a:t>
            </a:r>
            <a:r>
              <a:rPr lang="en-US" i="1" dirty="0" smtClean="0"/>
              <a:t>D1</a:t>
            </a:r>
            <a:r>
              <a:rPr lang="en-US" dirty="0" smtClean="0"/>
              <a:t> is determined by </a:t>
            </a:r>
            <a:r>
              <a:rPr lang="en-US" i="1" dirty="0" smtClean="0"/>
              <a:t>P1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3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Mating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805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To create </a:t>
            </a:r>
            <a:r>
              <a:rPr lang="en-US" b="1" dirty="0" smtClean="0"/>
              <a:t>D1: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a random atom </a:t>
            </a:r>
            <a:r>
              <a:rPr lang="en-US" dirty="0" smtClean="0"/>
              <a:t>CP </a:t>
            </a:r>
            <a:r>
              <a:rPr lang="en-US" dirty="0"/>
              <a:t>(the cut point) in </a:t>
            </a:r>
            <a:r>
              <a:rPr lang="en-US" dirty="0" smtClean="0"/>
              <a:t>P1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random number S</a:t>
            </a:r>
            <a:r>
              <a:rPr lang="en-US" dirty="0"/>
              <a:t>∈[1,N−1</a:t>
            </a:r>
            <a:r>
              <a:rPr lang="en-US" dirty="0" smtClean="0"/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list </a:t>
            </a:r>
            <a:r>
              <a:rPr lang="en-US" dirty="0" smtClean="0"/>
              <a:t>LP1 </a:t>
            </a:r>
            <a:r>
              <a:rPr lang="en-US" dirty="0"/>
              <a:t>with the N atoms from </a:t>
            </a:r>
            <a:r>
              <a:rPr lang="en-US" dirty="0" smtClean="0"/>
              <a:t>P1 </a:t>
            </a:r>
            <a:r>
              <a:rPr lang="en-US" dirty="0"/>
              <a:t>sorted in </a:t>
            </a:r>
            <a:r>
              <a:rPr lang="en-US" dirty="0" smtClean="0"/>
              <a:t>an </a:t>
            </a:r>
            <a:r>
              <a:rPr lang="en-US" dirty="0"/>
              <a:t>increasing distance to the location of </a:t>
            </a:r>
            <a:r>
              <a:rPr lang="en-US" dirty="0" smtClean="0"/>
              <a:t>CP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</a:t>
            </a:r>
            <a:r>
              <a:rPr lang="en-US" dirty="0"/>
              <a:t>the first S atoms from LP1 to </a:t>
            </a:r>
            <a:r>
              <a:rPr lang="en-US" dirty="0" smtClean="0"/>
              <a:t>D1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list </a:t>
            </a:r>
            <a:r>
              <a:rPr lang="en-US" dirty="0" smtClean="0"/>
              <a:t>LP2 </a:t>
            </a:r>
            <a:r>
              <a:rPr lang="en-US" dirty="0"/>
              <a:t>with the N atoms from </a:t>
            </a:r>
            <a:r>
              <a:rPr lang="en-US" dirty="0" smtClean="0"/>
              <a:t>P2 </a:t>
            </a:r>
            <a:r>
              <a:rPr lang="en-US" dirty="0"/>
              <a:t>sorted in </a:t>
            </a:r>
            <a:r>
              <a:rPr lang="en-US" dirty="0" smtClean="0"/>
              <a:t>an </a:t>
            </a:r>
            <a:r>
              <a:rPr lang="en-US" dirty="0"/>
              <a:t>increasing distance to the location of </a:t>
            </a:r>
            <a:r>
              <a:rPr lang="en-US" dirty="0" smtClean="0"/>
              <a:t>CP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/>
              <a:t>from LP2 atoms that are too close (</a:t>
            </a:r>
            <a:r>
              <a:rPr lang="en-US" i="1" dirty="0"/>
              <a:t>i.e.</a:t>
            </a:r>
            <a:r>
              <a:rPr lang="en-US" dirty="0"/>
              <a:t>, at a </a:t>
            </a:r>
            <a:r>
              <a:rPr lang="en-US" dirty="0" smtClean="0"/>
              <a:t>distance </a:t>
            </a:r>
            <a:r>
              <a:rPr lang="en-US" dirty="0"/>
              <a:t>&lt; 0.5) to particles already copied to </a:t>
            </a:r>
            <a:r>
              <a:rPr lang="en-US" dirty="0" smtClean="0"/>
              <a:t>D1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the first (</a:t>
            </a:r>
            <a:r>
              <a:rPr lang="en-US" dirty="0"/>
              <a:t>N−S</a:t>
            </a:r>
            <a:r>
              <a:rPr lang="en-US" dirty="0" smtClean="0"/>
              <a:t>) atoms from LP2 to D1. Skip </a:t>
            </a:r>
            <a:r>
              <a:rPr lang="en-US" dirty="0"/>
              <a:t>atoms from a given type if D1 already contains all </a:t>
            </a:r>
            <a:r>
              <a:rPr lang="en-US" dirty="0" smtClean="0"/>
              <a:t>required </a:t>
            </a:r>
            <a:r>
              <a:rPr lang="en-US" dirty="0"/>
              <a:t>particles from that </a:t>
            </a:r>
            <a:r>
              <a:rPr lang="en-US" dirty="0" smtClean="0"/>
              <a:t>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less than N atoms were copied, D1 is completed </a:t>
            </a:r>
            <a:r>
              <a:rPr lang="en-US" dirty="0" smtClean="0"/>
              <a:t>with </a:t>
            </a:r>
            <a:r>
              <a:rPr lang="en-US" dirty="0"/>
              <a:t>particles placed at random </a:t>
            </a:r>
            <a:r>
              <a:rPr lang="en-US" dirty="0" smtClean="0"/>
              <a:t>locations</a:t>
            </a:r>
          </a:p>
          <a:p>
            <a:pPr marL="0" indent="0">
              <a:buNone/>
            </a:pPr>
            <a:r>
              <a:rPr lang="en-US" b="1" dirty="0" smtClean="0"/>
              <a:t>Repeat for D2 </a:t>
            </a:r>
            <a:r>
              <a:rPr lang="en-US" b="1" i="1" dirty="0" smtClean="0"/>
              <a:t>mutatis mutandi</a:t>
            </a:r>
            <a:r>
              <a:rPr lang="en-US" b="1" dirty="0" smtClean="0"/>
              <a:t>s. 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0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Chromosomes can be </a:t>
            </a:r>
            <a:r>
              <a:rPr lang="en-US" dirty="0" smtClean="0"/>
              <a:t>mutated mating:</a:t>
            </a:r>
            <a:endParaRPr lang="en-US" dirty="0" smtClean="0"/>
          </a:p>
          <a:p>
            <a:pPr lvl="1"/>
            <a:r>
              <a:rPr lang="en-US" i="1" dirty="0" smtClean="0"/>
              <a:t>Sigma mutation: </a:t>
            </a:r>
            <a:r>
              <a:rPr lang="en-US" dirty="0" smtClean="0"/>
              <a:t>mutate position of an atom by sampling from </a:t>
            </a:r>
            <a:r>
              <a:rPr lang="en-US" i="1" dirty="0" smtClean="0">
                <a:latin typeface="Apple Chancery"/>
                <a:cs typeface="Apple Chancery"/>
              </a:rPr>
              <a:t>N</a:t>
            </a:r>
            <a:r>
              <a:rPr lang="en-US" i="1" dirty="0" smtClean="0"/>
              <a:t>(0, </a:t>
            </a:r>
            <a:r>
              <a:rPr lang="en-US" i="1" dirty="0" err="1" smtClean="0"/>
              <a:t>σ</a:t>
            </a:r>
            <a:r>
              <a:rPr lang="en-US" i="1" baseline="-25000" dirty="0" err="1" smtClean="0"/>
              <a:t>mut</a:t>
            </a:r>
            <a:r>
              <a:rPr lang="en-US" i="1" dirty="0" smtClean="0"/>
              <a:t>)</a:t>
            </a:r>
            <a:r>
              <a:rPr lang="en-US" dirty="0" smtClean="0"/>
              <a:t>. </a:t>
            </a:r>
          </a:p>
          <a:p>
            <a:pPr lvl="1"/>
            <a:r>
              <a:rPr lang="en-US" i="1" dirty="0" smtClean="0"/>
              <a:t>Switch mutation:</a:t>
            </a:r>
            <a:r>
              <a:rPr lang="en-US" dirty="0" smtClean="0"/>
              <a:t> switch a random atom’s type.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169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and replacement - </a:t>
            </a:r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170566"/>
              </p:ext>
            </p:extLst>
          </p:nvPr>
        </p:nvGraphicFramePr>
        <p:xfrm>
          <a:off x="1781537" y="1417638"/>
          <a:ext cx="52451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2997200" imgH="2743200" progId="Equation.DSMT4">
                  <p:embed/>
                </p:oleObj>
              </mc:Choice>
              <mc:Fallback>
                <p:oleObj name="Equation" r:id="rId3" imgW="2997200" imgH="274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1537" y="1417638"/>
                        <a:ext cx="52451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5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and r</a:t>
            </a:r>
            <a:r>
              <a:rPr lang="en-US" dirty="0" smtClean="0"/>
              <a:t>eplacement </a:t>
            </a:r>
            <a:r>
              <a:rPr lang="en-US" dirty="0" smtClean="0"/>
              <a:t>- 2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498141"/>
              </p:ext>
            </p:extLst>
          </p:nvPr>
        </p:nvGraphicFramePr>
        <p:xfrm>
          <a:off x="1370226" y="1872456"/>
          <a:ext cx="69342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3962400" imgH="1447800" progId="Equation.DSMT4">
                  <p:embed/>
                </p:oleObj>
              </mc:Choice>
              <mc:Fallback>
                <p:oleObj name="Equation" r:id="rId3" imgW="3962400" imgH="144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0226" y="1872456"/>
                        <a:ext cx="6934200" cy="253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52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Approach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whole problem into discrete tasks with defined inputs and outputs. </a:t>
            </a:r>
          </a:p>
          <a:p>
            <a:r>
              <a:rPr lang="en-US" dirty="0" smtClean="0"/>
              <a:t>Assign tasks among people. </a:t>
            </a:r>
          </a:p>
          <a:p>
            <a:r>
              <a:rPr lang="en-US" dirty="0" smtClean="0"/>
              <a:t>Think about how to test whether your task works (construct test cases). </a:t>
            </a:r>
          </a:p>
          <a:p>
            <a:r>
              <a:rPr lang="en-US" dirty="0" smtClean="0"/>
              <a:t>Meet regularly to discuss progress and re-assign tasks accordingly.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6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562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Conformation search in Binary Lennard-Jones Clusters</vt:lpstr>
      <vt:lpstr>Binary LJ clusters – the problem</vt:lpstr>
      <vt:lpstr>Binary LJ clusters – search strategy</vt:lpstr>
      <vt:lpstr>Mating - 1</vt:lpstr>
      <vt:lpstr>Mating - 2</vt:lpstr>
      <vt:lpstr>Mutation</vt:lpstr>
      <vt:lpstr>Fitness and replacement - 1</vt:lpstr>
      <vt:lpstr>Fitness and replacement - 2</vt:lpstr>
      <vt:lpstr>Suggested Approach - 1</vt:lpstr>
      <vt:lpstr>Suggested approach - 2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Conformation search in Binary Lennard-Jones Clusters</dc:title>
  <dc:creator>Robert</dc:creator>
  <cp:lastModifiedBy>Robert</cp:lastModifiedBy>
  <cp:revision>33</cp:revision>
  <dcterms:created xsi:type="dcterms:W3CDTF">2016-05-01T14:35:08Z</dcterms:created>
  <dcterms:modified xsi:type="dcterms:W3CDTF">2016-05-04T08:51:30Z</dcterms:modified>
</cp:coreProperties>
</file>