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7" r:id="rId3"/>
    <p:sldId id="259" r:id="rId4"/>
    <p:sldId id="258" r:id="rId5"/>
    <p:sldId id="260" r:id="rId6"/>
    <p:sldId id="261" r:id="rId7"/>
    <p:sldId id="262" r:id="rId8"/>
    <p:sldId id="263" r:id="rId9"/>
    <p:sldId id="264" r:id="rId10"/>
    <p:sldId id="265" r:id="rId11"/>
    <p:sldId id="266" r:id="rId12"/>
    <p:sldId id="268" r:id="rId13"/>
    <p:sldId id="269" r:id="rId14"/>
    <p:sldId id="271" r:id="rId15"/>
    <p:sldId id="272" r:id="rId16"/>
    <p:sldId id="283" r:id="rId17"/>
    <p:sldId id="270" r:id="rId18"/>
    <p:sldId id="273" r:id="rId19"/>
    <p:sldId id="274" r:id="rId20"/>
    <p:sldId id="285" r:id="rId21"/>
    <p:sldId id="276" r:id="rId22"/>
    <p:sldId id="275" r:id="rId23"/>
    <p:sldId id="277" r:id="rId24"/>
    <p:sldId id="278" r:id="rId25"/>
    <p:sldId id="279" r:id="rId26"/>
    <p:sldId id="280" r:id="rId27"/>
    <p:sldId id="282" r:id="rId28"/>
    <p:sldId id="281" r:id="rId29"/>
    <p:sldId id="284" r:id="rId30"/>
    <p:sldId id="286" r:id="rId31"/>
    <p:sldId id="287" r:id="rId32"/>
    <p:sldId id="288" r:id="rId33"/>
    <p:sldId id="289" r:id="rId34"/>
    <p:sldId id="290" r:id="rId35"/>
    <p:sldId id="291" r:id="rId36"/>
    <p:sldId id="292" r:id="rId37"/>
    <p:sldId id="294" r:id="rId38"/>
    <p:sldId id="296"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6"/>
    <p:restoredTop sz="68346"/>
  </p:normalViewPr>
  <p:slideViewPr>
    <p:cSldViewPr snapToGrid="0" snapToObjects="1">
      <p:cViewPr>
        <p:scale>
          <a:sx n="62" d="100"/>
          <a:sy n="62" d="100"/>
        </p:scale>
        <p:origin x="23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56F52-DF0A-D14E-89C8-F3E060ED3E32}" type="datetimeFigureOut">
              <a:rPr lang="en-GB" smtClean="0"/>
              <a:t>20/04/2018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CF191-08E2-5446-B8D9-8118B0181E98}" type="slidenum">
              <a:rPr lang="en-GB" smtClean="0"/>
              <a:t>‹#›</a:t>
            </a:fld>
            <a:endParaRPr lang="en-GB"/>
          </a:p>
        </p:txBody>
      </p:sp>
    </p:spTree>
    <p:extLst>
      <p:ext uri="{BB962C8B-B14F-4D97-AF65-F5344CB8AC3E}">
        <p14:creationId xmlns:p14="http://schemas.microsoft.com/office/powerpoint/2010/main" val="140267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is </a:t>
            </a:r>
            <a:r>
              <a:rPr lang="en-GB" dirty="0" err="1" smtClean="0"/>
              <a:t>tensorflow</a:t>
            </a:r>
            <a:r>
              <a:rPr lang="en-GB" dirty="0" smtClean="0"/>
              <a:t>?</a:t>
            </a:r>
          </a:p>
          <a:p>
            <a:endParaRPr lang="en-GB" dirty="0" smtClean="0"/>
          </a:p>
          <a:p>
            <a:r>
              <a:rPr lang="en-GB" dirty="0" smtClean="0"/>
              <a:t>It is a library for numerical computation. It can be used</a:t>
            </a:r>
            <a:r>
              <a:rPr lang="en-GB" baseline="0" dirty="0" smtClean="0"/>
              <a:t> from python, </a:t>
            </a:r>
            <a:r>
              <a:rPr lang="en-GB" baseline="0" dirty="0" err="1" smtClean="0"/>
              <a:t>c++</a:t>
            </a:r>
            <a:r>
              <a:rPr lang="en-GB" baseline="0" dirty="0" smtClean="0"/>
              <a:t>, java and go. We are going to focus on the python API for this hackathon.</a:t>
            </a:r>
          </a:p>
          <a:p>
            <a:endParaRPr lang="en-GB" baseline="0" dirty="0" smtClean="0"/>
          </a:p>
          <a:p>
            <a:r>
              <a:rPr lang="en-GB" baseline="0" dirty="0" smtClean="0"/>
              <a:t>So why should we use TensorFlow rather than Numpy to do numerical computations?</a:t>
            </a:r>
          </a:p>
          <a:p>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2</a:t>
            </a:fld>
            <a:endParaRPr lang="en-GB"/>
          </a:p>
        </p:txBody>
      </p:sp>
    </p:spTree>
    <p:extLst>
      <p:ext uri="{BB962C8B-B14F-4D97-AF65-F5344CB8AC3E}">
        <p14:creationId xmlns:p14="http://schemas.microsoft.com/office/powerpoint/2010/main" val="1691555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obtain the result, you need to feed some data to the graph. In this case, we can feed the numbers "1" and "2" and obtain their sum as a result.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is the end of the </a:t>
            </a:r>
            <a:r>
              <a:rPr lang="en-US" sz="1200" b="0" i="0" kern="1200" dirty="0" smtClean="0">
                <a:solidFill>
                  <a:schemeClr val="tx1"/>
                </a:solidFill>
                <a:effectLst/>
                <a:latin typeface="+mn-lt"/>
                <a:ea typeface="+mn-ea"/>
                <a:cs typeface="+mn-cs"/>
              </a:rPr>
              <a:t>basic </a:t>
            </a:r>
            <a:r>
              <a:rPr lang="en-US" sz="1200" b="0" i="0" kern="1200" dirty="0" smtClean="0">
                <a:solidFill>
                  <a:schemeClr val="tx1"/>
                </a:solidFill>
                <a:effectLst/>
                <a:latin typeface="+mn-lt"/>
                <a:ea typeface="+mn-ea"/>
                <a:cs typeface="+mn-cs"/>
              </a:rPr>
              <a:t>part of the workshop</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Take home</a:t>
            </a:r>
            <a:r>
              <a:rPr lang="en-US" sz="1200" b="0" i="0" kern="1200" baseline="0" dirty="0" smtClean="0">
                <a:solidFill>
                  <a:schemeClr val="tx1"/>
                </a:solidFill>
                <a:effectLst/>
                <a:latin typeface="+mn-lt"/>
                <a:ea typeface="+mn-ea"/>
                <a:cs typeface="+mn-cs"/>
              </a:rPr>
              <a:t> message for this section:</a:t>
            </a:r>
          </a:p>
          <a:p>
            <a:r>
              <a:rPr lang="en-US" sz="1200" b="0" i="0" kern="1200" baseline="0" dirty="0" smtClean="0">
                <a:solidFill>
                  <a:schemeClr val="tx1"/>
                </a:solidFill>
                <a:effectLst/>
                <a:latin typeface="+mn-lt"/>
                <a:ea typeface="+mn-ea"/>
                <a:cs typeface="+mn-cs"/>
              </a:rPr>
              <a:t>In </a:t>
            </a:r>
            <a:r>
              <a:rPr lang="en-US" sz="1200" b="0" i="0" kern="1200" baseline="0" dirty="0" err="1" smtClean="0">
                <a:solidFill>
                  <a:schemeClr val="tx1"/>
                </a:solidFill>
                <a:effectLst/>
                <a:latin typeface="+mn-lt"/>
                <a:ea typeface="+mn-ea"/>
                <a:cs typeface="+mn-cs"/>
              </a:rPr>
              <a:t>tensorflow</a:t>
            </a:r>
            <a:r>
              <a:rPr lang="en-US" sz="1200" b="0" i="0" kern="1200" baseline="0" dirty="0" smtClean="0">
                <a:solidFill>
                  <a:schemeClr val="tx1"/>
                </a:solidFill>
                <a:effectLst/>
                <a:latin typeface="+mn-lt"/>
                <a:ea typeface="+mn-ea"/>
                <a:cs typeface="+mn-cs"/>
              </a:rPr>
              <a:t> you need to</a:t>
            </a:r>
          </a:p>
          <a:p>
            <a:pPr marL="228600" indent="-228600">
              <a:buAutoNum type="arabicPeriod"/>
            </a:pPr>
            <a:r>
              <a:rPr lang="en-US" sz="1200" b="0" i="0" kern="1200" baseline="0" dirty="0" smtClean="0">
                <a:solidFill>
                  <a:schemeClr val="tx1"/>
                </a:solidFill>
                <a:effectLst/>
                <a:latin typeface="+mn-lt"/>
                <a:ea typeface="+mn-ea"/>
                <a:cs typeface="+mn-cs"/>
              </a:rPr>
              <a:t>Build a graph</a:t>
            </a:r>
          </a:p>
          <a:p>
            <a:pPr marL="228600" indent="-228600">
              <a:buAutoNum type="arabicPeriod"/>
            </a:pPr>
            <a:r>
              <a:rPr lang="en-US" sz="1200" b="0" i="0" kern="1200" baseline="0" dirty="0" smtClean="0">
                <a:solidFill>
                  <a:schemeClr val="tx1"/>
                </a:solidFill>
                <a:effectLst/>
                <a:latin typeface="+mn-lt"/>
                <a:ea typeface="+mn-ea"/>
                <a:cs typeface="+mn-cs"/>
              </a:rPr>
              <a:t>Run the graph in a session</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11</a:t>
            </a:fld>
            <a:endParaRPr lang="en-GB"/>
          </a:p>
        </p:txBody>
      </p:sp>
    </p:spTree>
    <p:extLst>
      <p:ext uri="{BB962C8B-B14F-4D97-AF65-F5344CB8AC3E}">
        <p14:creationId xmlns:p14="http://schemas.microsoft.com/office/powerpoint/2010/main" val="2032181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that we have learnt how to do sums and very basic things, we are going to look at an example that is a bit closer to a</a:t>
            </a:r>
            <a:r>
              <a:rPr lang="en-GB" baseline="0" dirty="0" smtClean="0"/>
              <a:t> neural network. </a:t>
            </a:r>
          </a:p>
          <a:p>
            <a:endParaRPr lang="en-GB" baseline="0" dirty="0" smtClean="0"/>
          </a:p>
          <a:p>
            <a:r>
              <a:rPr lang="en-GB" baseline="0" dirty="0" smtClean="0"/>
              <a:t>To bring everyone up to speed, </a:t>
            </a:r>
            <a:r>
              <a:rPr lang="en-GB" baseline="0" dirty="0" smtClean="0"/>
              <a:t>to </a:t>
            </a:r>
            <a:r>
              <a:rPr lang="en-GB" baseline="0" dirty="0" smtClean="0"/>
              <a:t>do linear regression, you have some points and you want to find the line of best fit. The equation for the line is y = mx + c, where m is the slope and c is the intercept.</a:t>
            </a:r>
          </a:p>
          <a:p>
            <a:endParaRPr lang="en-GB" baseline="0" dirty="0" smtClean="0"/>
          </a:p>
          <a:p>
            <a:r>
              <a:rPr lang="en-GB" baseline="0" dirty="0" smtClean="0"/>
              <a:t>So, you start with a random value of m and c. You want all these </a:t>
            </a:r>
            <a:r>
              <a:rPr lang="en-GB" baseline="0" dirty="0" smtClean="0"/>
              <a:t>dotted black </a:t>
            </a:r>
            <a:r>
              <a:rPr lang="en-GB" baseline="0" dirty="0" smtClean="0"/>
              <a:t>distances to be as small as possible. How can we express “I want to make all these lines as small as possible” in a mathematical way?</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13</a:t>
            </a:fld>
            <a:endParaRPr lang="en-GB"/>
          </a:p>
        </p:txBody>
      </p:sp>
    </p:spTree>
    <p:extLst>
      <p:ext uri="{BB962C8B-B14F-4D97-AF65-F5344CB8AC3E}">
        <p14:creationId xmlns:p14="http://schemas.microsoft.com/office/powerpoint/2010/main" val="577827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define a function which is an average of the</a:t>
            </a:r>
            <a:r>
              <a:rPr lang="en-GB" baseline="0" dirty="0" smtClean="0"/>
              <a:t> length of all the lines, and we call it the cost function. Y is the orange value and YN is the data point value. In this case, I use the square error function, but this could be another function.</a:t>
            </a:r>
          </a:p>
          <a:p>
            <a:endParaRPr lang="en-GB" baseline="0" dirty="0" smtClean="0"/>
          </a:p>
          <a:p>
            <a:r>
              <a:rPr lang="en-GB" baseline="0" dirty="0" smtClean="0"/>
              <a:t>Now, we want to choose the slope and the intercept of the orange line in such a way that this cost function is smallest. So we minimise this function with respect to </a:t>
            </a:r>
            <a:r>
              <a:rPr lang="en-GB" baseline="0" dirty="0" smtClean="0"/>
              <a:t>the parameters m and c.</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14</a:t>
            </a:fld>
            <a:endParaRPr lang="en-GB"/>
          </a:p>
        </p:txBody>
      </p:sp>
    </p:spTree>
    <p:extLst>
      <p:ext uri="{BB962C8B-B14F-4D97-AF65-F5344CB8AC3E}">
        <p14:creationId xmlns:p14="http://schemas.microsoft.com/office/powerpoint/2010/main" val="855527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a:t>
            </a:r>
            <a:r>
              <a:rPr lang="en-GB" dirty="0" smtClean="0"/>
              <a:t>the values of m and c that give the smallest value of the cost function give</a:t>
            </a:r>
            <a:r>
              <a:rPr lang="en-GB" baseline="0" dirty="0" smtClean="0"/>
              <a:t> this line that fits best the data.</a:t>
            </a:r>
          </a:p>
          <a:p>
            <a:endParaRPr lang="en-GB" baseline="0" dirty="0" smtClean="0"/>
          </a:p>
          <a:p>
            <a:r>
              <a:rPr lang="en-GB" baseline="0" dirty="0" smtClean="0"/>
              <a:t>Now we are going to do that with </a:t>
            </a:r>
            <a:r>
              <a:rPr lang="en-GB" baseline="0" dirty="0" err="1" smtClean="0"/>
              <a:t>tensorflow</a:t>
            </a:r>
            <a:r>
              <a:rPr lang="en-GB" baseline="0" dirty="0" smtClean="0"/>
              <a:t>. You want to look at the “</a:t>
            </a:r>
            <a:r>
              <a:rPr lang="en-GB" baseline="0" dirty="0" err="1" smtClean="0"/>
              <a:t>linear_regression.py</a:t>
            </a:r>
            <a:r>
              <a:rPr lang="en-GB" baseline="0" dirty="0" smtClean="0"/>
              <a:t>” script.</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15</a:t>
            </a:fld>
            <a:endParaRPr lang="en-GB"/>
          </a:p>
        </p:txBody>
      </p:sp>
    </p:spTree>
    <p:extLst>
      <p:ext uri="{BB962C8B-B14F-4D97-AF65-F5344CB8AC3E}">
        <p14:creationId xmlns:p14="http://schemas.microsoft.com/office/powerpoint/2010/main" val="1419594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new </a:t>
            </a:r>
            <a:r>
              <a:rPr lang="en-GB" dirty="0" smtClean="0"/>
              <a:t>feature that</a:t>
            </a:r>
            <a:r>
              <a:rPr lang="en-GB" baseline="0" dirty="0" smtClean="0"/>
              <a:t> we haven’t seen yet in the basic part of the tutorial is</a:t>
            </a:r>
            <a:r>
              <a:rPr lang="en-GB" dirty="0" smtClean="0"/>
              <a:t> </a:t>
            </a:r>
            <a:r>
              <a:rPr lang="en-GB" dirty="0" smtClean="0"/>
              <a:t>that the shape of</a:t>
            </a:r>
            <a:r>
              <a:rPr lang="en-GB" baseline="0" dirty="0" smtClean="0"/>
              <a:t> the place holder </a:t>
            </a:r>
            <a:r>
              <a:rPr lang="en-GB" baseline="0" dirty="0" smtClean="0"/>
              <a:t>can be variable</a:t>
            </a:r>
            <a:r>
              <a:rPr lang="en-GB" baseline="0" dirty="0" smtClean="0"/>
              <a:t>. This is because the number of data points that you want to include can vary, and this enables you not to hard code it.</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16</a:t>
            </a:fld>
            <a:endParaRPr lang="en-GB"/>
          </a:p>
        </p:txBody>
      </p:sp>
    </p:spTree>
    <p:extLst>
      <p:ext uri="{BB962C8B-B14F-4D97-AF65-F5344CB8AC3E}">
        <p14:creationId xmlns:p14="http://schemas.microsoft.com/office/powerpoint/2010/main" val="1424179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are going to introduce a few more concepts with the linear regression example.</a:t>
            </a:r>
          </a:p>
          <a:p>
            <a:endParaRPr lang="en-GB" dirty="0" smtClean="0"/>
          </a:p>
          <a:p>
            <a:r>
              <a:rPr lang="en-GB" dirty="0" smtClean="0"/>
              <a:t>As you can see, we still have</a:t>
            </a:r>
            <a:r>
              <a:rPr lang="en-GB" baseline="0" dirty="0" smtClean="0"/>
              <a:t> the part where you create the graph and where you create the session and run the operations. This time I didn’t specify in which graph the operations go, so they all go in the default graph.</a:t>
            </a:r>
          </a:p>
          <a:p>
            <a:endParaRPr lang="en-GB" baseline="0" dirty="0" smtClean="0"/>
          </a:p>
          <a:p>
            <a:r>
              <a:rPr lang="en-GB" baseline="0" dirty="0" smtClean="0"/>
              <a:t>A new thing that we </a:t>
            </a:r>
            <a:r>
              <a:rPr lang="en-GB" baseline="0" dirty="0" err="1" smtClean="0"/>
              <a:t>havent</a:t>
            </a:r>
            <a:r>
              <a:rPr lang="en-GB" baseline="0" dirty="0" smtClean="0"/>
              <a:t> encountered yet are </a:t>
            </a:r>
            <a:r>
              <a:rPr lang="en-GB" baseline="0" dirty="0" err="1" smtClean="0"/>
              <a:t>tensorflow</a:t>
            </a:r>
            <a:r>
              <a:rPr lang="en-GB" baseline="0" dirty="0" smtClean="0"/>
              <a:t> variables.</a:t>
            </a:r>
          </a:p>
          <a:p>
            <a:endParaRPr lang="en-GB" baseline="0" dirty="0" smtClean="0"/>
          </a:p>
          <a:p>
            <a:r>
              <a:rPr lang="en-GB" sz="1200" b="0" i="0" kern="1200" dirty="0" smtClean="0">
                <a:solidFill>
                  <a:schemeClr val="tx1"/>
                </a:solidFill>
                <a:effectLst/>
                <a:latin typeface="+mn-lt"/>
                <a:ea typeface="+mn-ea"/>
                <a:cs typeface="+mn-cs"/>
              </a:rPr>
              <a:t>A variable is a tensor whose value can be modified by running operations on it. So in this case, the slope and the intercept of the line are variables because we want to modify them until we find the best value possible.</a:t>
            </a: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17</a:t>
            </a:fld>
            <a:endParaRPr lang="en-GB"/>
          </a:p>
        </p:txBody>
      </p:sp>
    </p:spTree>
    <p:extLst>
      <p:ext uri="{BB962C8B-B14F-4D97-AF65-F5344CB8AC3E}">
        <p14:creationId xmlns:p14="http://schemas.microsoft.com/office/powerpoint/2010/main" val="2128044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next element that is new is the optimiser.</a:t>
            </a:r>
          </a:p>
          <a:p>
            <a:endParaRPr lang="en-GB" dirty="0" smtClean="0"/>
          </a:p>
          <a:p>
            <a:r>
              <a:rPr lang="en-GB" dirty="0" smtClean="0"/>
              <a:t>This is the operation of minimising a particular tensor with respect to the</a:t>
            </a:r>
            <a:r>
              <a:rPr lang="en-GB" baseline="0" dirty="0" smtClean="0"/>
              <a:t> variables it depends on. So we have our cost function that depends on the slope and the intercept. </a:t>
            </a:r>
            <a:r>
              <a:rPr lang="en-GB" baseline="0" dirty="0" smtClean="0"/>
              <a:t>This </a:t>
            </a:r>
            <a:r>
              <a:rPr lang="en-GB" baseline="0" dirty="0" smtClean="0"/>
              <a:t>operation will modify the two variables so that they have the value that gives the smallest cost function. </a:t>
            </a:r>
          </a:p>
          <a:p>
            <a:endParaRPr lang="en-GB" baseline="0" dirty="0" smtClean="0"/>
          </a:p>
          <a:p>
            <a:r>
              <a:rPr lang="en-GB" baseline="0" dirty="0" err="1" smtClean="0"/>
              <a:t>Tensorflow</a:t>
            </a:r>
            <a:r>
              <a:rPr lang="en-GB" baseline="0" dirty="0" smtClean="0"/>
              <a:t> gives many different possibilities for the optimiser, here we are using Gradient Descent algorithm, but there are many others that are </a:t>
            </a:r>
            <a:r>
              <a:rPr lang="en-GB" baseline="0" dirty="0" smtClean="0"/>
              <a:t>fancier.</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18</a:t>
            </a:fld>
            <a:endParaRPr lang="en-GB"/>
          </a:p>
        </p:txBody>
      </p:sp>
    </p:spTree>
    <p:extLst>
      <p:ext uri="{BB962C8B-B14F-4D97-AF65-F5344CB8AC3E}">
        <p14:creationId xmlns:p14="http://schemas.microsoft.com/office/powerpoint/2010/main" val="477911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one creates a variable, it is added to </a:t>
            </a:r>
            <a:r>
              <a:rPr lang="en-US" sz="1200" b="0" i="0" kern="1200" dirty="0" smtClean="0">
                <a:solidFill>
                  <a:schemeClr val="tx1"/>
                </a:solidFill>
                <a:effectLst/>
                <a:latin typeface="+mn-lt"/>
                <a:ea typeface="+mn-ea"/>
                <a:cs typeface="+mn-cs"/>
              </a:rPr>
              <a:t>a “collection”. </a:t>
            </a:r>
            <a:r>
              <a:rPr lang="en-US" sz="1200" b="0" i="0" kern="1200" dirty="0" smtClean="0">
                <a:solidFill>
                  <a:schemeClr val="tx1"/>
                </a:solidFill>
                <a:effectLst/>
                <a:latin typeface="+mn-lt"/>
                <a:ea typeface="+mn-ea"/>
                <a:cs typeface="+mn-cs"/>
              </a:rPr>
              <a:t>The default collection is the "GLOBAL_VARIABLES" collection. The function </a:t>
            </a:r>
            <a:r>
              <a:rPr lang="en-US" sz="1200" b="0" i="0" kern="1200" dirty="0" err="1" smtClean="0">
                <a:solidFill>
                  <a:schemeClr val="tx1"/>
                </a:solidFill>
                <a:effectLst/>
                <a:latin typeface="+mn-lt"/>
                <a:ea typeface="+mn-ea"/>
                <a:cs typeface="+mn-cs"/>
              </a:rPr>
              <a:t>global_variables_initializer</a:t>
            </a:r>
            <a:r>
              <a:rPr lang="en-US" sz="1200" b="0" i="0" kern="1200" dirty="0" smtClean="0">
                <a:solidFill>
                  <a:schemeClr val="tx1"/>
                </a:solidFill>
                <a:effectLst/>
                <a:latin typeface="+mn-lt"/>
                <a:ea typeface="+mn-ea"/>
                <a:cs typeface="+mn-cs"/>
              </a:rPr>
              <a:t>() iterates through the variables in this collection and calls their </a:t>
            </a:r>
            <a:r>
              <a:rPr lang="en-US" sz="1200" b="0" i="0" kern="1200" dirty="0" err="1" smtClean="0">
                <a:solidFill>
                  <a:schemeClr val="tx1"/>
                </a:solidFill>
                <a:effectLst/>
                <a:latin typeface="+mn-lt"/>
                <a:ea typeface="+mn-ea"/>
                <a:cs typeface="+mn-cs"/>
              </a:rPr>
              <a:t>initialiser</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does </a:t>
            </a:r>
            <a:r>
              <a:rPr lang="en-US" sz="1200" b="0" i="0" kern="1200" dirty="0" err="1" smtClean="0">
                <a:solidFill>
                  <a:schemeClr val="tx1"/>
                </a:solidFill>
                <a:effectLst/>
                <a:latin typeface="+mn-lt"/>
                <a:ea typeface="+mn-ea"/>
                <a:cs typeface="+mn-cs"/>
              </a:rPr>
              <a:t>initialising</a:t>
            </a:r>
            <a:r>
              <a:rPr lang="en-US" sz="1200" b="0" i="0" kern="1200" dirty="0" smtClean="0">
                <a:solidFill>
                  <a:schemeClr val="tx1"/>
                </a:solidFill>
                <a:effectLst/>
                <a:latin typeface="+mn-lt"/>
                <a:ea typeface="+mn-ea"/>
                <a:cs typeface="+mn-cs"/>
              </a:rPr>
              <a:t> the variables mean?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 </a:t>
            </a:r>
            <a:r>
              <a:rPr lang="en-US" sz="1200" b="0" i="0" kern="1200" baseline="0" dirty="0" smtClean="0">
                <a:solidFill>
                  <a:schemeClr val="tx1"/>
                </a:solidFill>
                <a:effectLst/>
                <a:latin typeface="+mn-lt"/>
                <a:ea typeface="+mn-ea"/>
                <a:cs typeface="+mn-cs"/>
              </a:rPr>
              <a:t>their </a:t>
            </a:r>
            <a:r>
              <a:rPr lang="en-US" sz="1200" b="0" i="0" kern="1200" baseline="0" dirty="0" smtClean="0">
                <a:solidFill>
                  <a:schemeClr val="tx1"/>
                </a:solidFill>
                <a:effectLst/>
                <a:latin typeface="+mn-lt"/>
                <a:ea typeface="+mn-ea"/>
                <a:cs typeface="+mn-cs"/>
              </a:rPr>
              <a:t>own the variables only have the shape that you assign when you build the graph. But outside of the session they don’t have a value. So, before you run operations you have to </a:t>
            </a:r>
            <a:r>
              <a:rPr lang="en-US" sz="1200" b="0" i="0" kern="1200" baseline="0" dirty="0" err="1" smtClean="0">
                <a:solidFill>
                  <a:schemeClr val="tx1"/>
                </a:solidFill>
                <a:effectLst/>
                <a:latin typeface="+mn-lt"/>
                <a:ea typeface="+mn-ea"/>
                <a:cs typeface="+mn-cs"/>
              </a:rPr>
              <a:t>initialise</a:t>
            </a:r>
            <a:r>
              <a:rPr lang="en-US" sz="1200" b="0" i="0" kern="1200" baseline="0" dirty="0" smtClean="0">
                <a:solidFill>
                  <a:schemeClr val="tx1"/>
                </a:solidFill>
                <a:effectLst/>
                <a:latin typeface="+mn-lt"/>
                <a:ea typeface="+mn-ea"/>
                <a:cs typeface="+mn-cs"/>
              </a:rPr>
              <a:t> them with a value.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All the Variables of a graph need to have a value before you can run operations that depend on them. Instead of </a:t>
            </a:r>
            <a:r>
              <a:rPr lang="en-US" sz="1200" b="0" i="0" kern="1200" dirty="0" err="1" smtClean="0">
                <a:solidFill>
                  <a:schemeClr val="tx1"/>
                </a:solidFill>
                <a:effectLst/>
                <a:latin typeface="+mn-lt"/>
                <a:ea typeface="+mn-ea"/>
                <a:cs typeface="+mn-cs"/>
              </a:rPr>
              <a:t>initialising</a:t>
            </a:r>
            <a:r>
              <a:rPr lang="en-US" sz="1200" b="0" i="0" kern="1200" dirty="0" smtClean="0">
                <a:solidFill>
                  <a:schemeClr val="tx1"/>
                </a:solidFill>
                <a:effectLst/>
                <a:latin typeface="+mn-lt"/>
                <a:ea typeface="+mn-ea"/>
                <a:cs typeface="+mn-cs"/>
              </a:rPr>
              <a:t> them like this, you could also restore a value from a stored value. </a:t>
            </a:r>
          </a:p>
          <a:p>
            <a:endParaRPr lang="en-US"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19</a:t>
            </a:fld>
            <a:endParaRPr lang="en-GB"/>
          </a:p>
        </p:txBody>
      </p:sp>
    </p:spTree>
    <p:extLst>
      <p:ext uri="{BB962C8B-B14F-4D97-AF65-F5344CB8AC3E}">
        <p14:creationId xmlns:p14="http://schemas.microsoft.com/office/powerpoint/2010/main" val="543458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will give you 30 min to play with the linear regression example and try to do the same thing for a </a:t>
            </a:r>
            <a:r>
              <a:rPr lang="en-US" dirty="0" err="1" smtClean="0"/>
              <a:t>qudratic</a:t>
            </a:r>
            <a:r>
              <a:rPr lang="en-US" dirty="0" smtClean="0"/>
              <a:t> fit. So instead of using the y = mx + c you have the equation for a parabola. You can find a skeleton</a:t>
            </a:r>
            <a:r>
              <a:rPr lang="en-US" baseline="0" dirty="0" smtClean="0"/>
              <a:t> of what you need to do in the </a:t>
            </a:r>
            <a:r>
              <a:rPr lang="en-US" baseline="0" dirty="0" err="1" smtClean="0"/>
              <a:t>git</a:t>
            </a:r>
            <a:r>
              <a:rPr lang="en-US" baseline="0" dirty="0" smtClean="0"/>
              <a:t> repository and then the solution is in the solution folder.</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20</a:t>
            </a:fld>
            <a:endParaRPr lang="en-GB"/>
          </a:p>
        </p:txBody>
      </p:sp>
    </p:spTree>
    <p:extLst>
      <p:ext uri="{BB962C8B-B14F-4D97-AF65-F5344CB8AC3E}">
        <p14:creationId xmlns:p14="http://schemas.microsoft.com/office/powerpoint/2010/main" val="860887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21</a:t>
            </a:fld>
            <a:endParaRPr lang="en-GB"/>
          </a:p>
        </p:txBody>
      </p:sp>
    </p:spTree>
    <p:extLst>
      <p:ext uri="{BB962C8B-B14F-4D97-AF65-F5344CB8AC3E}">
        <p14:creationId xmlns:p14="http://schemas.microsoft.com/office/powerpoint/2010/main" val="1277126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advantage is that it makes it much easier to run the code on GPUs </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3</a:t>
            </a:fld>
            <a:endParaRPr lang="en-GB"/>
          </a:p>
        </p:txBody>
      </p:sp>
    </p:spTree>
    <p:extLst>
      <p:ext uri="{BB962C8B-B14F-4D97-AF65-F5344CB8AC3E}">
        <p14:creationId xmlns:p14="http://schemas.microsoft.com/office/powerpoint/2010/main" val="1358516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Neural networks are a way to</a:t>
            </a:r>
            <a:r>
              <a:rPr lang="en-GB" baseline="0" dirty="0" smtClean="0"/>
              <a:t> create complex functions to fit your data. You remember the example of the linear fit? You have a function with some parameters and you want to find the best parameters. However, the linear model can only describe data where there is a linear relationship. For different relationships you need a different model. Neural networks are just that, they are models for the data that have a complex functional form.</a:t>
            </a:r>
          </a:p>
          <a:p>
            <a:endParaRPr lang="en-GB" baseline="0" dirty="0" smtClean="0"/>
          </a:p>
          <a:p>
            <a:r>
              <a:rPr lang="en-GB" baseline="0" dirty="0" smtClean="0"/>
              <a:t>They have an architecture like this: There is an input layer, which is </a:t>
            </a:r>
            <a:r>
              <a:rPr lang="en-GB" baseline="0" dirty="0" smtClean="0"/>
              <a:t>where your data comes in. </a:t>
            </a:r>
            <a:r>
              <a:rPr lang="en-GB" baseline="0" dirty="0" smtClean="0"/>
              <a:t>Then there is one or more hidden layers, and finally an output.</a:t>
            </a:r>
            <a:endParaRPr lang="en-GB" dirty="0" smtClean="0"/>
          </a:p>
          <a:p>
            <a:endParaRPr lang="en-GB" baseline="0" dirty="0" smtClean="0"/>
          </a:p>
          <a:p>
            <a:r>
              <a:rPr lang="en-GB" baseline="0" dirty="0" smtClean="0"/>
              <a:t>First, what does each hidden neuron do?</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22</a:t>
            </a:fld>
            <a:endParaRPr lang="en-GB"/>
          </a:p>
        </p:txBody>
      </p:sp>
    </p:spTree>
    <p:extLst>
      <p:ext uri="{BB962C8B-B14F-4D97-AF65-F5344CB8AC3E}">
        <p14:creationId xmlns:p14="http://schemas.microsoft.com/office/powerpoint/2010/main" val="1281606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Each neuron takes your</a:t>
            </a:r>
            <a:r>
              <a:rPr lang="en-GB" baseline="0" dirty="0" smtClean="0"/>
              <a:t> data as an input and multiplies it by some parameters and adds another parameter.</a:t>
            </a:r>
          </a:p>
          <a:p>
            <a:endParaRPr lang="en-GB" baseline="0" dirty="0" smtClean="0"/>
          </a:p>
          <a:p>
            <a:r>
              <a:rPr lang="en-GB" baseline="0" dirty="0" smtClean="0"/>
              <a:t>Here we will go through an </a:t>
            </a:r>
            <a:r>
              <a:rPr lang="en-GB" baseline="0" dirty="0" smtClean="0"/>
              <a:t>example on the </a:t>
            </a:r>
            <a:r>
              <a:rPr lang="en-GB" baseline="0" dirty="0" smtClean="0"/>
              <a:t>board, using the following notation:</a:t>
            </a:r>
          </a:p>
          <a:p>
            <a:r>
              <a:rPr lang="en-GB" baseline="0" dirty="0" smtClean="0"/>
              <a:t>W</a:t>
            </a:r>
            <a:r>
              <a:rPr lang="en-GB" baseline="0" dirty="0" smtClean="0"/>
              <a:t>^(l)_</a:t>
            </a:r>
            <a:r>
              <a:rPr lang="en-GB" baseline="0" dirty="0" err="1" smtClean="0"/>
              <a:t>ij</a:t>
            </a:r>
            <a:r>
              <a:rPr lang="en-GB" baseline="0" dirty="0" smtClean="0"/>
              <a:t> is the weight connecting unit j in layer l to unit </a:t>
            </a:r>
            <a:r>
              <a:rPr lang="en-GB" baseline="0" dirty="0" err="1" smtClean="0"/>
              <a:t>i</a:t>
            </a:r>
            <a:r>
              <a:rPr lang="en-GB" baseline="0" dirty="0" smtClean="0"/>
              <a:t> </a:t>
            </a:r>
            <a:r>
              <a:rPr lang="en-GB" baseline="0" dirty="0" smtClean="0"/>
              <a:t>in layer l+1. First layer starts at 1. (being consistent with Andrew Ng)</a:t>
            </a:r>
          </a:p>
          <a:p>
            <a:endParaRPr lang="en-GB" baseline="0" dirty="0" smtClean="0"/>
          </a:p>
          <a:p>
            <a:endParaRPr lang="en-GB" baseline="0" dirty="0" smtClean="0"/>
          </a:p>
          <a:p>
            <a:r>
              <a:rPr lang="en-GB" baseline="0" dirty="0" smtClean="0"/>
              <a:t>The function is also called the activation function.</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23</a:t>
            </a:fld>
            <a:endParaRPr lang="en-GB"/>
          </a:p>
        </p:txBody>
      </p:sp>
    </p:spTree>
    <p:extLst>
      <p:ext uri="{BB962C8B-B14F-4D97-AF65-F5344CB8AC3E}">
        <p14:creationId xmlns:p14="http://schemas.microsoft.com/office/powerpoint/2010/main" val="455796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the weights that</a:t>
            </a:r>
            <a:r>
              <a:rPr lang="en-GB" baseline="0" dirty="0" smtClean="0"/>
              <a:t> </a:t>
            </a:r>
            <a:r>
              <a:rPr lang="en-GB" baseline="0" dirty="0" smtClean="0"/>
              <a:t>one needs in order </a:t>
            </a:r>
            <a:r>
              <a:rPr lang="en-GB" baseline="0" dirty="0" smtClean="0"/>
              <a:t>to go from the input layer </a:t>
            </a:r>
            <a:r>
              <a:rPr lang="en-GB" baseline="0" dirty="0" smtClean="0"/>
              <a:t>to the hidden layer can be placed into a matrix.</a:t>
            </a:r>
            <a:endParaRPr lang="en-GB" baseline="0" dirty="0" smtClean="0"/>
          </a:p>
          <a:p>
            <a:endParaRPr lang="en-GB" baseline="0" dirty="0" smtClean="0"/>
          </a:p>
          <a:p>
            <a:r>
              <a:rPr lang="en-GB" baseline="0" dirty="0" smtClean="0"/>
              <a:t>Your input data is x_1 and x_2. </a:t>
            </a:r>
          </a:p>
          <a:p>
            <a:endParaRPr lang="en-GB" baseline="0" dirty="0" smtClean="0"/>
          </a:p>
          <a:p>
            <a:r>
              <a:rPr lang="en-GB" baseline="0" dirty="0" smtClean="0"/>
              <a:t>Then</a:t>
            </a:r>
            <a:r>
              <a:rPr lang="en-GB" baseline="0" dirty="0" smtClean="0"/>
              <a:t>, you can use matrix multiplication to do the product. This is more efficient because the code in the computer for matrix multiplication is </a:t>
            </a:r>
            <a:r>
              <a:rPr lang="en-GB" baseline="0" dirty="0" smtClean="0"/>
              <a:t>well optimised.</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24</a:t>
            </a:fld>
            <a:endParaRPr lang="en-GB"/>
          </a:p>
        </p:txBody>
      </p:sp>
    </p:spTree>
    <p:extLst>
      <p:ext uri="{BB962C8B-B14F-4D97-AF65-F5344CB8AC3E}">
        <p14:creationId xmlns:p14="http://schemas.microsoft.com/office/powerpoint/2010/main" val="786926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 write the product in the previous slide as x times the transpose of the weight matrix.</a:t>
            </a:r>
          </a:p>
          <a:p>
            <a:endParaRPr lang="en-GB" dirty="0" smtClean="0"/>
          </a:p>
          <a:p>
            <a:r>
              <a:rPr lang="en-GB" dirty="0" smtClean="0"/>
              <a:t>You obtain the values of the hidden layer</a:t>
            </a:r>
            <a:r>
              <a:rPr lang="en-GB" baseline="0" dirty="0" smtClean="0"/>
              <a:t> nodes before you apply the activation function.</a:t>
            </a:r>
            <a:endParaRPr lang="en-GB" dirty="0" smtClean="0"/>
          </a:p>
        </p:txBody>
      </p:sp>
      <p:sp>
        <p:nvSpPr>
          <p:cNvPr id="4" name="Slide Number Placeholder 3"/>
          <p:cNvSpPr>
            <a:spLocks noGrp="1"/>
          </p:cNvSpPr>
          <p:nvPr>
            <p:ph type="sldNum" sz="quarter" idx="10"/>
          </p:nvPr>
        </p:nvSpPr>
        <p:spPr/>
        <p:txBody>
          <a:bodyPr/>
          <a:lstStyle/>
          <a:p>
            <a:fld id="{769CF191-08E2-5446-B8D9-8118B0181E98}" type="slidenum">
              <a:rPr lang="en-GB" smtClean="0"/>
              <a:t>25</a:t>
            </a:fld>
            <a:endParaRPr lang="en-GB"/>
          </a:p>
        </p:txBody>
      </p:sp>
    </p:spTree>
    <p:extLst>
      <p:ext uri="{BB962C8B-B14F-4D97-AF65-F5344CB8AC3E}">
        <p14:creationId xmlns:p14="http://schemas.microsoft.com/office/powerpoint/2010/main" val="1180032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Show on the board what</a:t>
            </a:r>
            <a:r>
              <a:rPr lang="en-GB" baseline="0" dirty="0" smtClean="0"/>
              <a:t> it looks like to add the bias.</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27</a:t>
            </a:fld>
            <a:endParaRPr lang="en-GB"/>
          </a:p>
        </p:txBody>
      </p:sp>
    </p:spTree>
    <p:extLst>
      <p:ext uri="{BB962C8B-B14F-4D97-AF65-F5344CB8AC3E}">
        <p14:creationId xmlns:p14="http://schemas.microsoft.com/office/powerpoint/2010/main" val="1500833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final point to notice is that this will then work for</a:t>
            </a:r>
            <a:r>
              <a:rPr lang="en-GB" baseline="0" dirty="0" smtClean="0"/>
              <a:t> all your samples in one go, so that you don’t have to do the multiplication for one sample at a time.</a:t>
            </a:r>
          </a:p>
          <a:p>
            <a:endParaRPr lang="en-GB" baseline="0" dirty="0" smtClean="0"/>
          </a:p>
          <a:p>
            <a:r>
              <a:rPr lang="en-GB" baseline="0" dirty="0" smtClean="0"/>
              <a:t>Now spend some time observing how this is done in the code.</a:t>
            </a:r>
          </a:p>
          <a:p>
            <a:endParaRPr lang="en-GB" baseline="0" dirty="0" smtClean="0"/>
          </a:p>
        </p:txBody>
      </p:sp>
      <p:sp>
        <p:nvSpPr>
          <p:cNvPr id="4" name="Slide Number Placeholder 3"/>
          <p:cNvSpPr>
            <a:spLocks noGrp="1"/>
          </p:cNvSpPr>
          <p:nvPr>
            <p:ph type="sldNum" sz="quarter" idx="10"/>
          </p:nvPr>
        </p:nvSpPr>
        <p:spPr/>
        <p:txBody>
          <a:bodyPr/>
          <a:lstStyle/>
          <a:p>
            <a:fld id="{769CF191-08E2-5446-B8D9-8118B0181E98}" type="slidenum">
              <a:rPr lang="en-GB" smtClean="0"/>
              <a:t>28</a:t>
            </a:fld>
            <a:endParaRPr lang="en-GB"/>
          </a:p>
        </p:txBody>
      </p:sp>
    </p:spTree>
    <p:extLst>
      <p:ext uri="{BB962C8B-B14F-4D97-AF65-F5344CB8AC3E}">
        <p14:creationId xmlns:p14="http://schemas.microsoft.com/office/powerpoint/2010/main" val="1537149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everything</a:t>
            </a:r>
            <a:r>
              <a:rPr lang="en-GB" baseline="0" dirty="0" smtClean="0"/>
              <a:t> is the same as for the linear regression.</a:t>
            </a:r>
          </a:p>
          <a:p>
            <a:endParaRPr lang="en-GB" baseline="0" dirty="0" smtClean="0"/>
          </a:p>
          <a:p>
            <a:r>
              <a:rPr lang="en-GB" baseline="0" dirty="0" smtClean="0"/>
              <a:t>We have a model, y which is what comes out of the network. You have YN which is from the data.</a:t>
            </a:r>
          </a:p>
          <a:p>
            <a:endParaRPr lang="en-GB" baseline="0" dirty="0" smtClean="0"/>
          </a:p>
          <a:p>
            <a:r>
              <a:rPr lang="en-GB" baseline="0" dirty="0" smtClean="0"/>
              <a:t>Now, we want to find the parameters that make this function as small as possible. This is exactly the same as for the linear regression!</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769CF191-08E2-5446-B8D9-8118B0181E98}" type="slidenum">
              <a:rPr lang="en-GB" smtClean="0"/>
              <a:t>29</a:t>
            </a:fld>
            <a:endParaRPr lang="en-GB"/>
          </a:p>
        </p:txBody>
      </p:sp>
    </p:spTree>
    <p:extLst>
      <p:ext uri="{BB962C8B-B14F-4D97-AF65-F5344CB8AC3E}">
        <p14:creationId xmlns:p14="http://schemas.microsoft.com/office/powerpoint/2010/main" val="232147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31</a:t>
            </a:fld>
            <a:endParaRPr lang="en-GB"/>
          </a:p>
        </p:txBody>
      </p:sp>
    </p:spTree>
    <p:extLst>
      <p:ext uri="{BB962C8B-B14F-4D97-AF65-F5344CB8AC3E}">
        <p14:creationId xmlns:p14="http://schemas.microsoft.com/office/powerpoint/2010/main" val="1894192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Everything related to visualisation</a:t>
            </a:r>
            <a:r>
              <a:rPr lang="en-GB" baseline="0" dirty="0" smtClean="0"/>
              <a:t> in </a:t>
            </a:r>
            <a:r>
              <a:rPr lang="en-GB" dirty="0" err="1" smtClean="0"/>
              <a:t>Tensorflow</a:t>
            </a:r>
            <a:r>
              <a:rPr lang="en-GB" baseline="0" dirty="0" smtClean="0"/>
              <a:t> is done in </a:t>
            </a:r>
            <a:r>
              <a:rPr lang="en-GB" baseline="0" dirty="0" err="1" smtClean="0"/>
              <a:t>tensorboard</a:t>
            </a:r>
            <a:r>
              <a:rPr lang="en-GB" baseline="0" dirty="0" smtClean="0"/>
              <a:t>. This is a </a:t>
            </a:r>
            <a:r>
              <a:rPr lang="en-GB" sz="1200" kern="1200" dirty="0" smtClean="0">
                <a:solidFill>
                  <a:schemeClr val="tx1"/>
                </a:solidFill>
                <a:effectLst/>
                <a:latin typeface="+mn-lt"/>
                <a:ea typeface="+mn-ea"/>
                <a:cs typeface="+mn-cs"/>
              </a:rPr>
              <a:t>web interface for graph visualization and manipulation.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Graphs with complex topologies and</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can be displayed in a clear and organized manner, allowing the user to understand exactly how data flows through it.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i="1" kern="1200" dirty="0" smtClean="0">
                <a:solidFill>
                  <a:schemeClr val="tx1"/>
                </a:solidFill>
                <a:effectLst/>
                <a:latin typeface="+mn-lt"/>
                <a:ea typeface="+mn-ea"/>
                <a:cs typeface="+mn-cs"/>
              </a:rPr>
              <a:t>Name scopes</a:t>
            </a:r>
            <a:r>
              <a:rPr lang="en-GB" sz="1200" i="0" kern="1200" dirty="0" smtClean="0">
                <a:solidFill>
                  <a:schemeClr val="tx1"/>
                </a:solidFill>
                <a:effectLst/>
                <a:latin typeface="+mn-lt"/>
                <a:ea typeface="+mn-ea"/>
                <a:cs typeface="+mn-cs"/>
              </a:rPr>
              <a:t>:</a:t>
            </a:r>
            <a:r>
              <a:rPr lang="en-GB" sz="1200" kern="1200" dirty="0" smtClean="0">
                <a:solidFill>
                  <a:schemeClr val="tx1"/>
                </a:solidFill>
                <a:effectLst/>
                <a:latin typeface="+mn-lt"/>
                <a:ea typeface="+mn-ea"/>
                <a:cs typeface="+mn-cs"/>
              </a:rPr>
              <a:t> nodes may be grouped into one visual block. Then they can be expanded to inspect</a:t>
            </a:r>
            <a:r>
              <a:rPr lang="en-GB" sz="1200" kern="1200" baseline="0" dirty="0" smtClean="0">
                <a:solidFill>
                  <a:schemeClr val="tx1"/>
                </a:solidFill>
                <a:effectLst/>
                <a:latin typeface="+mn-lt"/>
                <a:ea typeface="+mn-ea"/>
                <a:cs typeface="+mn-cs"/>
              </a:rPr>
              <a:t> in more details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mn-lt"/>
                <a:ea typeface="+mn-ea"/>
                <a:cs typeface="+mn-cs"/>
              </a:rPr>
              <a:t>Also enables to track scalar values through time in your graph. You can also check the amount of memory and the compute time of each node.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32</a:t>
            </a:fld>
            <a:endParaRPr lang="en-GB"/>
          </a:p>
        </p:txBody>
      </p:sp>
    </p:spTree>
    <p:extLst>
      <p:ext uri="{BB962C8B-B14F-4D97-AF65-F5344CB8AC3E}">
        <p14:creationId xmlns:p14="http://schemas.microsoft.com/office/powerpoint/2010/main" val="1680073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33</a:t>
            </a:fld>
            <a:endParaRPr lang="en-GB"/>
          </a:p>
        </p:txBody>
      </p:sp>
    </p:spTree>
    <p:extLst>
      <p:ext uri="{BB962C8B-B14F-4D97-AF65-F5344CB8AC3E}">
        <p14:creationId xmlns:p14="http://schemas.microsoft.com/office/powerpoint/2010/main" val="1680549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dirty="0" smtClean="0"/>
              <a:t>other reason </a:t>
            </a:r>
            <a:r>
              <a:rPr lang="en-GB" dirty="0" smtClean="0"/>
              <a:t>is that </a:t>
            </a:r>
            <a:r>
              <a:rPr lang="en-GB" dirty="0" err="1" smtClean="0"/>
              <a:t>numpy</a:t>
            </a:r>
            <a:r>
              <a:rPr lang="en-GB" dirty="0" smtClean="0"/>
              <a:t> does the expensive calculations outside of python using other efficient code. However, there</a:t>
            </a:r>
            <a:r>
              <a:rPr lang="en-GB" baseline="0" dirty="0" smtClean="0"/>
              <a:t> can be considerable overhead in switching in and out of python.</a:t>
            </a:r>
          </a:p>
          <a:p>
            <a:endParaRPr lang="en-GB" baseline="0" dirty="0" smtClean="0"/>
          </a:p>
          <a:p>
            <a:r>
              <a:rPr lang="en-GB" baseline="0" dirty="0" err="1" smtClean="0"/>
              <a:t>Tensorflow</a:t>
            </a:r>
            <a:r>
              <a:rPr lang="en-GB" baseline="0" dirty="0" smtClean="0"/>
              <a:t> tries to avoid this overhead by constructing a set of interacting operations and then running all of them outside of python. It does this by using data flow graphs.</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4</a:t>
            </a:fld>
            <a:endParaRPr lang="en-GB"/>
          </a:p>
        </p:txBody>
      </p:sp>
    </p:spTree>
    <p:extLst>
      <p:ext uri="{BB962C8B-B14F-4D97-AF65-F5344CB8AC3E}">
        <p14:creationId xmlns:p14="http://schemas.microsoft.com/office/powerpoint/2010/main" val="1324344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dirty="0" err="1" smtClean="0"/>
              <a:t>tf.data</a:t>
            </a:r>
            <a:r>
              <a:rPr lang="en-GB" dirty="0" smtClean="0"/>
              <a:t> class lets</a:t>
            </a:r>
            <a:r>
              <a:rPr lang="en-GB" baseline="0" dirty="0" smtClean="0"/>
              <a:t> one build complex input pipelines. There are two main parts: the dataset and the iterator</a:t>
            </a:r>
          </a:p>
        </p:txBody>
      </p:sp>
      <p:sp>
        <p:nvSpPr>
          <p:cNvPr id="4" name="Slide Number Placeholder 3"/>
          <p:cNvSpPr>
            <a:spLocks noGrp="1"/>
          </p:cNvSpPr>
          <p:nvPr>
            <p:ph type="sldNum" sz="quarter" idx="10"/>
          </p:nvPr>
        </p:nvSpPr>
        <p:spPr/>
        <p:txBody>
          <a:bodyPr/>
          <a:lstStyle/>
          <a:p>
            <a:fld id="{769CF191-08E2-5446-B8D9-8118B0181E98}" type="slidenum">
              <a:rPr lang="en-GB" smtClean="0"/>
              <a:t>34</a:t>
            </a:fld>
            <a:endParaRPr lang="en-GB"/>
          </a:p>
        </p:txBody>
      </p:sp>
    </p:spTree>
    <p:extLst>
      <p:ext uri="{BB962C8B-B14F-4D97-AF65-F5344CB8AC3E}">
        <p14:creationId xmlns:p14="http://schemas.microsoft.com/office/powerpoint/2010/main" val="12141597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a:t>
            </a:r>
            <a:r>
              <a:rPr lang="en-GB" baseline="0" dirty="0" err="1" smtClean="0"/>
              <a:t>tf.data.Dataset</a:t>
            </a:r>
            <a:r>
              <a:rPr lang="en-GB" baseline="0" dirty="0" smtClean="0"/>
              <a:t> which contain the input data. There are different ways of putting your data into this class. </a:t>
            </a:r>
            <a:br>
              <a:rPr lang="en-GB" baseline="0" dirty="0" smtClean="0"/>
            </a:br>
            <a:r>
              <a:rPr lang="en-GB" baseline="0" dirty="0" smtClean="0"/>
              <a:t>If your data is already in memory you can use “</a:t>
            </a:r>
            <a:r>
              <a:rPr lang="en-GB" baseline="0" dirty="0" err="1" smtClean="0"/>
              <a:t>tf.data.from_tensors</a:t>
            </a:r>
            <a:r>
              <a:rPr lang="en-GB" baseline="0" dirty="0" smtClean="0"/>
              <a:t>”, but if the data is on disk you can use things like </a:t>
            </a:r>
            <a:r>
              <a:rPr lang="en-GB" baseline="0" dirty="0" err="1" smtClean="0"/>
              <a:t>tf.TFRecordDataset</a:t>
            </a:r>
            <a:r>
              <a:rPr lang="en-GB" baseline="0" dirty="0" smtClean="0"/>
              <a:t>. I have never tried the second option yet, so can’t tell you much about it. </a:t>
            </a:r>
          </a:p>
          <a:p>
            <a:endParaRPr lang="en-GB" baseline="0" dirty="0" smtClean="0"/>
          </a:p>
          <a:p>
            <a:r>
              <a:rPr lang="en-GB" baseline="0" dirty="0" smtClean="0"/>
              <a:t>There are methods that let you apply functions to each element of the data set, so this lets you create complex input pipelines.</a:t>
            </a:r>
            <a:br>
              <a:rPr lang="en-GB" baseline="0" dirty="0" smtClean="0"/>
            </a:b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35</a:t>
            </a:fld>
            <a:endParaRPr lang="en-GB"/>
          </a:p>
        </p:txBody>
      </p:sp>
    </p:spTree>
    <p:extLst>
      <p:ext uri="{BB962C8B-B14F-4D97-AF65-F5344CB8AC3E}">
        <p14:creationId xmlns:p14="http://schemas.microsoft.com/office/powerpoint/2010/main" val="286214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iterator has a method “</a:t>
            </a:r>
            <a:r>
              <a:rPr lang="en-GB" baseline="0" dirty="0" err="1" smtClean="0"/>
              <a:t>get_next</a:t>
            </a:r>
            <a:r>
              <a:rPr lang="en-GB" baseline="0" dirty="0" smtClean="0"/>
              <a:t>” that lets you extract the data samples from your dataset. It acts as the interface between the data and the model.</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You can access the elements one at a time or in batches.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a:r>
            <a:br>
              <a:rPr lang="en-GB" baseline="0" dirty="0" smtClean="0"/>
            </a:b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r>
              <a:rPr lang="en-GB" baseline="0" dirty="0" smtClean="0"/>
              <a:t/>
            </a:r>
            <a:br>
              <a:rPr lang="en-GB" baseline="0" dirty="0" smtClean="0"/>
            </a:b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36</a:t>
            </a:fld>
            <a:endParaRPr lang="en-GB"/>
          </a:p>
        </p:txBody>
      </p:sp>
    </p:spTree>
    <p:extLst>
      <p:ext uri="{BB962C8B-B14F-4D97-AF65-F5344CB8AC3E}">
        <p14:creationId xmlns:p14="http://schemas.microsoft.com/office/powerpoint/2010/main" val="1780004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now, we not only have to initialise variables, we also have to initialise the iterator. When the iterator is initialised, it will be at the beginning of the data set, and as you call the “</a:t>
            </a:r>
            <a:r>
              <a:rPr lang="en-GB" dirty="0" err="1" smtClean="0"/>
              <a:t>get_next</a:t>
            </a:r>
            <a:r>
              <a:rPr lang="en-GB" dirty="0" smtClean="0"/>
              <a:t>” method it</a:t>
            </a:r>
            <a:r>
              <a:rPr lang="en-GB" baseline="0" dirty="0" smtClean="0"/>
              <a:t> will go through the data set. If at some point you want to go back to the beginning you need to re-initialise the iterator.</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37</a:t>
            </a:fld>
            <a:endParaRPr lang="en-GB"/>
          </a:p>
        </p:txBody>
      </p:sp>
    </p:spTree>
    <p:extLst>
      <p:ext uri="{BB962C8B-B14F-4D97-AF65-F5344CB8AC3E}">
        <p14:creationId xmlns:p14="http://schemas.microsoft.com/office/powerpoint/2010/main" val="16846405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Nice, because now for</a:t>
            </a:r>
            <a:r>
              <a:rPr lang="en-GB" baseline="0" dirty="0" smtClean="0"/>
              <a:t> training in batches instead of having to do something like this, you can do this:</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38</a:t>
            </a:fld>
            <a:endParaRPr lang="en-GB"/>
          </a:p>
        </p:txBody>
      </p:sp>
    </p:spTree>
    <p:extLst>
      <p:ext uri="{BB962C8B-B14F-4D97-AF65-F5344CB8AC3E}">
        <p14:creationId xmlns:p14="http://schemas.microsoft.com/office/powerpoint/2010/main" val="1690412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obviously many other advantages</a:t>
            </a:r>
            <a:r>
              <a:rPr lang="en-GB" baseline="0" dirty="0" smtClean="0"/>
              <a:t> in terms of efficiency and things but I haven’t explored these as much yet</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39</a:t>
            </a:fld>
            <a:endParaRPr lang="en-GB"/>
          </a:p>
        </p:txBody>
      </p:sp>
    </p:spTree>
    <p:extLst>
      <p:ext uri="{BB962C8B-B14F-4D97-AF65-F5344CB8AC3E}">
        <p14:creationId xmlns:p14="http://schemas.microsoft.com/office/powerpoint/2010/main" val="1096394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Data flow graphs are representations of data dependencies</a:t>
            </a:r>
            <a:r>
              <a:rPr lang="en-GB" baseline="0" dirty="0" smtClean="0"/>
              <a:t> between a number of different operations.</a:t>
            </a:r>
          </a:p>
          <a:p>
            <a:endParaRPr lang="en-GB" baseline="0" dirty="0" smtClean="0"/>
          </a:p>
          <a:p>
            <a:r>
              <a:rPr lang="en-GB" baseline="0" dirty="0" smtClean="0"/>
              <a:t>That may sound quite </a:t>
            </a:r>
            <a:r>
              <a:rPr lang="en-GB" baseline="0" dirty="0" smtClean="0"/>
              <a:t>confusing. </a:t>
            </a:r>
            <a:r>
              <a:rPr lang="en-GB" baseline="0" dirty="0" smtClean="0"/>
              <a:t>So here is a small example of what this means.</a:t>
            </a:r>
          </a:p>
          <a:p>
            <a:endParaRPr lang="en-GB" baseline="0" dirty="0" smtClean="0"/>
          </a:p>
          <a:p>
            <a:r>
              <a:rPr lang="en-GB" dirty="0" smtClean="0"/>
              <a:t>If we wanted to sum two</a:t>
            </a:r>
            <a:r>
              <a:rPr lang="en-GB" baseline="0" dirty="0" smtClean="0"/>
              <a:t> numbers A and B and then subtract C, the data flow graph would look like this.</a:t>
            </a:r>
          </a:p>
          <a:p>
            <a:endParaRPr lang="en-GB" baseline="0" dirty="0" smtClean="0"/>
          </a:p>
          <a:p>
            <a:r>
              <a:rPr lang="en-GB" baseline="0" dirty="0" smtClean="0"/>
              <a:t>So you see that you can only compute the “subtract” operation AFTER you have done the sum. </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5</a:t>
            </a:fld>
            <a:endParaRPr lang="en-GB"/>
          </a:p>
        </p:txBody>
      </p:sp>
    </p:spTree>
    <p:extLst>
      <p:ext uri="{BB962C8B-B14F-4D97-AF65-F5344CB8AC3E}">
        <p14:creationId xmlns:p14="http://schemas.microsoft.com/office/powerpoint/2010/main" val="208641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t>
            </a:r>
            <a:r>
              <a:rPr lang="en-GB" baseline="0" dirty="0" smtClean="0"/>
              <a:t>order </a:t>
            </a:r>
            <a:r>
              <a:rPr lang="en-GB" baseline="0" dirty="0" smtClean="0"/>
              <a:t>to do some calculations in </a:t>
            </a:r>
            <a:r>
              <a:rPr lang="en-GB" baseline="0" dirty="0" err="1" smtClean="0"/>
              <a:t>Tensorflow</a:t>
            </a:r>
            <a:r>
              <a:rPr lang="en-GB" baseline="0" dirty="0" smtClean="0"/>
              <a:t>, there are two main things that you need to do. The first one is building the data flow graph that we talked about in the previous slide. </a:t>
            </a:r>
          </a:p>
          <a:p>
            <a:endParaRPr lang="en-GB" baseline="0" dirty="0" smtClean="0"/>
          </a:p>
          <a:p>
            <a:r>
              <a:rPr lang="en-GB" baseline="0" dirty="0" smtClean="0"/>
              <a:t>You have to construct all the operation dependencies. So, for the example </a:t>
            </a:r>
            <a:r>
              <a:rPr lang="en-GB" baseline="0" dirty="0" smtClean="0"/>
              <a:t>on </a:t>
            </a:r>
            <a:r>
              <a:rPr lang="en-GB" baseline="0" dirty="0" smtClean="0"/>
              <a:t>the previous slide you’d have to say “First I want to do an addition between two numbers and then I want to subtract another number from that sum”.</a:t>
            </a:r>
          </a:p>
          <a:p>
            <a:endParaRPr lang="en-GB" baseline="0" dirty="0" smtClean="0"/>
          </a:p>
          <a:p>
            <a:r>
              <a:rPr lang="en-GB" baseline="0" dirty="0" smtClean="0"/>
              <a:t>The second part is to run the graph. This means saying, Number A is 1, number B is 5 and number C is 10. Compute the result.</a:t>
            </a:r>
          </a:p>
          <a:p>
            <a:endParaRPr lang="en-GB" baseline="0" dirty="0" smtClean="0"/>
          </a:p>
          <a:p>
            <a:r>
              <a:rPr lang="en-GB" baseline="0" dirty="0" smtClean="0"/>
              <a:t>It is really important to understand that the graph on its own does nothing. It’s like an empty plumbing system. To make something happen you have to add the water which is your data.</a:t>
            </a:r>
          </a:p>
          <a:p>
            <a:endParaRPr lang="en-GB" baseline="0" dirty="0" smtClean="0"/>
          </a:p>
          <a:p>
            <a:r>
              <a:rPr lang="en-GB" baseline="0" dirty="0" smtClean="0"/>
              <a:t>Now we are going to go through each part in detail with some examples. So if it is not too clear yet, don’t worry, the next bit should help you.</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6</a:t>
            </a:fld>
            <a:endParaRPr lang="en-GB"/>
          </a:p>
        </p:txBody>
      </p:sp>
    </p:spTree>
    <p:extLst>
      <p:ext uri="{BB962C8B-B14F-4D97-AF65-F5344CB8AC3E}">
        <p14:creationId xmlns:p14="http://schemas.microsoft.com/office/powerpoint/2010/main" val="1657007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step is to give a name to the graph that you are about to construct. If you have only one graph that you want to construct, then you could skip</a:t>
            </a:r>
            <a:r>
              <a:rPr lang="en-GB" baseline="0" dirty="0" smtClean="0"/>
              <a:t> these two lines as everything would just go into the “default graph”. However, just to make you aware that every operation is associated with a particular graph, I thought it would be good to include this here in the example.</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7</a:t>
            </a:fld>
            <a:endParaRPr lang="en-GB"/>
          </a:p>
        </p:txBody>
      </p:sp>
    </p:spTree>
    <p:extLst>
      <p:ext uri="{BB962C8B-B14F-4D97-AF65-F5344CB8AC3E}">
        <p14:creationId xmlns:p14="http://schemas.microsoft.com/office/powerpoint/2010/main" val="1801329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Place holders are the parts of your graph</a:t>
            </a:r>
            <a:r>
              <a:rPr lang="en-GB" baseline="0" dirty="0" smtClean="0"/>
              <a:t> that stand where your data is going to come in. You need to specify the type and the shape of the data that will be used.</a:t>
            </a:r>
          </a:p>
          <a:p>
            <a:endParaRPr lang="en-GB" baseline="0" dirty="0" smtClean="0"/>
          </a:p>
          <a:p>
            <a:r>
              <a:rPr lang="en-GB" baseline="0" dirty="0" smtClean="0"/>
              <a:t>In this case we have two integer scalars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8</a:t>
            </a:fld>
            <a:endParaRPr lang="en-GB"/>
          </a:p>
        </p:txBody>
      </p:sp>
    </p:spTree>
    <p:extLst>
      <p:ext uri="{BB962C8B-B14F-4D97-AF65-F5344CB8AC3E}">
        <p14:creationId xmlns:p14="http://schemas.microsoft.com/office/powerpoint/2010/main" val="1712209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r>
              <a:rPr lang="en-GB" dirty="0" smtClean="0"/>
              <a:t>Then, once</a:t>
            </a:r>
            <a:r>
              <a:rPr lang="en-GB" baseline="0" dirty="0" smtClean="0"/>
              <a:t> you have your place holders defining what the data will look like, you can start building all the operations.</a:t>
            </a:r>
          </a:p>
          <a:p>
            <a:endParaRPr lang="en-GB" baseline="0" dirty="0" smtClean="0"/>
          </a:p>
          <a:p>
            <a:r>
              <a:rPr lang="en-GB" baseline="0" dirty="0" smtClean="0"/>
              <a:t>In this case we have the sum between two numbers.</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9</a:t>
            </a:fld>
            <a:endParaRPr lang="en-GB"/>
          </a:p>
        </p:txBody>
      </p:sp>
    </p:spTree>
    <p:extLst>
      <p:ext uri="{BB962C8B-B14F-4D97-AF65-F5344CB8AC3E}">
        <p14:creationId xmlns:p14="http://schemas.microsoft.com/office/powerpoint/2010/main" val="1049558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order to run the graph, we need to create a session. This is a confusing concept when you first encounter </a:t>
            </a:r>
            <a:r>
              <a:rPr lang="en-US" sz="1200" b="0" i="0" kern="1200" dirty="0" err="1" smtClean="0">
                <a:solidFill>
                  <a:schemeClr val="tx1"/>
                </a:solidFill>
                <a:effectLst/>
                <a:latin typeface="+mn-lt"/>
                <a:ea typeface="+mn-ea"/>
                <a:cs typeface="+mn-cs"/>
              </a:rPr>
              <a:t>tensorflow</a:t>
            </a:r>
            <a:r>
              <a:rPr lang="en-US" sz="1200" b="0" i="0" kern="1200" dirty="0" smtClean="0">
                <a:solidFill>
                  <a:schemeClr val="tx1"/>
                </a:solidFill>
                <a:effectLst/>
                <a:latin typeface="+mn-lt"/>
                <a:ea typeface="+mn-ea"/>
                <a:cs typeface="+mn-cs"/>
              </a:rPr>
              <a:t>. The graph on its own does nothing, it's basically just a route map of where the data needs to go. Things are only computed within the session.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 here we call our </a:t>
            </a:r>
            <a:r>
              <a:rPr lang="en-US" sz="1200" b="0" i="0" kern="1200" dirty="0" err="1" smtClean="0">
                <a:solidFill>
                  <a:schemeClr val="tx1"/>
                </a:solidFill>
                <a:effectLst/>
                <a:latin typeface="+mn-lt"/>
                <a:ea typeface="+mn-ea"/>
                <a:cs typeface="+mn-cs"/>
              </a:rPr>
              <a:t>tensorflow</a:t>
            </a:r>
            <a:r>
              <a:rPr lang="en-US" sz="1200" b="0" i="0" kern="1200" dirty="0" smtClean="0">
                <a:solidFill>
                  <a:schemeClr val="tx1"/>
                </a:solidFill>
                <a:effectLst/>
                <a:latin typeface="+mn-lt"/>
                <a:ea typeface="+mn-ea"/>
                <a:cs typeface="+mn-cs"/>
              </a:rPr>
              <a:t> session “</a:t>
            </a:r>
            <a:r>
              <a:rPr lang="en-US" sz="1200" b="0" i="0" kern="1200" dirty="0" err="1" smtClean="0">
                <a:solidFill>
                  <a:schemeClr val="tx1"/>
                </a:solidFill>
                <a:effectLst/>
                <a:latin typeface="+mn-lt"/>
                <a:ea typeface="+mn-ea"/>
                <a:cs typeface="+mn-cs"/>
              </a:rPr>
              <a:t>Sess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don’t specify which graph to run, it will </a:t>
            </a:r>
            <a:r>
              <a:rPr lang="en-US" sz="1200" b="0" i="0" kern="1200" smtClean="0">
                <a:solidFill>
                  <a:schemeClr val="tx1"/>
                </a:solidFill>
                <a:effectLst/>
                <a:latin typeface="+mn-lt"/>
                <a:ea typeface="+mn-ea"/>
                <a:cs typeface="+mn-cs"/>
              </a:rPr>
              <a:t>just use </a:t>
            </a:r>
            <a:r>
              <a:rPr lang="en-US" sz="1200" b="0" i="0" kern="1200" baseline="0" smtClean="0">
                <a:solidFill>
                  <a:schemeClr val="tx1"/>
                </a:solidFill>
                <a:effectLst/>
                <a:latin typeface="+mn-lt"/>
                <a:ea typeface="+mn-ea"/>
                <a:cs typeface="+mn-cs"/>
              </a:rPr>
              <a:t>the </a:t>
            </a:r>
            <a:r>
              <a:rPr lang="en-US" sz="1200" b="0" i="0" kern="1200" baseline="0" dirty="0" smtClean="0">
                <a:solidFill>
                  <a:schemeClr val="tx1"/>
                </a:solidFill>
                <a:effectLst/>
                <a:latin typeface="+mn-lt"/>
                <a:ea typeface="+mn-ea"/>
                <a:cs typeface="+mn-cs"/>
              </a:rPr>
              <a:t>default graph.</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10</a:t>
            </a:fld>
            <a:endParaRPr lang="en-GB"/>
          </a:p>
        </p:txBody>
      </p:sp>
    </p:spTree>
    <p:extLst>
      <p:ext uri="{BB962C8B-B14F-4D97-AF65-F5344CB8AC3E}">
        <p14:creationId xmlns:p14="http://schemas.microsoft.com/office/powerpoint/2010/main" val="656222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8D2E074-D474-D446-8388-A62590C1CE2E}" type="datetimeFigureOut">
              <a:rPr lang="en-GB" smtClean="0"/>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0F6D62-1075-E242-883D-22843835C145}" type="slidenum">
              <a:rPr lang="en-GB" smtClean="0"/>
              <a:t>‹#›</a:t>
            </a:fld>
            <a:endParaRPr lang="en-GB"/>
          </a:p>
        </p:txBody>
      </p:sp>
    </p:spTree>
    <p:extLst>
      <p:ext uri="{BB962C8B-B14F-4D97-AF65-F5344CB8AC3E}">
        <p14:creationId xmlns:p14="http://schemas.microsoft.com/office/powerpoint/2010/main" val="303859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8D2E074-D474-D446-8388-A62590C1CE2E}" type="datetimeFigureOut">
              <a:rPr lang="en-GB" smtClean="0"/>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0F6D62-1075-E242-883D-22843835C145}" type="slidenum">
              <a:rPr lang="en-GB" smtClean="0"/>
              <a:t>‹#›</a:t>
            </a:fld>
            <a:endParaRPr lang="en-GB"/>
          </a:p>
        </p:txBody>
      </p:sp>
    </p:spTree>
    <p:extLst>
      <p:ext uri="{BB962C8B-B14F-4D97-AF65-F5344CB8AC3E}">
        <p14:creationId xmlns:p14="http://schemas.microsoft.com/office/powerpoint/2010/main" val="309388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8D2E074-D474-D446-8388-A62590C1CE2E}" type="datetimeFigureOut">
              <a:rPr lang="en-GB" smtClean="0"/>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0F6D62-1075-E242-883D-22843835C145}" type="slidenum">
              <a:rPr lang="en-GB" smtClean="0"/>
              <a:t>‹#›</a:t>
            </a:fld>
            <a:endParaRPr lang="en-GB"/>
          </a:p>
        </p:txBody>
      </p:sp>
    </p:spTree>
    <p:extLst>
      <p:ext uri="{BB962C8B-B14F-4D97-AF65-F5344CB8AC3E}">
        <p14:creationId xmlns:p14="http://schemas.microsoft.com/office/powerpoint/2010/main" val="836374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8D2E074-D474-D446-8388-A62590C1CE2E}" type="datetimeFigureOut">
              <a:rPr lang="en-GB" smtClean="0"/>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0F6D62-1075-E242-883D-22843835C145}" type="slidenum">
              <a:rPr lang="en-GB" smtClean="0"/>
              <a:t>‹#›</a:t>
            </a:fld>
            <a:endParaRPr lang="en-GB"/>
          </a:p>
        </p:txBody>
      </p:sp>
    </p:spTree>
    <p:extLst>
      <p:ext uri="{BB962C8B-B14F-4D97-AF65-F5344CB8AC3E}">
        <p14:creationId xmlns:p14="http://schemas.microsoft.com/office/powerpoint/2010/main" val="253495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2E074-D474-D446-8388-A62590C1CE2E}" type="datetimeFigureOut">
              <a:rPr lang="en-GB" smtClean="0"/>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0F6D62-1075-E242-883D-22843835C145}" type="slidenum">
              <a:rPr lang="en-GB" smtClean="0"/>
              <a:t>‹#›</a:t>
            </a:fld>
            <a:endParaRPr lang="en-GB"/>
          </a:p>
        </p:txBody>
      </p:sp>
    </p:spTree>
    <p:extLst>
      <p:ext uri="{BB962C8B-B14F-4D97-AF65-F5344CB8AC3E}">
        <p14:creationId xmlns:p14="http://schemas.microsoft.com/office/powerpoint/2010/main" val="2040141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8D2E074-D474-D446-8388-A62590C1CE2E}" type="datetimeFigureOut">
              <a:rPr lang="en-GB" smtClean="0"/>
              <a:t>20/04/2018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0F6D62-1075-E242-883D-22843835C145}" type="slidenum">
              <a:rPr lang="en-GB" smtClean="0"/>
              <a:t>‹#›</a:t>
            </a:fld>
            <a:endParaRPr lang="en-GB"/>
          </a:p>
        </p:txBody>
      </p:sp>
    </p:spTree>
    <p:extLst>
      <p:ext uri="{BB962C8B-B14F-4D97-AF65-F5344CB8AC3E}">
        <p14:creationId xmlns:p14="http://schemas.microsoft.com/office/powerpoint/2010/main" val="1926870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8D2E074-D474-D446-8388-A62590C1CE2E}" type="datetimeFigureOut">
              <a:rPr lang="en-GB" smtClean="0"/>
              <a:t>20/04/2018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20F6D62-1075-E242-883D-22843835C145}" type="slidenum">
              <a:rPr lang="en-GB" smtClean="0"/>
              <a:t>‹#›</a:t>
            </a:fld>
            <a:endParaRPr lang="en-GB"/>
          </a:p>
        </p:txBody>
      </p:sp>
    </p:spTree>
    <p:extLst>
      <p:ext uri="{BB962C8B-B14F-4D97-AF65-F5344CB8AC3E}">
        <p14:creationId xmlns:p14="http://schemas.microsoft.com/office/powerpoint/2010/main" val="86096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8D2E074-D474-D446-8388-A62590C1CE2E}" type="datetimeFigureOut">
              <a:rPr lang="en-GB" smtClean="0"/>
              <a:t>20/04/2018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20F6D62-1075-E242-883D-22843835C145}" type="slidenum">
              <a:rPr lang="en-GB" smtClean="0"/>
              <a:t>‹#›</a:t>
            </a:fld>
            <a:endParaRPr lang="en-GB"/>
          </a:p>
        </p:txBody>
      </p:sp>
    </p:spTree>
    <p:extLst>
      <p:ext uri="{BB962C8B-B14F-4D97-AF65-F5344CB8AC3E}">
        <p14:creationId xmlns:p14="http://schemas.microsoft.com/office/powerpoint/2010/main" val="448848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2E074-D474-D446-8388-A62590C1CE2E}" type="datetimeFigureOut">
              <a:rPr lang="en-GB" smtClean="0"/>
              <a:t>20/04/2018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20F6D62-1075-E242-883D-22843835C145}" type="slidenum">
              <a:rPr lang="en-GB" smtClean="0"/>
              <a:t>‹#›</a:t>
            </a:fld>
            <a:endParaRPr lang="en-GB"/>
          </a:p>
        </p:txBody>
      </p:sp>
    </p:spTree>
    <p:extLst>
      <p:ext uri="{BB962C8B-B14F-4D97-AF65-F5344CB8AC3E}">
        <p14:creationId xmlns:p14="http://schemas.microsoft.com/office/powerpoint/2010/main" val="1831364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2E074-D474-D446-8388-A62590C1CE2E}" type="datetimeFigureOut">
              <a:rPr lang="en-GB" smtClean="0"/>
              <a:t>20/04/2018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0F6D62-1075-E242-883D-22843835C145}" type="slidenum">
              <a:rPr lang="en-GB" smtClean="0"/>
              <a:t>‹#›</a:t>
            </a:fld>
            <a:endParaRPr lang="en-GB"/>
          </a:p>
        </p:txBody>
      </p:sp>
    </p:spTree>
    <p:extLst>
      <p:ext uri="{BB962C8B-B14F-4D97-AF65-F5344CB8AC3E}">
        <p14:creationId xmlns:p14="http://schemas.microsoft.com/office/powerpoint/2010/main" val="200696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2E074-D474-D446-8388-A62590C1CE2E}" type="datetimeFigureOut">
              <a:rPr lang="en-GB" smtClean="0"/>
              <a:t>20/04/2018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0F6D62-1075-E242-883D-22843835C145}" type="slidenum">
              <a:rPr lang="en-GB" smtClean="0"/>
              <a:t>‹#›</a:t>
            </a:fld>
            <a:endParaRPr lang="en-GB"/>
          </a:p>
        </p:txBody>
      </p:sp>
    </p:spTree>
    <p:extLst>
      <p:ext uri="{BB962C8B-B14F-4D97-AF65-F5344CB8AC3E}">
        <p14:creationId xmlns:p14="http://schemas.microsoft.com/office/powerpoint/2010/main" val="5866250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2E074-D474-D446-8388-A62590C1CE2E}" type="datetimeFigureOut">
              <a:rPr lang="en-GB" smtClean="0"/>
              <a:t>20/04/2018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F6D62-1075-E242-883D-22843835C145}" type="slidenum">
              <a:rPr lang="en-GB" smtClean="0"/>
              <a:t>‹#›</a:t>
            </a:fld>
            <a:endParaRPr lang="en-GB"/>
          </a:p>
        </p:txBody>
      </p:sp>
    </p:spTree>
    <p:extLst>
      <p:ext uri="{BB962C8B-B14F-4D97-AF65-F5344CB8AC3E}">
        <p14:creationId xmlns:p14="http://schemas.microsoft.com/office/powerpoint/2010/main" val="1807241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Introduction to TensorFlow</a:t>
            </a:r>
            <a:endParaRPr lang="en-GB" dirty="0"/>
          </a:p>
        </p:txBody>
      </p:sp>
      <p:sp>
        <p:nvSpPr>
          <p:cNvPr id="3" name="Subtitle 2"/>
          <p:cNvSpPr>
            <a:spLocks noGrp="1"/>
          </p:cNvSpPr>
          <p:nvPr>
            <p:ph type="subTitle" idx="1"/>
          </p:nvPr>
        </p:nvSpPr>
        <p:spPr>
          <a:xfrm>
            <a:off x="1524000" y="3602038"/>
            <a:ext cx="9144000" cy="429635"/>
          </a:xfrm>
        </p:spPr>
        <p:txBody>
          <a:bodyPr/>
          <a:lstStyle/>
          <a:p>
            <a:r>
              <a:rPr lang="en-GB" dirty="0" smtClean="0"/>
              <a:t>Hackathon 2018</a:t>
            </a:r>
            <a:endParaRPr lang="en-GB" dirty="0"/>
          </a:p>
        </p:txBody>
      </p:sp>
      <p:sp>
        <p:nvSpPr>
          <p:cNvPr id="4" name="TextBox 3"/>
          <p:cNvSpPr txBox="1"/>
          <p:nvPr/>
        </p:nvSpPr>
        <p:spPr>
          <a:xfrm>
            <a:off x="4301837" y="4904508"/>
            <a:ext cx="3553690" cy="523220"/>
          </a:xfrm>
          <a:prstGeom prst="rect">
            <a:avLst/>
          </a:prstGeom>
          <a:noFill/>
        </p:spPr>
        <p:txBody>
          <a:bodyPr wrap="square" rtlCol="0">
            <a:spAutoFit/>
          </a:bodyPr>
          <a:lstStyle/>
          <a:p>
            <a:pPr algn="ctr"/>
            <a:r>
              <a:rPr lang="en-GB" sz="2800" dirty="0" smtClean="0"/>
              <a:t>Part 1 </a:t>
            </a:r>
            <a:r>
              <a:rPr lang="mr-IN" sz="2800" dirty="0" smtClean="0"/>
              <a:t>–</a:t>
            </a:r>
            <a:r>
              <a:rPr lang="en-GB" sz="2800" dirty="0" smtClean="0"/>
              <a:t> The basics</a:t>
            </a:r>
            <a:endParaRPr lang="en-GB" sz="2800" dirty="0"/>
          </a:p>
        </p:txBody>
      </p:sp>
    </p:spTree>
    <p:extLst>
      <p:ext uri="{BB962C8B-B14F-4D97-AF65-F5344CB8AC3E}">
        <p14:creationId xmlns:p14="http://schemas.microsoft.com/office/powerpoint/2010/main" val="1671600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Running the Graph</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72" y="2974109"/>
            <a:ext cx="7734300" cy="1104900"/>
          </a:xfrm>
          <a:prstGeom prst="rect">
            <a:avLst/>
          </a:prstGeom>
        </p:spPr>
      </p:pic>
      <p:cxnSp>
        <p:nvCxnSpPr>
          <p:cNvPr id="6" name="Straight Connector 5"/>
          <p:cNvCxnSpPr/>
          <p:nvPr/>
        </p:nvCxnSpPr>
        <p:spPr>
          <a:xfrm flipV="1">
            <a:off x="4177722" y="2327564"/>
            <a:ext cx="1918278" cy="831272"/>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6187209" y="1696729"/>
            <a:ext cx="1766454" cy="954107"/>
          </a:xfrm>
          <a:prstGeom prst="rect">
            <a:avLst/>
          </a:prstGeom>
          <a:noFill/>
        </p:spPr>
        <p:txBody>
          <a:bodyPr wrap="square" rtlCol="0">
            <a:spAutoFit/>
          </a:bodyPr>
          <a:lstStyle/>
          <a:p>
            <a:r>
              <a:rPr lang="en-GB" sz="2800" smtClean="0"/>
              <a:t>Define a session</a:t>
            </a:r>
            <a:endParaRPr lang="en-GB" sz="2800"/>
          </a:p>
        </p:txBody>
      </p:sp>
    </p:spTree>
    <p:extLst>
      <p:ext uri="{BB962C8B-B14F-4D97-AF65-F5344CB8AC3E}">
        <p14:creationId xmlns:p14="http://schemas.microsoft.com/office/powerpoint/2010/main" val="1189180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Running the Graph</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72" y="2974109"/>
            <a:ext cx="7734300" cy="1104900"/>
          </a:xfrm>
          <a:prstGeom prst="rect">
            <a:avLst/>
          </a:prstGeom>
        </p:spPr>
      </p:pic>
      <p:cxnSp>
        <p:nvCxnSpPr>
          <p:cNvPr id="6" name="Straight Connector 5"/>
          <p:cNvCxnSpPr/>
          <p:nvPr/>
        </p:nvCxnSpPr>
        <p:spPr>
          <a:xfrm>
            <a:off x="3221182" y="3844636"/>
            <a:ext cx="3138054" cy="1704109"/>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6383481" y="5071691"/>
            <a:ext cx="1766454" cy="954107"/>
          </a:xfrm>
          <a:prstGeom prst="rect">
            <a:avLst/>
          </a:prstGeom>
          <a:noFill/>
        </p:spPr>
        <p:txBody>
          <a:bodyPr wrap="square" rtlCol="0">
            <a:spAutoFit/>
          </a:bodyPr>
          <a:lstStyle/>
          <a:p>
            <a:r>
              <a:rPr lang="en-GB" sz="2800" dirty="0" smtClean="0"/>
              <a:t>Run </a:t>
            </a:r>
            <a:r>
              <a:rPr lang="en-GB" sz="2800" smtClean="0"/>
              <a:t>the operations</a:t>
            </a:r>
            <a:endParaRPr lang="en-GB" sz="2800" dirty="0"/>
          </a:p>
        </p:txBody>
      </p:sp>
    </p:spTree>
    <p:extLst>
      <p:ext uri="{BB962C8B-B14F-4D97-AF65-F5344CB8AC3E}">
        <p14:creationId xmlns:p14="http://schemas.microsoft.com/office/powerpoint/2010/main" val="1682057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Introduction to TensorFlow</a:t>
            </a:r>
            <a:endParaRPr lang="en-GB" dirty="0"/>
          </a:p>
        </p:txBody>
      </p:sp>
      <p:sp>
        <p:nvSpPr>
          <p:cNvPr id="3" name="Subtitle 2"/>
          <p:cNvSpPr>
            <a:spLocks noGrp="1"/>
          </p:cNvSpPr>
          <p:nvPr>
            <p:ph type="subTitle" idx="1"/>
          </p:nvPr>
        </p:nvSpPr>
        <p:spPr>
          <a:xfrm>
            <a:off x="1524000" y="3602038"/>
            <a:ext cx="9144000" cy="429635"/>
          </a:xfrm>
        </p:spPr>
        <p:txBody>
          <a:bodyPr/>
          <a:lstStyle/>
          <a:p>
            <a:r>
              <a:rPr lang="en-GB" dirty="0" smtClean="0"/>
              <a:t>Hackathon 2018</a:t>
            </a:r>
            <a:endParaRPr lang="en-GB" dirty="0"/>
          </a:p>
        </p:txBody>
      </p:sp>
      <p:sp>
        <p:nvSpPr>
          <p:cNvPr id="4" name="TextBox 3"/>
          <p:cNvSpPr txBox="1"/>
          <p:nvPr/>
        </p:nvSpPr>
        <p:spPr>
          <a:xfrm>
            <a:off x="3487882" y="4883726"/>
            <a:ext cx="5216236" cy="523220"/>
          </a:xfrm>
          <a:prstGeom prst="rect">
            <a:avLst/>
          </a:prstGeom>
          <a:noFill/>
        </p:spPr>
        <p:txBody>
          <a:bodyPr wrap="square" rtlCol="0">
            <a:spAutoFit/>
          </a:bodyPr>
          <a:lstStyle/>
          <a:p>
            <a:pPr algn="ctr"/>
            <a:r>
              <a:rPr lang="en-GB" sz="2800" dirty="0" smtClean="0"/>
              <a:t>Part 2 </a:t>
            </a:r>
            <a:r>
              <a:rPr lang="mr-IN" sz="2800" dirty="0" smtClean="0"/>
              <a:t>–</a:t>
            </a:r>
            <a:r>
              <a:rPr lang="en-GB" sz="2800" dirty="0" smtClean="0"/>
              <a:t> Building on the  basics</a:t>
            </a:r>
            <a:endParaRPr lang="en-GB" sz="2800" dirty="0"/>
          </a:p>
        </p:txBody>
      </p:sp>
    </p:spTree>
    <p:extLst>
      <p:ext uri="{BB962C8B-B14F-4D97-AF65-F5344CB8AC3E}">
        <p14:creationId xmlns:p14="http://schemas.microsoft.com/office/powerpoint/2010/main" val="782247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Linear Regression</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135" t="10840" r="9143" b="2438"/>
          <a:stretch/>
        </p:blipFill>
        <p:spPr>
          <a:xfrm>
            <a:off x="838200" y="1683328"/>
            <a:ext cx="6899565" cy="5174672"/>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717972" y="3241963"/>
                <a:ext cx="239296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600" b="0" i="1" smtClean="0">
                          <a:latin typeface="Cambria Math" charset="0"/>
                        </a:rPr>
                        <m:t>𝑦</m:t>
                      </m:r>
                      <m:r>
                        <a:rPr lang="en-GB" sz="3600" b="0" i="1" smtClean="0">
                          <a:latin typeface="Cambria Math" charset="0"/>
                        </a:rPr>
                        <m:t>=</m:t>
                      </m:r>
                      <m:r>
                        <a:rPr lang="en-GB" sz="3600" b="0" i="1" smtClean="0">
                          <a:solidFill>
                            <a:schemeClr val="accent1"/>
                          </a:solidFill>
                          <a:latin typeface="Cambria Math" charset="0"/>
                        </a:rPr>
                        <m:t>𝑚</m:t>
                      </m:r>
                      <m:r>
                        <a:rPr lang="en-GB" sz="3600" b="0" i="1" smtClean="0">
                          <a:latin typeface="Cambria Math" charset="0"/>
                        </a:rPr>
                        <m:t>𝑥</m:t>
                      </m:r>
                      <m:r>
                        <a:rPr lang="en-GB" sz="3600" b="0" i="1" smtClean="0">
                          <a:latin typeface="Cambria Math" charset="0"/>
                        </a:rPr>
                        <m:t>+</m:t>
                      </m:r>
                      <m:r>
                        <a:rPr lang="en-GB" sz="3600" b="0" i="1" smtClean="0">
                          <a:solidFill>
                            <a:schemeClr val="accent2"/>
                          </a:solidFill>
                          <a:latin typeface="Cambria Math" charset="0"/>
                        </a:rPr>
                        <m:t>𝑐</m:t>
                      </m:r>
                    </m:oMath>
                  </m:oMathPara>
                </a14:m>
                <a:endParaRPr lang="en-GB" sz="3600" dirty="0">
                  <a:solidFill>
                    <a:schemeClr val="accent2"/>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717972" y="3241963"/>
                <a:ext cx="2392963" cy="553998"/>
              </a:xfrm>
              <a:prstGeom prst="rect">
                <a:avLst/>
              </a:prstGeom>
              <a:blipFill rotWithShape="0">
                <a:blip r:embed="rId4"/>
                <a:stretch>
                  <a:fillRect/>
                </a:stretch>
              </a:blipFill>
            </p:spPr>
            <p:txBody>
              <a:bodyPr/>
              <a:lstStyle/>
              <a:p>
                <a:r>
                  <a:rPr lang="en-GB">
                    <a:noFill/>
                  </a:rPr>
                  <a:t> </a:t>
                </a:r>
              </a:p>
            </p:txBody>
          </p:sp>
        </mc:Fallback>
      </mc:AlternateContent>
      <p:cxnSp>
        <p:nvCxnSpPr>
          <p:cNvPr id="7" name="Straight Connector 6"/>
          <p:cNvCxnSpPr/>
          <p:nvPr/>
        </p:nvCxnSpPr>
        <p:spPr>
          <a:xfrm flipV="1">
            <a:off x="3470564" y="1690688"/>
            <a:ext cx="2098963" cy="4647767"/>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883727" y="3241963"/>
            <a:ext cx="0" cy="19742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4717473" y="2597727"/>
            <a:ext cx="1" cy="90045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386696" y="3636817"/>
            <a:ext cx="13855" cy="59228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5569527" y="1759343"/>
            <a:ext cx="6927" cy="122626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40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Linear Regression</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135" t="10840" r="9143" b="2438"/>
          <a:stretch/>
        </p:blipFill>
        <p:spPr>
          <a:xfrm>
            <a:off x="838200" y="1683328"/>
            <a:ext cx="6899565" cy="5174672"/>
          </a:xfrm>
          <a:prstGeom prst="rect">
            <a:avLst/>
          </a:prstGeom>
        </p:spPr>
      </p:pic>
      <p:cxnSp>
        <p:nvCxnSpPr>
          <p:cNvPr id="7" name="Straight Connector 6"/>
          <p:cNvCxnSpPr/>
          <p:nvPr/>
        </p:nvCxnSpPr>
        <p:spPr>
          <a:xfrm flipV="1">
            <a:off x="3470564" y="1690688"/>
            <a:ext cx="2098963" cy="4647767"/>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883727" y="3241963"/>
            <a:ext cx="0" cy="19742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4717473" y="2597727"/>
            <a:ext cx="1" cy="90045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386696" y="3636817"/>
            <a:ext cx="13855" cy="59228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5569527" y="1759343"/>
            <a:ext cx="6927" cy="122626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250382" y="2098964"/>
            <a:ext cx="3657600" cy="523220"/>
          </a:xfrm>
          <a:prstGeom prst="rect">
            <a:avLst/>
          </a:prstGeom>
          <a:noFill/>
        </p:spPr>
        <p:txBody>
          <a:bodyPr wrap="square" rtlCol="0">
            <a:spAutoFit/>
          </a:bodyPr>
          <a:lstStyle/>
          <a:p>
            <a:r>
              <a:rPr lang="en-GB" sz="2800" dirty="0" smtClean="0"/>
              <a:t>Cost function:</a:t>
            </a:r>
            <a:endParaRPr lang="en-GB" sz="2800" dirty="0"/>
          </a:p>
        </p:txBody>
      </p:sp>
      <mc:AlternateContent xmlns:mc="http://schemas.openxmlformats.org/markup-compatibility/2006">
        <mc:Choice xmlns:a14="http://schemas.microsoft.com/office/drawing/2010/main" Requires="a14">
          <p:sp>
            <p:nvSpPr>
              <p:cNvPr id="6" name="TextBox 5"/>
              <p:cNvSpPr txBox="1"/>
              <p:nvPr/>
            </p:nvSpPr>
            <p:spPr>
              <a:xfrm>
                <a:off x="7965334" y="3413713"/>
                <a:ext cx="4227696"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charset="0"/>
                        </a:rPr>
                        <m:t>𝑐𝑜𝑠𝑡</m:t>
                      </m:r>
                      <m:r>
                        <a:rPr lang="en-GB" sz="2400" b="0" i="1" smtClean="0">
                          <a:latin typeface="Cambria Math" charset="0"/>
                        </a:rPr>
                        <m:t>=</m:t>
                      </m:r>
                      <m:f>
                        <m:fPr>
                          <m:ctrlPr>
                            <a:rPr lang="en-GB" sz="2400" b="0" i="1" smtClean="0">
                              <a:latin typeface="Cambria Math" charset="0"/>
                            </a:rPr>
                          </m:ctrlPr>
                        </m:fPr>
                        <m:num>
                          <m:r>
                            <a:rPr lang="en-GB" sz="2400" b="0" i="1" smtClean="0">
                              <a:latin typeface="Cambria Math" charset="0"/>
                            </a:rPr>
                            <m:t>1</m:t>
                          </m:r>
                        </m:num>
                        <m:den>
                          <m:r>
                            <a:rPr lang="en-GB" sz="2400" b="0" i="1" smtClean="0">
                              <a:latin typeface="Cambria Math" charset="0"/>
                            </a:rPr>
                            <m:t>𝑁</m:t>
                          </m:r>
                        </m:den>
                      </m:f>
                      <m:nary>
                        <m:naryPr>
                          <m:chr m:val="∑"/>
                          <m:ctrlPr>
                            <a:rPr lang="is-IS" sz="2400" b="0" i="1" smtClean="0">
                              <a:latin typeface="Cambria Math" charset="0"/>
                            </a:rPr>
                          </m:ctrlPr>
                        </m:naryPr>
                        <m:sub>
                          <m:r>
                            <m:rPr>
                              <m:brk m:alnAt="23"/>
                            </m:rPr>
                            <a:rPr lang="en-GB" sz="2400" b="0" i="1" smtClean="0">
                              <a:latin typeface="Cambria Math" charset="0"/>
                            </a:rPr>
                            <m:t>𝑖</m:t>
                          </m:r>
                          <m:r>
                            <a:rPr lang="en-GB" sz="2400" b="0" i="1" smtClean="0">
                              <a:latin typeface="Cambria Math" charset="0"/>
                            </a:rPr>
                            <m:t>=1</m:t>
                          </m:r>
                        </m:sub>
                        <m:sup>
                          <m:r>
                            <a:rPr lang="en-GB" sz="2400" b="0" i="1" smtClean="0">
                              <a:latin typeface="Cambria Math" charset="0"/>
                            </a:rPr>
                            <m:t>𝑁</m:t>
                          </m:r>
                        </m:sup>
                        <m:e>
                          <m:sSup>
                            <m:sSupPr>
                              <m:ctrlPr>
                                <a:rPr lang="en-GB" sz="2400" b="0" i="1" smtClean="0">
                                  <a:latin typeface="Cambria Math" charset="0"/>
                                </a:rPr>
                              </m:ctrlPr>
                            </m:sSupPr>
                            <m:e>
                              <m:d>
                                <m:dPr>
                                  <m:ctrlPr>
                                    <a:rPr lang="en-GB" sz="2400" b="0" i="1" smtClean="0">
                                      <a:latin typeface="Cambria Math" charset="0"/>
                                    </a:rPr>
                                  </m:ctrlPr>
                                </m:dPr>
                                <m:e>
                                  <m:sSubSup>
                                    <m:sSubSupPr>
                                      <m:ctrlPr>
                                        <a:rPr lang="en-GB" sz="2400" b="0" i="1" smtClean="0">
                                          <a:solidFill>
                                            <a:schemeClr val="accent2"/>
                                          </a:solidFill>
                                          <a:latin typeface="Cambria Math" charset="0"/>
                                        </a:rPr>
                                      </m:ctrlPr>
                                    </m:sSubSupPr>
                                    <m:e>
                                      <m:r>
                                        <a:rPr lang="en-GB" sz="2400" b="0" i="1" smtClean="0">
                                          <a:solidFill>
                                            <a:schemeClr val="accent2"/>
                                          </a:solidFill>
                                          <a:latin typeface="Cambria Math" charset="0"/>
                                        </a:rPr>
                                        <m:t>𝑌</m:t>
                                      </m:r>
                                    </m:e>
                                    <m:sub>
                                      <m:r>
                                        <a:rPr lang="en-GB" sz="2400" b="0" i="1" smtClean="0">
                                          <a:solidFill>
                                            <a:schemeClr val="accent2"/>
                                          </a:solidFill>
                                          <a:latin typeface="Cambria Math" charset="0"/>
                                        </a:rPr>
                                        <m:t>𝑁</m:t>
                                      </m:r>
                                    </m:sub>
                                    <m:sup>
                                      <m:r>
                                        <a:rPr lang="en-GB" sz="2400" b="0" i="1" smtClean="0">
                                          <a:solidFill>
                                            <a:schemeClr val="accent2"/>
                                          </a:solidFill>
                                          <a:latin typeface="Cambria Math" charset="0"/>
                                        </a:rPr>
                                        <m:t>𝑀𝑜𝑑𝑒𝑙</m:t>
                                      </m:r>
                                    </m:sup>
                                  </m:sSubSup>
                                  <m:r>
                                    <a:rPr lang="en-GB" sz="2400" b="0" i="1" smtClean="0">
                                      <a:latin typeface="Cambria Math" charset="0"/>
                                    </a:rPr>
                                    <m:t> −</m:t>
                                  </m:r>
                                  <m:sSubSup>
                                    <m:sSubSupPr>
                                      <m:ctrlPr>
                                        <a:rPr lang="en-GB" sz="2400" b="0" i="1" smtClean="0">
                                          <a:solidFill>
                                            <a:schemeClr val="accent1"/>
                                          </a:solidFill>
                                          <a:latin typeface="Cambria Math" charset="0"/>
                                        </a:rPr>
                                      </m:ctrlPr>
                                    </m:sSubSupPr>
                                    <m:e>
                                      <m:r>
                                        <a:rPr lang="en-GB" sz="2400" b="0" i="1" smtClean="0">
                                          <a:solidFill>
                                            <a:schemeClr val="accent1"/>
                                          </a:solidFill>
                                          <a:latin typeface="Cambria Math" charset="0"/>
                                        </a:rPr>
                                        <m:t>𝑌</m:t>
                                      </m:r>
                                    </m:e>
                                    <m:sub>
                                      <m:r>
                                        <a:rPr lang="en-GB" sz="2400" b="0" i="1" smtClean="0">
                                          <a:solidFill>
                                            <a:schemeClr val="accent1"/>
                                          </a:solidFill>
                                          <a:latin typeface="Cambria Math" charset="0"/>
                                        </a:rPr>
                                        <m:t>𝑁</m:t>
                                      </m:r>
                                    </m:sub>
                                    <m:sup>
                                      <m:r>
                                        <a:rPr lang="en-GB" sz="2400" b="0" i="1" smtClean="0">
                                          <a:solidFill>
                                            <a:schemeClr val="accent1"/>
                                          </a:solidFill>
                                          <a:latin typeface="Cambria Math" charset="0"/>
                                        </a:rPr>
                                        <m:t>𝐷𝑎𝑡𝑎</m:t>
                                      </m:r>
                                    </m:sup>
                                  </m:sSubSup>
                                </m:e>
                              </m:d>
                            </m:e>
                            <m:sup>
                              <m:r>
                                <a:rPr lang="en-GB" sz="2400" b="0" i="1" smtClean="0">
                                  <a:latin typeface="Cambria Math" charset="0"/>
                                </a:rPr>
                                <m:t>2</m:t>
                              </m:r>
                            </m:sup>
                          </m:sSup>
                        </m:e>
                      </m:nary>
                    </m:oMath>
                  </m:oMathPara>
                </a14:m>
                <a:endParaRPr lang="en-GB" sz="2400" dirty="0"/>
              </a:p>
            </p:txBody>
          </p:sp>
        </mc:Choice>
        <mc:Fallback>
          <p:sp>
            <p:nvSpPr>
              <p:cNvPr id="6" name="TextBox 5"/>
              <p:cNvSpPr txBox="1">
                <a:spLocks noRot="1" noChangeAspect="1" noMove="1" noResize="1" noEditPoints="1" noAdjustHandles="1" noChangeArrowheads="1" noChangeShapeType="1" noTextEdit="1"/>
              </p:cNvSpPr>
              <p:nvPr/>
            </p:nvSpPr>
            <p:spPr>
              <a:xfrm>
                <a:off x="7965334" y="3413713"/>
                <a:ext cx="4227696" cy="1038489"/>
              </a:xfrm>
              <a:prstGeom prst="rect">
                <a:avLst/>
              </a:prstGeom>
              <a:blipFill rotWithShape="0">
                <a:blip r:embed="rId4"/>
                <a:stretch>
                  <a:fillRect/>
                </a:stretch>
              </a:blipFill>
            </p:spPr>
            <p:txBody>
              <a:bodyPr/>
              <a:lstStyle/>
              <a:p>
                <a:r>
                  <a:rPr lang="en-GB">
                    <a:noFill/>
                  </a:rPr>
                  <a:t> </a:t>
                </a:r>
              </a:p>
            </p:txBody>
          </p:sp>
        </mc:Fallback>
      </mc:AlternateContent>
      <p:cxnSp>
        <p:nvCxnSpPr>
          <p:cNvPr id="11" name="Straight Arrow Connector 10"/>
          <p:cNvCxnSpPr/>
          <p:nvPr/>
        </p:nvCxnSpPr>
        <p:spPr>
          <a:xfrm flipV="1">
            <a:off x="8468591" y="4270664"/>
            <a:ext cx="540327" cy="1485900"/>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28709" y="5756564"/>
            <a:ext cx="1517073" cy="646331"/>
          </a:xfrm>
          <a:prstGeom prst="rect">
            <a:avLst/>
          </a:prstGeom>
          <a:noFill/>
        </p:spPr>
        <p:txBody>
          <a:bodyPr wrap="square" rtlCol="0">
            <a:spAutoFit/>
          </a:bodyPr>
          <a:lstStyle/>
          <a:p>
            <a:r>
              <a:rPr lang="en-GB" dirty="0" smtClean="0"/>
              <a:t>Number of </a:t>
            </a:r>
            <a:r>
              <a:rPr lang="en-GB" smtClean="0"/>
              <a:t>data points</a:t>
            </a:r>
            <a:endParaRPr lang="en-GB"/>
          </a:p>
        </p:txBody>
      </p:sp>
    </p:spTree>
    <p:extLst>
      <p:ext uri="{BB962C8B-B14F-4D97-AF65-F5344CB8AC3E}">
        <p14:creationId xmlns:p14="http://schemas.microsoft.com/office/powerpoint/2010/main" val="273357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Linear Regression</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135" t="10840" r="9143" b="2438"/>
          <a:stretch/>
        </p:blipFill>
        <p:spPr>
          <a:xfrm>
            <a:off x="838200" y="1683328"/>
            <a:ext cx="6899565" cy="5174672"/>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717972" y="3241963"/>
                <a:ext cx="239296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600" b="0" i="1" smtClean="0">
                          <a:latin typeface="Cambria Math" charset="0"/>
                        </a:rPr>
                        <m:t>𝑦</m:t>
                      </m:r>
                      <m:r>
                        <a:rPr lang="en-GB" sz="3600" b="0" i="1" smtClean="0">
                          <a:latin typeface="Cambria Math" charset="0"/>
                        </a:rPr>
                        <m:t>=</m:t>
                      </m:r>
                      <m:r>
                        <a:rPr lang="en-GB" sz="3600" b="0" i="1" smtClean="0">
                          <a:solidFill>
                            <a:schemeClr val="accent1"/>
                          </a:solidFill>
                          <a:latin typeface="Cambria Math" charset="0"/>
                        </a:rPr>
                        <m:t>𝑚</m:t>
                      </m:r>
                      <m:r>
                        <a:rPr lang="en-GB" sz="3600" b="0" i="1" smtClean="0">
                          <a:latin typeface="Cambria Math" charset="0"/>
                        </a:rPr>
                        <m:t>𝑥</m:t>
                      </m:r>
                      <m:r>
                        <a:rPr lang="en-GB" sz="3600" b="0" i="1" smtClean="0">
                          <a:latin typeface="Cambria Math" charset="0"/>
                        </a:rPr>
                        <m:t>+</m:t>
                      </m:r>
                      <m:r>
                        <a:rPr lang="en-GB" sz="3600" b="0" i="1" smtClean="0">
                          <a:solidFill>
                            <a:schemeClr val="accent2"/>
                          </a:solidFill>
                          <a:latin typeface="Cambria Math" charset="0"/>
                        </a:rPr>
                        <m:t>𝑐</m:t>
                      </m:r>
                    </m:oMath>
                  </m:oMathPara>
                </a14:m>
                <a:endParaRPr lang="en-GB" sz="3600" dirty="0">
                  <a:solidFill>
                    <a:schemeClr val="accent2"/>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717972" y="3241963"/>
                <a:ext cx="2392963" cy="553998"/>
              </a:xfrm>
              <a:prstGeom prst="rect">
                <a:avLst/>
              </a:prstGeom>
              <a:blipFill rotWithShape="0">
                <a:blip r:embed="rId4"/>
                <a:stretch>
                  <a:fillRect/>
                </a:stretch>
              </a:blipFill>
            </p:spPr>
            <p:txBody>
              <a:bodyPr/>
              <a:lstStyle/>
              <a:p>
                <a:r>
                  <a:rPr lang="en-GB">
                    <a:noFill/>
                  </a:rPr>
                  <a:t> </a:t>
                </a:r>
              </a:p>
            </p:txBody>
          </p:sp>
        </mc:Fallback>
      </mc:AlternateContent>
      <p:cxnSp>
        <p:nvCxnSpPr>
          <p:cNvPr id="7" name="Straight Connector 6"/>
          <p:cNvCxnSpPr/>
          <p:nvPr/>
        </p:nvCxnSpPr>
        <p:spPr>
          <a:xfrm flipV="1">
            <a:off x="1620982" y="1929679"/>
            <a:ext cx="5673437" cy="4138612"/>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27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Linear Regression</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454" y="1859973"/>
            <a:ext cx="8659091" cy="1461566"/>
          </a:xfrm>
          <a:prstGeom prst="rect">
            <a:avLst/>
          </a:prstGeom>
        </p:spPr>
      </p:pic>
      <p:cxnSp>
        <p:nvCxnSpPr>
          <p:cNvPr id="6" name="Straight Arrow Connector 5"/>
          <p:cNvCxnSpPr/>
          <p:nvPr/>
        </p:nvCxnSpPr>
        <p:spPr>
          <a:xfrm flipH="1">
            <a:off x="6691745" y="3075709"/>
            <a:ext cx="353291" cy="137160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611089" y="4447309"/>
            <a:ext cx="2971801" cy="461665"/>
          </a:xfrm>
          <a:prstGeom prst="rect">
            <a:avLst/>
          </a:prstGeom>
          <a:noFill/>
        </p:spPr>
        <p:txBody>
          <a:bodyPr wrap="square" rtlCol="0">
            <a:spAutoFit/>
          </a:bodyPr>
          <a:lstStyle/>
          <a:p>
            <a:r>
              <a:rPr lang="en-GB" sz="2400" dirty="0" smtClean="0"/>
              <a:t>Can be a </a:t>
            </a:r>
            <a:r>
              <a:rPr lang="en-GB" sz="2400" smtClean="0"/>
              <a:t>variable size</a:t>
            </a:r>
            <a:endParaRPr lang="en-GB" sz="2400"/>
          </a:p>
        </p:txBody>
      </p:sp>
    </p:spTree>
    <p:extLst>
      <p:ext uri="{BB962C8B-B14F-4D97-AF65-F5344CB8AC3E}">
        <p14:creationId xmlns:p14="http://schemas.microsoft.com/office/powerpoint/2010/main" val="2010306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Linear regression</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50" y="2071030"/>
            <a:ext cx="11595100" cy="1422400"/>
          </a:xfrm>
          <a:prstGeom prst="rect">
            <a:avLst/>
          </a:prstGeom>
        </p:spPr>
      </p:pic>
      <p:sp>
        <p:nvSpPr>
          <p:cNvPr id="6" name="TextBox 5"/>
          <p:cNvSpPr txBox="1"/>
          <p:nvPr/>
        </p:nvSpPr>
        <p:spPr>
          <a:xfrm>
            <a:off x="526472" y="4726597"/>
            <a:ext cx="9197898" cy="830997"/>
          </a:xfrm>
          <a:prstGeom prst="rect">
            <a:avLst/>
          </a:prstGeom>
          <a:noFill/>
        </p:spPr>
        <p:txBody>
          <a:bodyPr wrap="square" rtlCol="0">
            <a:spAutoFit/>
          </a:bodyPr>
          <a:lstStyle/>
          <a:p>
            <a:r>
              <a:rPr lang="en-GB" sz="2400" b="1" dirty="0" smtClean="0"/>
              <a:t>TF variable</a:t>
            </a:r>
            <a:r>
              <a:rPr lang="en-GB" sz="2400" dirty="0" smtClean="0"/>
              <a:t>:</a:t>
            </a:r>
          </a:p>
          <a:p>
            <a:r>
              <a:rPr lang="en-GB" sz="2400" dirty="0" smtClean="0"/>
              <a:t>A </a:t>
            </a:r>
            <a:r>
              <a:rPr lang="en-GB" sz="2400" dirty="0"/>
              <a:t>tensor whose value can be modified by running operations on </a:t>
            </a:r>
            <a:r>
              <a:rPr lang="en-GB" sz="2400" dirty="0" smtClean="0"/>
              <a:t>it.</a:t>
            </a:r>
            <a:endParaRPr lang="en-GB" sz="2400" dirty="0"/>
          </a:p>
        </p:txBody>
      </p:sp>
    </p:spTree>
    <p:extLst>
      <p:ext uri="{BB962C8B-B14F-4D97-AF65-F5344CB8AC3E}">
        <p14:creationId xmlns:p14="http://schemas.microsoft.com/office/powerpoint/2010/main" val="686103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Linear regression</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210110"/>
            <a:ext cx="11277600" cy="774700"/>
          </a:xfrm>
          <a:prstGeom prst="rect">
            <a:avLst/>
          </a:prstGeom>
        </p:spPr>
      </p:pic>
      <p:sp>
        <p:nvSpPr>
          <p:cNvPr id="5" name="TextBox 4"/>
          <p:cNvSpPr txBox="1"/>
          <p:nvPr/>
        </p:nvSpPr>
        <p:spPr>
          <a:xfrm>
            <a:off x="838200" y="4800600"/>
            <a:ext cx="9490364" cy="830997"/>
          </a:xfrm>
          <a:prstGeom prst="rect">
            <a:avLst/>
          </a:prstGeom>
          <a:noFill/>
        </p:spPr>
        <p:txBody>
          <a:bodyPr wrap="square" rtlCol="0">
            <a:spAutoFit/>
          </a:bodyPr>
          <a:lstStyle/>
          <a:p>
            <a:r>
              <a:rPr lang="en-GB" sz="2400" b="1" dirty="0" smtClean="0"/>
              <a:t>Gradient Descent Optimiser</a:t>
            </a:r>
            <a:r>
              <a:rPr lang="en-GB" sz="2400" dirty="0" smtClean="0"/>
              <a:t>:</a:t>
            </a:r>
          </a:p>
          <a:p>
            <a:r>
              <a:rPr lang="en-GB" sz="2400" dirty="0" smtClean="0"/>
              <a:t>Implements the gradient descent algorithm.</a:t>
            </a:r>
            <a:endParaRPr lang="en-GB" sz="2400" dirty="0"/>
          </a:p>
        </p:txBody>
      </p:sp>
    </p:spTree>
    <p:extLst>
      <p:ext uri="{BB962C8B-B14F-4D97-AF65-F5344CB8AC3E}">
        <p14:creationId xmlns:p14="http://schemas.microsoft.com/office/powerpoint/2010/main" val="877631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Linear regression</a:t>
            </a:r>
            <a:endParaRPr lang="en-GB" dirty="0"/>
          </a:p>
        </p:txBody>
      </p:sp>
      <p:sp>
        <p:nvSpPr>
          <p:cNvPr id="5" name="TextBox 4"/>
          <p:cNvSpPr txBox="1"/>
          <p:nvPr/>
        </p:nvSpPr>
        <p:spPr>
          <a:xfrm>
            <a:off x="838200" y="5338899"/>
            <a:ext cx="8796454" cy="830997"/>
          </a:xfrm>
          <a:prstGeom prst="rect">
            <a:avLst/>
          </a:prstGeom>
          <a:noFill/>
        </p:spPr>
        <p:txBody>
          <a:bodyPr wrap="square" rtlCol="0">
            <a:spAutoFit/>
          </a:bodyPr>
          <a:lstStyle/>
          <a:p>
            <a:r>
              <a:rPr lang="en-GB" sz="2400" b="1" dirty="0" smtClean="0"/>
              <a:t>Variable initialiser:</a:t>
            </a:r>
          </a:p>
          <a:p>
            <a:r>
              <a:rPr lang="en-GB" sz="2400" dirty="0" smtClean="0"/>
              <a:t>Operation that assigns a value to the variables in a session.</a:t>
            </a:r>
            <a:endParaRPr lang="en-GB" sz="2400" dirty="0"/>
          </a:p>
        </p:txBody>
      </p:sp>
      <p:sp>
        <p:nvSpPr>
          <p:cNvPr id="8" name="TextBox 7"/>
          <p:cNvSpPr txBox="1"/>
          <p:nvPr/>
        </p:nvSpPr>
        <p:spPr>
          <a:xfrm>
            <a:off x="3820391" y="3408322"/>
            <a:ext cx="2722418" cy="923330"/>
          </a:xfrm>
          <a:prstGeom prst="rect">
            <a:avLst/>
          </a:prstGeom>
          <a:noFill/>
        </p:spPr>
        <p:txBody>
          <a:bodyPr wrap="square" rtlCol="0">
            <a:spAutoFit/>
          </a:bodyPr>
          <a:lstStyle/>
          <a:p>
            <a:r>
              <a:rPr lang="en-GB" dirty="0" smtClean="0"/>
              <a:t>Needs to be run in the session before any </a:t>
            </a:r>
            <a:r>
              <a:rPr lang="en-GB" smtClean="0"/>
              <a:t>other operation!</a:t>
            </a:r>
            <a:endParaRPr lang="en-GB"/>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182" y="1988325"/>
            <a:ext cx="6388100" cy="825500"/>
          </a:xfrm>
          <a:prstGeom prst="rect">
            <a:avLst/>
          </a:prstGeom>
        </p:spPr>
      </p:pic>
      <p:cxnSp>
        <p:nvCxnSpPr>
          <p:cNvPr id="7" name="Straight Arrow Connector 6"/>
          <p:cNvCxnSpPr/>
          <p:nvPr/>
        </p:nvCxnSpPr>
        <p:spPr>
          <a:xfrm>
            <a:off x="1475509" y="2597727"/>
            <a:ext cx="2258291" cy="1122218"/>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579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TensorFlow?</a:t>
            </a:r>
            <a:endParaRPr lang="en-GB" dirty="0"/>
          </a:p>
        </p:txBody>
      </p:sp>
      <p:sp>
        <p:nvSpPr>
          <p:cNvPr id="3" name="Content Placeholder 2"/>
          <p:cNvSpPr>
            <a:spLocks noGrp="1"/>
          </p:cNvSpPr>
          <p:nvPr>
            <p:ph idx="1"/>
          </p:nvPr>
        </p:nvSpPr>
        <p:spPr>
          <a:xfrm>
            <a:off x="838200" y="1825625"/>
            <a:ext cx="10515600" cy="560388"/>
          </a:xfrm>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200" dirty="0" smtClean="0"/>
              <a:t>Software library for </a:t>
            </a:r>
            <a:r>
              <a:rPr lang="en-GB" sz="3200" smtClean="0"/>
              <a:t>numerical computation</a:t>
            </a:r>
            <a:endParaRPr lang="en-GB" sz="3200" dirty="0" smtClean="0"/>
          </a:p>
        </p:txBody>
      </p:sp>
      <p:sp>
        <p:nvSpPr>
          <p:cNvPr id="4" name="TextBox 3"/>
          <p:cNvSpPr txBox="1"/>
          <p:nvPr/>
        </p:nvSpPr>
        <p:spPr>
          <a:xfrm>
            <a:off x="5224462" y="3671888"/>
            <a:ext cx="6129338" cy="523220"/>
          </a:xfrm>
          <a:prstGeom prst="rect">
            <a:avLst/>
          </a:prstGeom>
          <a:noFill/>
        </p:spPr>
        <p:txBody>
          <a:bodyPr wrap="square" rtlCol="0">
            <a:spAutoFit/>
          </a:bodyPr>
          <a:lstStyle/>
          <a:p>
            <a:r>
              <a:rPr lang="mr-IN" sz="2800" dirty="0" smtClean="0"/>
              <a:t>…</a:t>
            </a:r>
            <a:r>
              <a:rPr lang="en-GB" sz="2800" dirty="0"/>
              <a:t> </a:t>
            </a:r>
            <a:r>
              <a:rPr lang="en-GB" sz="2800" dirty="0" smtClean="0"/>
              <a:t>but wait, why not just use Numpy?</a:t>
            </a:r>
            <a:endParaRPr lang="en-GB" sz="2800" dirty="0"/>
          </a:p>
        </p:txBody>
      </p:sp>
    </p:spTree>
    <p:extLst>
      <p:ext uri="{BB962C8B-B14F-4D97-AF65-F5344CB8AC3E}">
        <p14:creationId xmlns:p14="http://schemas.microsoft.com/office/powerpoint/2010/main" val="1994322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a:t>
            </a:r>
            <a:endParaRPr lang="en-GB" dirty="0"/>
          </a:p>
        </p:txBody>
      </p:sp>
      <mc:AlternateContent xmlns:mc="http://schemas.openxmlformats.org/markup-compatibility/2006" xmlns:a14="http://schemas.microsoft.com/office/drawing/2010/main">
        <mc:Choice Requires="a14">
          <p:sp>
            <p:nvSpPr>
              <p:cNvPr id="4" name="TextBox 3"/>
              <p:cNvSpPr txBox="1"/>
              <p:nvPr/>
            </p:nvSpPr>
            <p:spPr>
              <a:xfrm>
                <a:off x="2220191" y="2431472"/>
                <a:ext cx="7751618" cy="2246769"/>
              </a:xfrm>
              <a:prstGeom prst="rect">
                <a:avLst/>
              </a:prstGeom>
              <a:noFill/>
            </p:spPr>
            <p:txBody>
              <a:bodyPr wrap="square" rtlCol="0">
                <a:spAutoFit/>
              </a:bodyPr>
              <a:lstStyle/>
              <a:p>
                <a:r>
                  <a:rPr lang="en-GB" sz="2800" dirty="0" smtClean="0"/>
                  <a:t>Follow the example of the linear regression to generate a quadratic fit.</a:t>
                </a:r>
              </a:p>
              <a:p>
                <a:endParaRPr lang="en-GB" sz="2800" dirty="0"/>
              </a:p>
              <a:p>
                <a:r>
                  <a:rPr lang="en-GB" sz="2800" dirty="0" smtClean="0"/>
                  <a:t>The model that you need to use has this formula:</a:t>
                </a:r>
              </a:p>
              <a:p>
                <a:pPr/>
                <a14:m>
                  <m:oMathPara xmlns:m="http://schemas.openxmlformats.org/officeDocument/2006/math">
                    <m:oMathParaPr>
                      <m:jc m:val="centerGroup"/>
                    </m:oMathParaPr>
                    <m:oMath xmlns:m="http://schemas.openxmlformats.org/officeDocument/2006/math">
                      <m:r>
                        <a:rPr lang="en-GB" sz="2800" b="0" i="1" smtClean="0">
                          <a:latin typeface="Cambria Math" charset="0"/>
                        </a:rPr>
                        <m:t>𝑦</m:t>
                      </m:r>
                      <m:r>
                        <a:rPr lang="en-GB" sz="2800" b="0" i="1" smtClean="0">
                          <a:latin typeface="Cambria Math" charset="0"/>
                        </a:rPr>
                        <m:t>=</m:t>
                      </m:r>
                      <m:r>
                        <a:rPr lang="en-GB" sz="2800" b="0" i="1" smtClean="0">
                          <a:latin typeface="Cambria Math" charset="0"/>
                        </a:rPr>
                        <m:t>𝑎</m:t>
                      </m:r>
                      <m:sSup>
                        <m:sSupPr>
                          <m:ctrlPr>
                            <a:rPr lang="en-GB" sz="2800" b="0" i="1" smtClean="0">
                              <a:latin typeface="Cambria Math" charset="0"/>
                            </a:rPr>
                          </m:ctrlPr>
                        </m:sSupPr>
                        <m:e>
                          <m:r>
                            <a:rPr lang="en-GB" sz="2800" b="0" i="1" smtClean="0">
                              <a:latin typeface="Cambria Math" charset="0"/>
                            </a:rPr>
                            <m:t>𝑥</m:t>
                          </m:r>
                        </m:e>
                        <m:sup>
                          <m:r>
                            <a:rPr lang="en-GB" sz="2800" b="0" i="1" smtClean="0">
                              <a:latin typeface="Cambria Math" charset="0"/>
                            </a:rPr>
                            <m:t>2</m:t>
                          </m:r>
                        </m:sup>
                      </m:sSup>
                      <m:r>
                        <a:rPr lang="en-GB" sz="2800" b="0" i="1" smtClean="0">
                          <a:latin typeface="Cambria Math" charset="0"/>
                        </a:rPr>
                        <m:t>+</m:t>
                      </m:r>
                      <m:r>
                        <a:rPr lang="en-GB" sz="2800" b="0" i="1" smtClean="0">
                          <a:latin typeface="Cambria Math" charset="0"/>
                        </a:rPr>
                        <m:t>𝑏𝑥</m:t>
                      </m:r>
                      <m:r>
                        <a:rPr lang="en-GB" sz="2800" b="0" i="1" smtClean="0">
                          <a:latin typeface="Cambria Math" charset="0"/>
                        </a:rPr>
                        <m:t>+</m:t>
                      </m:r>
                      <m:r>
                        <a:rPr lang="en-GB" sz="2800" b="0" i="1" smtClean="0">
                          <a:latin typeface="Cambria Math" charset="0"/>
                        </a:rPr>
                        <m:t>𝑐</m:t>
                      </m:r>
                    </m:oMath>
                  </m:oMathPara>
                </a14:m>
                <a:endParaRPr lang="en-GB"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2220191" y="2431472"/>
                <a:ext cx="7751618" cy="2246769"/>
              </a:xfrm>
              <a:prstGeom prst="rect">
                <a:avLst/>
              </a:prstGeom>
              <a:blipFill rotWithShape="0">
                <a:blip r:embed="rId3"/>
                <a:stretch>
                  <a:fillRect l="-1572" t="-2717"/>
                </a:stretch>
              </a:blipFill>
            </p:spPr>
            <p:txBody>
              <a:bodyPr/>
              <a:lstStyle/>
              <a:p>
                <a:r>
                  <a:rPr lang="en-GB">
                    <a:noFill/>
                  </a:rPr>
                  <a:t> </a:t>
                </a:r>
              </a:p>
            </p:txBody>
          </p:sp>
        </mc:Fallback>
      </mc:AlternateContent>
    </p:spTree>
    <p:extLst>
      <p:ext uri="{BB962C8B-B14F-4D97-AF65-F5344CB8AC3E}">
        <p14:creationId xmlns:p14="http://schemas.microsoft.com/office/powerpoint/2010/main" val="1034852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Introduction to TensorFlow</a:t>
            </a:r>
            <a:endParaRPr lang="en-GB" dirty="0"/>
          </a:p>
        </p:txBody>
      </p:sp>
      <p:sp>
        <p:nvSpPr>
          <p:cNvPr id="3" name="Subtitle 2"/>
          <p:cNvSpPr>
            <a:spLocks noGrp="1"/>
          </p:cNvSpPr>
          <p:nvPr>
            <p:ph type="subTitle" idx="1"/>
          </p:nvPr>
        </p:nvSpPr>
        <p:spPr>
          <a:xfrm>
            <a:off x="1524000" y="3602038"/>
            <a:ext cx="9144000" cy="429635"/>
          </a:xfrm>
        </p:spPr>
        <p:txBody>
          <a:bodyPr/>
          <a:lstStyle/>
          <a:p>
            <a:r>
              <a:rPr lang="en-GB" dirty="0" smtClean="0"/>
              <a:t>Hackathon 2018</a:t>
            </a:r>
            <a:endParaRPr lang="en-GB" dirty="0"/>
          </a:p>
        </p:txBody>
      </p:sp>
      <p:sp>
        <p:nvSpPr>
          <p:cNvPr id="4" name="TextBox 3"/>
          <p:cNvSpPr txBox="1"/>
          <p:nvPr/>
        </p:nvSpPr>
        <p:spPr>
          <a:xfrm>
            <a:off x="3487882" y="4883726"/>
            <a:ext cx="5216236" cy="523220"/>
          </a:xfrm>
          <a:prstGeom prst="rect">
            <a:avLst/>
          </a:prstGeom>
          <a:noFill/>
        </p:spPr>
        <p:txBody>
          <a:bodyPr wrap="square" rtlCol="0">
            <a:spAutoFit/>
          </a:bodyPr>
          <a:lstStyle/>
          <a:p>
            <a:pPr algn="ctr"/>
            <a:r>
              <a:rPr lang="en-GB" sz="2800" dirty="0" smtClean="0"/>
              <a:t>Part 3 </a:t>
            </a:r>
            <a:r>
              <a:rPr lang="mr-IN" sz="2800" dirty="0" smtClean="0"/>
              <a:t>–</a:t>
            </a:r>
            <a:r>
              <a:rPr lang="en-GB" sz="2800" dirty="0" smtClean="0"/>
              <a:t> Neural Network!</a:t>
            </a:r>
            <a:endParaRPr lang="en-GB" sz="2800" dirty="0"/>
          </a:p>
        </p:txBody>
      </p:sp>
    </p:spTree>
    <p:extLst>
      <p:ext uri="{BB962C8B-B14F-4D97-AF65-F5344CB8AC3E}">
        <p14:creationId xmlns:p14="http://schemas.microsoft.com/office/powerpoint/2010/main" val="24035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Neural networks</a:t>
            </a:r>
            <a:endParaRPr lang="en-GB" dirty="0"/>
          </a:p>
        </p:txBody>
      </p:sp>
      <p:sp>
        <p:nvSpPr>
          <p:cNvPr id="4" name="Oval 3"/>
          <p:cNvSpPr/>
          <p:nvPr/>
        </p:nvSpPr>
        <p:spPr>
          <a:xfrm>
            <a:off x="4516961" y="3045385"/>
            <a:ext cx="340470" cy="451863"/>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4516961" y="4015160"/>
            <a:ext cx="340470" cy="451863"/>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5784249" y="2445964"/>
            <a:ext cx="340470" cy="451863"/>
          </a:xfrm>
          <a:prstGeom prst="ellipse">
            <a:avLst/>
          </a:prstGeom>
          <a:solidFill>
            <a:srgbClr val="5D99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5784249" y="3425228"/>
            <a:ext cx="340470" cy="451863"/>
          </a:xfrm>
          <a:prstGeom prst="ellipse">
            <a:avLst/>
          </a:prstGeom>
          <a:solidFill>
            <a:srgbClr val="5D99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5784249" y="4452125"/>
            <a:ext cx="340470" cy="451863"/>
          </a:xfrm>
          <a:prstGeom prst="ellipse">
            <a:avLst/>
          </a:prstGeom>
          <a:solidFill>
            <a:srgbClr val="5D99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6940839" y="3471592"/>
            <a:ext cx="340470" cy="45186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70C0"/>
              </a:solidFill>
            </a:endParaRPr>
          </a:p>
        </p:txBody>
      </p:sp>
      <p:cxnSp>
        <p:nvCxnSpPr>
          <p:cNvPr id="11" name="Straight Connector 10"/>
          <p:cNvCxnSpPr/>
          <p:nvPr/>
        </p:nvCxnSpPr>
        <p:spPr>
          <a:xfrm flipV="1">
            <a:off x="4857431" y="2671896"/>
            <a:ext cx="926817" cy="5994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7" idx="2"/>
          </p:cNvCxnSpPr>
          <p:nvPr/>
        </p:nvCxnSpPr>
        <p:spPr>
          <a:xfrm>
            <a:off x="4857431" y="3271317"/>
            <a:ext cx="926818" cy="3798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8" idx="2"/>
          </p:cNvCxnSpPr>
          <p:nvPr/>
        </p:nvCxnSpPr>
        <p:spPr>
          <a:xfrm>
            <a:off x="4857431" y="3271317"/>
            <a:ext cx="926818" cy="1406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4857431" y="2671896"/>
            <a:ext cx="926817" cy="1569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7" idx="2"/>
          </p:cNvCxnSpPr>
          <p:nvPr/>
        </p:nvCxnSpPr>
        <p:spPr>
          <a:xfrm flipV="1">
            <a:off x="4857431" y="3651160"/>
            <a:ext cx="926818" cy="5899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8" idx="2"/>
          </p:cNvCxnSpPr>
          <p:nvPr/>
        </p:nvCxnSpPr>
        <p:spPr>
          <a:xfrm>
            <a:off x="4857431" y="4241092"/>
            <a:ext cx="926818" cy="4369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124719" y="2671896"/>
            <a:ext cx="816120" cy="10256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6"/>
          </p:cNvCxnSpPr>
          <p:nvPr/>
        </p:nvCxnSpPr>
        <p:spPr>
          <a:xfrm>
            <a:off x="6124719" y="3651160"/>
            <a:ext cx="816120" cy="4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6"/>
          </p:cNvCxnSpPr>
          <p:nvPr/>
        </p:nvCxnSpPr>
        <p:spPr>
          <a:xfrm flipV="1">
            <a:off x="6124719" y="3697524"/>
            <a:ext cx="816120" cy="980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85028" y="6272918"/>
            <a:ext cx="4398439" cy="461665"/>
          </a:xfrm>
          <a:prstGeom prst="rect">
            <a:avLst/>
          </a:prstGeom>
          <a:noFill/>
        </p:spPr>
        <p:txBody>
          <a:bodyPr wrap="square" rtlCol="0">
            <a:spAutoFit/>
          </a:bodyPr>
          <a:lstStyle/>
          <a:p>
            <a:pPr algn="ctr"/>
            <a:r>
              <a:rPr lang="en-GB" sz="2400" dirty="0" smtClean="0"/>
              <a:t>A tiny neural network</a:t>
            </a:r>
            <a:endParaRPr lang="en-GB" sz="2400" dirty="0"/>
          </a:p>
        </p:txBody>
      </p:sp>
      <p:cxnSp>
        <p:nvCxnSpPr>
          <p:cNvPr id="25" name="Straight Arrow Connector 24"/>
          <p:cNvCxnSpPr/>
          <p:nvPr/>
        </p:nvCxnSpPr>
        <p:spPr>
          <a:xfrm flipV="1">
            <a:off x="6124719" y="1725726"/>
            <a:ext cx="2114550" cy="755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8239269" y="1541060"/>
            <a:ext cx="1619250" cy="461665"/>
          </a:xfrm>
          <a:prstGeom prst="rect">
            <a:avLst/>
          </a:prstGeom>
          <a:noFill/>
        </p:spPr>
        <p:txBody>
          <a:bodyPr wrap="square" rtlCol="0">
            <a:spAutoFit/>
          </a:bodyPr>
          <a:lstStyle/>
          <a:p>
            <a:r>
              <a:rPr lang="en-GB" sz="2400" dirty="0"/>
              <a:t>N</a:t>
            </a:r>
            <a:r>
              <a:rPr lang="en-GB" sz="2400" dirty="0" smtClean="0"/>
              <a:t>euron</a:t>
            </a:r>
            <a:endParaRPr lang="en-GB" sz="2400" dirty="0"/>
          </a:p>
        </p:txBody>
      </p:sp>
      <p:sp>
        <p:nvSpPr>
          <p:cNvPr id="32" name="Rectangle 31"/>
          <p:cNvSpPr/>
          <p:nvPr/>
        </p:nvSpPr>
        <p:spPr>
          <a:xfrm>
            <a:off x="4444552" y="2517985"/>
            <a:ext cx="523577" cy="2359076"/>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p:cNvSpPr txBox="1"/>
          <p:nvPr/>
        </p:nvSpPr>
        <p:spPr>
          <a:xfrm>
            <a:off x="3937066" y="5133825"/>
            <a:ext cx="1538548" cy="830997"/>
          </a:xfrm>
          <a:prstGeom prst="rect">
            <a:avLst/>
          </a:prstGeom>
          <a:noFill/>
        </p:spPr>
        <p:txBody>
          <a:bodyPr wrap="square" rtlCol="0">
            <a:spAutoFit/>
          </a:bodyPr>
          <a:lstStyle/>
          <a:p>
            <a:pPr algn="ctr"/>
            <a:r>
              <a:rPr lang="en-GB" sz="2400" smtClean="0">
                <a:solidFill>
                  <a:srgbClr val="7030A0"/>
                </a:solidFill>
              </a:rPr>
              <a:t>Input Layer</a:t>
            </a:r>
            <a:endParaRPr lang="en-GB" sz="2400">
              <a:solidFill>
                <a:srgbClr val="7030A0"/>
              </a:solidFill>
            </a:endParaRPr>
          </a:p>
        </p:txBody>
      </p:sp>
      <p:sp>
        <p:nvSpPr>
          <p:cNvPr id="36" name="Rectangle 35"/>
          <p:cNvSpPr/>
          <p:nvPr/>
        </p:nvSpPr>
        <p:spPr>
          <a:xfrm>
            <a:off x="6851359" y="2470074"/>
            <a:ext cx="523577" cy="235907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70C0"/>
              </a:solidFill>
            </a:endParaRPr>
          </a:p>
        </p:txBody>
      </p:sp>
      <p:sp>
        <p:nvSpPr>
          <p:cNvPr id="37" name="TextBox 36"/>
          <p:cNvSpPr txBox="1"/>
          <p:nvPr/>
        </p:nvSpPr>
        <p:spPr>
          <a:xfrm>
            <a:off x="6343873" y="5085914"/>
            <a:ext cx="1538548" cy="830997"/>
          </a:xfrm>
          <a:prstGeom prst="rect">
            <a:avLst/>
          </a:prstGeom>
          <a:noFill/>
        </p:spPr>
        <p:txBody>
          <a:bodyPr wrap="square" rtlCol="0">
            <a:spAutoFit/>
          </a:bodyPr>
          <a:lstStyle/>
          <a:p>
            <a:pPr algn="ctr"/>
            <a:r>
              <a:rPr lang="en-GB" sz="2400" dirty="0" smtClean="0">
                <a:solidFill>
                  <a:srgbClr val="0070C0"/>
                </a:solidFill>
              </a:rPr>
              <a:t>Output Layer</a:t>
            </a:r>
            <a:endParaRPr lang="en-GB" sz="2400" dirty="0">
              <a:solidFill>
                <a:srgbClr val="0070C0"/>
              </a:solidFill>
            </a:endParaRPr>
          </a:p>
        </p:txBody>
      </p:sp>
      <p:sp>
        <p:nvSpPr>
          <p:cNvPr id="38" name="Rectangle 37"/>
          <p:cNvSpPr/>
          <p:nvPr/>
        </p:nvSpPr>
        <p:spPr>
          <a:xfrm>
            <a:off x="5680698" y="2201312"/>
            <a:ext cx="547572" cy="290752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p:cNvSpPr txBox="1"/>
          <p:nvPr/>
        </p:nvSpPr>
        <p:spPr>
          <a:xfrm>
            <a:off x="5185210" y="1193056"/>
            <a:ext cx="1538548" cy="830997"/>
          </a:xfrm>
          <a:prstGeom prst="rect">
            <a:avLst/>
          </a:prstGeom>
          <a:noFill/>
        </p:spPr>
        <p:txBody>
          <a:bodyPr wrap="square" rtlCol="0">
            <a:spAutoFit/>
          </a:bodyPr>
          <a:lstStyle/>
          <a:p>
            <a:pPr algn="ctr"/>
            <a:r>
              <a:rPr lang="en-GB" sz="2400" smtClean="0">
                <a:solidFill>
                  <a:schemeClr val="accent6"/>
                </a:solidFill>
              </a:rPr>
              <a:t>Hidden Layer</a:t>
            </a:r>
            <a:endParaRPr lang="en-GB" sz="2400" dirty="0">
              <a:solidFill>
                <a:schemeClr val="accent6"/>
              </a:solidFill>
            </a:endParaRPr>
          </a:p>
        </p:txBody>
      </p:sp>
    </p:spTree>
    <p:extLst>
      <p:ext uri="{BB962C8B-B14F-4D97-AF65-F5344CB8AC3E}">
        <p14:creationId xmlns:p14="http://schemas.microsoft.com/office/powerpoint/2010/main" val="1783970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Hidden neuron</a:t>
            </a:r>
            <a:endParaRPr lang="en-GB" dirty="0"/>
          </a:p>
        </p:txBody>
      </p:sp>
      <p:sp>
        <p:nvSpPr>
          <p:cNvPr id="4" name="Oval 3"/>
          <p:cNvSpPr/>
          <p:nvPr/>
        </p:nvSpPr>
        <p:spPr>
          <a:xfrm>
            <a:off x="2876269" y="2838450"/>
            <a:ext cx="914400" cy="914400"/>
          </a:xfrm>
          <a:prstGeom prst="ellipse">
            <a:avLst/>
          </a:prstGeom>
          <a:solidFill>
            <a:schemeClr val="accent6">
              <a:lumMod val="75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cxnSp>
        <p:nvCxnSpPr>
          <p:cNvPr id="5" name="Straight Arrow Connector 4"/>
          <p:cNvCxnSpPr>
            <a:endCxn id="6" idx="1"/>
          </p:cNvCxnSpPr>
          <p:nvPr/>
        </p:nvCxnSpPr>
        <p:spPr>
          <a:xfrm>
            <a:off x="1790139" y="2395210"/>
            <a:ext cx="1220041" cy="577151"/>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38200" y="1989770"/>
            <a:ext cx="951939" cy="523220"/>
          </a:xfrm>
          <a:prstGeom prst="rect">
            <a:avLst/>
          </a:prstGeom>
          <a:noFill/>
        </p:spPr>
        <p:txBody>
          <a:bodyPr wrap="square" rtlCol="0">
            <a:spAutoFit/>
          </a:bodyPr>
          <a:lstStyle/>
          <a:p>
            <a:pPr algn="ctr"/>
            <a:r>
              <a:rPr lang="en-GB" sz="2800" dirty="0" smtClean="0"/>
              <a:t>X</a:t>
            </a:r>
            <a:r>
              <a:rPr lang="en-GB" sz="2800" baseline="-25000" dirty="0" smtClean="0"/>
              <a:t>1</a:t>
            </a:r>
            <a:endParaRPr lang="en-GB" sz="2800" baseline="-25000" dirty="0"/>
          </a:p>
        </p:txBody>
      </p:sp>
      <p:cxnSp>
        <p:nvCxnSpPr>
          <p:cNvPr id="7" name="Straight Arrow Connector 6"/>
          <p:cNvCxnSpPr>
            <a:stCxn id="14" idx="3"/>
            <a:endCxn id="6" idx="3"/>
          </p:cNvCxnSpPr>
          <p:nvPr/>
        </p:nvCxnSpPr>
        <p:spPr>
          <a:xfrm flipV="1">
            <a:off x="1790139" y="3618939"/>
            <a:ext cx="1220041" cy="539517"/>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838200" y="3896846"/>
            <a:ext cx="951939" cy="523220"/>
          </a:xfrm>
          <a:prstGeom prst="rect">
            <a:avLst/>
          </a:prstGeom>
          <a:noFill/>
        </p:spPr>
        <p:txBody>
          <a:bodyPr wrap="square" rtlCol="0">
            <a:spAutoFit/>
          </a:bodyPr>
          <a:lstStyle/>
          <a:p>
            <a:pPr algn="ctr"/>
            <a:r>
              <a:rPr lang="en-GB" sz="2800" dirty="0" smtClean="0"/>
              <a:t>X</a:t>
            </a:r>
            <a:r>
              <a:rPr lang="en-GB" sz="2800" baseline="-25000" dirty="0"/>
              <a:t>2</a:t>
            </a:r>
          </a:p>
        </p:txBody>
      </p:sp>
      <p:cxnSp>
        <p:nvCxnSpPr>
          <p:cNvPr id="9" name="Straight Arrow Connector 8"/>
          <p:cNvCxnSpPr/>
          <p:nvPr/>
        </p:nvCxnSpPr>
        <p:spPr>
          <a:xfrm flipV="1">
            <a:off x="3790669" y="3295650"/>
            <a:ext cx="1086130" cy="1503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5048250" y="3049428"/>
                <a:ext cx="362753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charset="0"/>
                        </a:rPr>
                        <m:t>𝑓</m:t>
                      </m:r>
                      <m:d>
                        <m:dPr>
                          <m:ctrlPr>
                            <a:rPr lang="en-GB" sz="3200" b="0" i="1" smtClean="0">
                              <a:latin typeface="Cambria Math" charset="0"/>
                            </a:rPr>
                          </m:ctrlPr>
                        </m:dPr>
                        <m:e>
                          <m:sSub>
                            <m:sSubPr>
                              <m:ctrlPr>
                                <a:rPr lang="en-US" sz="3200" b="0" i="1" smtClean="0">
                                  <a:latin typeface="Cambria Math" charset="0"/>
                                </a:rPr>
                              </m:ctrlPr>
                            </m:sSubPr>
                            <m:e>
                              <m:r>
                                <a:rPr lang="en-GB" sz="3200" b="0" i="1" smtClean="0">
                                  <a:latin typeface="Cambria Math" charset="0"/>
                                </a:rPr>
                                <m:t>𝑤</m:t>
                              </m:r>
                            </m:e>
                            <m:sub>
                              <m:r>
                                <a:rPr lang="en-GB" sz="3200" b="0" i="1" smtClean="0">
                                  <a:latin typeface="Cambria Math" charset="0"/>
                                </a:rPr>
                                <m:t>1</m:t>
                              </m:r>
                            </m:sub>
                          </m:sSub>
                          <m:sSub>
                            <m:sSubPr>
                              <m:ctrlPr>
                                <a:rPr lang="en-GB" sz="3200" b="0" i="1" smtClean="0">
                                  <a:latin typeface="Cambria Math" charset="0"/>
                                </a:rPr>
                              </m:ctrlPr>
                            </m:sSubPr>
                            <m:e>
                              <m:r>
                                <a:rPr lang="en-GB" sz="3200" b="0" i="1" smtClean="0">
                                  <a:latin typeface="Cambria Math" charset="0"/>
                                </a:rPr>
                                <m:t>𝑥</m:t>
                              </m:r>
                            </m:e>
                            <m:sub>
                              <m:r>
                                <a:rPr lang="en-GB" sz="3200" b="0" i="1" smtClean="0">
                                  <a:latin typeface="Cambria Math" charset="0"/>
                                </a:rPr>
                                <m:t>1</m:t>
                              </m:r>
                            </m:sub>
                          </m:sSub>
                          <m:r>
                            <a:rPr lang="en-GB" sz="3200" b="0" i="1" smtClean="0">
                              <a:latin typeface="Cambria Math" charset="0"/>
                            </a:rPr>
                            <m:t>+</m:t>
                          </m:r>
                          <m:sSub>
                            <m:sSubPr>
                              <m:ctrlPr>
                                <a:rPr lang="en-GB" sz="3200" b="0" i="1" smtClean="0">
                                  <a:latin typeface="Cambria Math" charset="0"/>
                                </a:rPr>
                              </m:ctrlPr>
                            </m:sSubPr>
                            <m:e>
                              <m:r>
                                <a:rPr lang="en-GB" sz="3200" b="0" i="1" smtClean="0">
                                  <a:latin typeface="Cambria Math" charset="0"/>
                                </a:rPr>
                                <m:t>𝑤</m:t>
                              </m:r>
                            </m:e>
                            <m:sub>
                              <m:r>
                                <a:rPr lang="en-GB" sz="3200" b="0" i="1" smtClean="0">
                                  <a:latin typeface="Cambria Math" charset="0"/>
                                </a:rPr>
                                <m:t>2</m:t>
                              </m:r>
                            </m:sub>
                          </m:sSub>
                          <m:sSub>
                            <m:sSubPr>
                              <m:ctrlPr>
                                <a:rPr lang="en-GB" sz="3200" b="0" i="1" smtClean="0">
                                  <a:latin typeface="Cambria Math" charset="0"/>
                                </a:rPr>
                              </m:ctrlPr>
                            </m:sSubPr>
                            <m:e>
                              <m:r>
                                <a:rPr lang="en-GB" sz="3200" b="0" i="1" smtClean="0">
                                  <a:latin typeface="Cambria Math" charset="0"/>
                                </a:rPr>
                                <m:t>𝑥</m:t>
                              </m:r>
                            </m:e>
                            <m:sub>
                              <m:r>
                                <a:rPr lang="en-GB" sz="3200" b="0" i="1" smtClean="0">
                                  <a:latin typeface="Cambria Math" charset="0"/>
                                </a:rPr>
                                <m:t>2</m:t>
                              </m:r>
                            </m:sub>
                          </m:sSub>
                          <m:r>
                            <a:rPr lang="en-GB" sz="3200" b="0" i="1" smtClean="0">
                              <a:latin typeface="Cambria Math" charset="0"/>
                            </a:rPr>
                            <m:t>+</m:t>
                          </m:r>
                          <m:r>
                            <a:rPr lang="en-GB" sz="3200" b="0" i="1" smtClean="0">
                              <a:latin typeface="Cambria Math" charset="0"/>
                            </a:rPr>
                            <m:t>𝑏</m:t>
                          </m:r>
                        </m:e>
                      </m:d>
                    </m:oMath>
                  </m:oMathPara>
                </a14:m>
                <a:endParaRPr lang="en-GB" sz="3200" dirty="0"/>
              </a:p>
            </p:txBody>
          </p:sp>
        </mc:Choice>
        <mc:Fallback xmlns="">
          <p:sp>
            <p:nvSpPr>
              <p:cNvPr id="10" name="TextBox 9"/>
              <p:cNvSpPr txBox="1">
                <a:spLocks noRot="1" noChangeAspect="1" noMove="1" noResize="1" noEditPoints="1" noAdjustHandles="1" noChangeArrowheads="1" noChangeShapeType="1" noTextEdit="1"/>
              </p:cNvSpPr>
              <p:nvPr/>
            </p:nvSpPr>
            <p:spPr>
              <a:xfrm>
                <a:off x="5048250" y="3049428"/>
                <a:ext cx="3627532" cy="492443"/>
              </a:xfrm>
              <a:prstGeom prst="rect">
                <a:avLst/>
              </a:prstGeom>
              <a:blipFill rotWithShape="0">
                <a:blip r:embed="rId3"/>
                <a:stretch>
                  <a:fillRect/>
                </a:stretch>
              </a:blipFill>
            </p:spPr>
            <p:txBody>
              <a:bodyPr/>
              <a:lstStyle/>
              <a:p>
                <a:r>
                  <a:rPr lang="en-GB">
                    <a:noFill/>
                  </a:rPr>
                  <a:t> </a:t>
                </a:r>
              </a:p>
            </p:txBody>
          </p:sp>
        </mc:Fallback>
      </mc:AlternateContent>
      <p:sp>
        <p:nvSpPr>
          <p:cNvPr id="11" name="TextBox 10"/>
          <p:cNvSpPr txBox="1"/>
          <p:nvPr/>
        </p:nvSpPr>
        <p:spPr>
          <a:xfrm>
            <a:off x="6096000" y="1459855"/>
            <a:ext cx="1752600" cy="461665"/>
          </a:xfrm>
          <a:prstGeom prst="rect">
            <a:avLst/>
          </a:prstGeom>
          <a:noFill/>
        </p:spPr>
        <p:txBody>
          <a:bodyPr wrap="square" rtlCol="0">
            <a:spAutoFit/>
          </a:bodyPr>
          <a:lstStyle/>
          <a:p>
            <a:r>
              <a:rPr lang="en-GB" sz="2400" smtClean="0"/>
              <a:t>Parameters</a:t>
            </a:r>
            <a:endParaRPr lang="en-GB"/>
          </a:p>
        </p:txBody>
      </p:sp>
      <p:cxnSp>
        <p:nvCxnSpPr>
          <p:cNvPr id="12" name="Straight Arrow Connector 11"/>
          <p:cNvCxnSpPr/>
          <p:nvPr/>
        </p:nvCxnSpPr>
        <p:spPr>
          <a:xfrm flipH="1">
            <a:off x="5695950" y="1989770"/>
            <a:ext cx="1166066" cy="105965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861455" y="1989770"/>
            <a:ext cx="172012" cy="105965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861455" y="1989770"/>
            <a:ext cx="1406245" cy="112790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876799" y="3580839"/>
            <a:ext cx="251386" cy="102069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56552" y="4573908"/>
            <a:ext cx="2143266" cy="461665"/>
          </a:xfrm>
          <a:prstGeom prst="rect">
            <a:avLst/>
          </a:prstGeom>
          <a:noFill/>
        </p:spPr>
        <p:txBody>
          <a:bodyPr wrap="square" rtlCol="0">
            <a:spAutoFit/>
          </a:bodyPr>
          <a:lstStyle/>
          <a:p>
            <a:r>
              <a:rPr lang="en-GB" sz="2400" smtClean="0"/>
              <a:t>For example:</a:t>
            </a:r>
            <a:endParaRPr lang="en-GB" sz="2400"/>
          </a:p>
        </p:txBody>
      </p:sp>
      <mc:AlternateContent xmlns:mc="http://schemas.openxmlformats.org/markup-compatibility/2006" xmlns:a14="http://schemas.microsoft.com/office/drawing/2010/main">
        <mc:Choice Requires="a14">
          <p:sp>
            <p:nvSpPr>
              <p:cNvPr id="17" name="TextBox 16"/>
              <p:cNvSpPr txBox="1"/>
              <p:nvPr/>
            </p:nvSpPr>
            <p:spPr>
              <a:xfrm>
                <a:off x="3790669" y="5081990"/>
                <a:ext cx="2129750" cy="7000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charset="0"/>
                        </a:rPr>
                        <m:t>𝑓</m:t>
                      </m:r>
                      <m:d>
                        <m:dPr>
                          <m:ctrlPr>
                            <a:rPr lang="en-GB" sz="2400" b="0" i="1" smtClean="0">
                              <a:latin typeface="Cambria Math" charset="0"/>
                            </a:rPr>
                          </m:ctrlPr>
                        </m:dPr>
                        <m:e>
                          <m:r>
                            <a:rPr lang="en-GB" sz="2400" b="0" i="1" smtClean="0">
                              <a:latin typeface="Cambria Math" charset="0"/>
                            </a:rPr>
                            <m:t>𝑧</m:t>
                          </m:r>
                        </m:e>
                      </m:d>
                      <m:r>
                        <a:rPr lang="en-GB" sz="2400" b="0" i="1" smtClean="0">
                          <a:latin typeface="Cambria Math" charset="0"/>
                        </a:rPr>
                        <m:t>= </m:t>
                      </m:r>
                      <m:f>
                        <m:fPr>
                          <m:ctrlPr>
                            <a:rPr lang="en-GB" sz="2400" b="0" i="1" smtClean="0">
                              <a:latin typeface="Cambria Math" charset="0"/>
                            </a:rPr>
                          </m:ctrlPr>
                        </m:fPr>
                        <m:num>
                          <m:r>
                            <a:rPr lang="en-GB" sz="2400" b="0" i="1" smtClean="0">
                              <a:latin typeface="Cambria Math" charset="0"/>
                            </a:rPr>
                            <m:t>1</m:t>
                          </m:r>
                        </m:num>
                        <m:den>
                          <m:r>
                            <a:rPr lang="en-GB" sz="2400" b="0" i="1" smtClean="0">
                              <a:latin typeface="Cambria Math" charset="0"/>
                            </a:rPr>
                            <m:t>1+</m:t>
                          </m:r>
                          <m:sSup>
                            <m:sSupPr>
                              <m:ctrlPr>
                                <a:rPr lang="en-GB" sz="2400" b="0" i="1" smtClean="0">
                                  <a:latin typeface="Cambria Math" charset="0"/>
                                </a:rPr>
                              </m:ctrlPr>
                            </m:sSupPr>
                            <m:e>
                              <m:r>
                                <a:rPr lang="en-GB" sz="2400" b="0" i="1" smtClean="0">
                                  <a:latin typeface="Cambria Math" charset="0"/>
                                </a:rPr>
                                <m:t>𝑒</m:t>
                              </m:r>
                            </m:e>
                            <m:sup>
                              <m:r>
                                <a:rPr lang="en-GB" sz="2400" b="0" i="1" smtClean="0">
                                  <a:latin typeface="Cambria Math" charset="0"/>
                                </a:rPr>
                                <m:t>−</m:t>
                              </m:r>
                              <m:r>
                                <a:rPr lang="en-GB" sz="2400" b="0" i="1" smtClean="0">
                                  <a:latin typeface="Cambria Math" charset="0"/>
                                </a:rPr>
                                <m:t>𝑧</m:t>
                              </m:r>
                            </m:sup>
                          </m:sSup>
                        </m:den>
                      </m:f>
                    </m:oMath>
                  </m:oMathPara>
                </a14:m>
                <a:endParaRPr lang="en-GB"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790669" y="5081990"/>
                <a:ext cx="2129750" cy="700063"/>
              </a:xfrm>
              <a:prstGeom prst="rect">
                <a:avLst/>
              </a:prstGeom>
              <a:blipFill rotWithShape="0">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456893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Linear Algebra</a:t>
            </a:r>
            <a:endParaRPr lang="en-GB" dirty="0"/>
          </a:p>
        </p:txBody>
      </p:sp>
      <p:sp>
        <p:nvSpPr>
          <p:cNvPr id="4" name="TextBox 3"/>
          <p:cNvSpPr txBox="1"/>
          <p:nvPr/>
        </p:nvSpPr>
        <p:spPr>
          <a:xfrm>
            <a:off x="1080654" y="1739612"/>
            <a:ext cx="6255327" cy="461665"/>
          </a:xfrm>
          <a:prstGeom prst="rect">
            <a:avLst/>
          </a:prstGeom>
          <a:noFill/>
        </p:spPr>
        <p:txBody>
          <a:bodyPr wrap="square" rtlCol="0">
            <a:spAutoFit/>
          </a:bodyPr>
          <a:lstStyle/>
          <a:p>
            <a:r>
              <a:rPr lang="en-GB" sz="2400" dirty="0" smtClean="0"/>
              <a:t>To go from the input layer to </a:t>
            </a:r>
            <a:r>
              <a:rPr lang="en-GB" sz="2400" smtClean="0"/>
              <a:t>the output layer:</a:t>
            </a:r>
            <a:endParaRPr lang="en-GB" sz="240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978931957"/>
                  </p:ext>
                </p:extLst>
              </p:nvPr>
            </p:nvGraphicFramePr>
            <p:xfrm>
              <a:off x="6722917" y="2714721"/>
              <a:ext cx="3600000" cy="3600000"/>
            </p:xfrm>
            <a:graphic>
              <a:graphicData uri="http://schemas.openxmlformats.org/drawingml/2006/table">
                <a:tbl>
                  <a:tblPr firstRow="1" bandRow="1">
                    <a:tableStyleId>{5940675A-B579-460E-94D1-54222C63F5DA}</a:tableStyleId>
                  </a:tblPr>
                  <a:tblGrid>
                    <a:gridCol w="1800000"/>
                    <a:gridCol w="1800000"/>
                  </a:tblGrid>
                  <a:tr h="1200000">
                    <a:tc>
                      <a:txBody>
                        <a:bodyPr/>
                        <a:lstStyle/>
                        <a:p>
                          <a:pPr algn="ctr"/>
                          <a14:m>
                            <m:oMathPara xmlns:m="http://schemas.openxmlformats.org/officeDocument/2006/math">
                              <m:oMathParaPr>
                                <m:jc m:val="centerGroup"/>
                              </m:oMathParaPr>
                              <m:oMath xmlns:m="http://schemas.openxmlformats.org/officeDocument/2006/math">
                                <m:sSubSup>
                                  <m:sSubSupPr>
                                    <m:ctrlPr>
                                      <a:rPr lang="en-GB" sz="2800" b="0" i="1" smtClean="0">
                                        <a:latin typeface="Cambria Math" charset="0"/>
                                      </a:rPr>
                                    </m:ctrlPr>
                                  </m:sSubSupPr>
                                  <m:e>
                                    <m:r>
                                      <a:rPr lang="en-GB" sz="2800" b="0" i="1" smtClean="0">
                                        <a:latin typeface="Cambria Math" charset="0"/>
                                      </a:rPr>
                                      <m:t>𝑊</m:t>
                                    </m:r>
                                  </m:e>
                                  <m:sub>
                                    <m:r>
                                      <a:rPr lang="en-GB" sz="2800" b="0" i="1" smtClean="0">
                                        <a:latin typeface="Cambria Math" charset="0"/>
                                      </a:rPr>
                                      <m:t>11</m:t>
                                    </m:r>
                                  </m:sub>
                                  <m:sup>
                                    <m:d>
                                      <m:dPr>
                                        <m:ctrlPr>
                                          <a:rPr lang="en-GB" sz="2800" b="0" i="1" smtClean="0">
                                            <a:latin typeface="Cambria Math" charset="0"/>
                                          </a:rPr>
                                        </m:ctrlPr>
                                      </m:dPr>
                                      <m:e>
                                        <m:r>
                                          <a:rPr lang="en-GB" sz="2800" b="0" i="1" smtClean="0">
                                            <a:latin typeface="Cambria Math" charset="0"/>
                                          </a:rPr>
                                          <m:t>1</m:t>
                                        </m:r>
                                      </m:e>
                                    </m:d>
                                  </m:sup>
                                </m:sSubSup>
                              </m:oMath>
                            </m:oMathPara>
                          </a14:m>
                          <a:endParaRPr lang="en-GB" sz="2800" dirty="0"/>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lang="en-GB" sz="2800" b="0" i="1" smtClean="0">
                                        <a:latin typeface="Cambria Math" charset="0"/>
                                      </a:rPr>
                                    </m:ctrlPr>
                                  </m:sSubSupPr>
                                  <m:e>
                                    <m:r>
                                      <a:rPr lang="en-GB" sz="2800" b="0" i="1" smtClean="0">
                                        <a:latin typeface="Cambria Math" charset="0"/>
                                      </a:rPr>
                                      <m:t>𝑊</m:t>
                                    </m:r>
                                  </m:e>
                                  <m:sub>
                                    <m:r>
                                      <a:rPr lang="en-GB" sz="2800" b="0" i="1" smtClean="0">
                                        <a:latin typeface="Cambria Math" charset="0"/>
                                      </a:rPr>
                                      <m:t>12</m:t>
                                    </m:r>
                                  </m:sub>
                                  <m:sup>
                                    <m:d>
                                      <m:dPr>
                                        <m:ctrlPr>
                                          <a:rPr lang="en-GB" sz="2800" b="0" i="1" smtClean="0">
                                            <a:latin typeface="Cambria Math" charset="0"/>
                                          </a:rPr>
                                        </m:ctrlPr>
                                      </m:dPr>
                                      <m:e>
                                        <m:r>
                                          <a:rPr lang="en-GB" sz="2800" b="0" i="1" smtClean="0">
                                            <a:latin typeface="Cambria Math" charset="0"/>
                                          </a:rPr>
                                          <m:t>1</m:t>
                                        </m:r>
                                      </m:e>
                                    </m:d>
                                  </m:sup>
                                </m:sSubSup>
                              </m:oMath>
                            </m:oMathPara>
                          </a14:m>
                          <a:endParaRPr lang="en-GB" sz="2800" dirty="0"/>
                        </a:p>
                      </a:txBody>
                      <a:tcPr anchor="ctr"/>
                    </a:tc>
                  </a:tr>
                  <a:tr h="1200000">
                    <a:tc>
                      <a:txBody>
                        <a:bodyPr/>
                        <a:lstStyle/>
                        <a:p>
                          <a:pPr algn="ctr"/>
                          <a14:m>
                            <m:oMathPara xmlns:m="http://schemas.openxmlformats.org/officeDocument/2006/math">
                              <m:oMathParaPr>
                                <m:jc m:val="centerGroup"/>
                              </m:oMathParaPr>
                              <m:oMath xmlns:m="http://schemas.openxmlformats.org/officeDocument/2006/math">
                                <m:sSubSup>
                                  <m:sSubSupPr>
                                    <m:ctrlPr>
                                      <a:rPr lang="en-GB" sz="2800" b="0" i="1" smtClean="0">
                                        <a:latin typeface="Cambria Math" charset="0"/>
                                      </a:rPr>
                                    </m:ctrlPr>
                                  </m:sSubSupPr>
                                  <m:e>
                                    <m:r>
                                      <a:rPr lang="en-GB" sz="2800" b="0" i="1" smtClean="0">
                                        <a:latin typeface="Cambria Math" charset="0"/>
                                      </a:rPr>
                                      <m:t>𝑊</m:t>
                                    </m:r>
                                  </m:e>
                                  <m:sub>
                                    <m:r>
                                      <a:rPr lang="en-GB" sz="2800" b="0" i="1" smtClean="0">
                                        <a:latin typeface="Cambria Math" charset="0"/>
                                      </a:rPr>
                                      <m:t>21</m:t>
                                    </m:r>
                                  </m:sub>
                                  <m:sup>
                                    <m:d>
                                      <m:dPr>
                                        <m:ctrlPr>
                                          <a:rPr lang="en-GB" sz="2800" b="0" i="1" smtClean="0">
                                            <a:latin typeface="Cambria Math" charset="0"/>
                                          </a:rPr>
                                        </m:ctrlPr>
                                      </m:dPr>
                                      <m:e>
                                        <m:r>
                                          <a:rPr lang="en-GB" sz="2800" b="0" i="1" smtClean="0">
                                            <a:latin typeface="Cambria Math" charset="0"/>
                                          </a:rPr>
                                          <m:t>1</m:t>
                                        </m:r>
                                      </m:e>
                                    </m:d>
                                  </m:sup>
                                </m:sSubSup>
                              </m:oMath>
                            </m:oMathPara>
                          </a14:m>
                          <a:endParaRPr lang="en-GB" sz="2800" dirty="0"/>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lang="en-GB" sz="2800" b="0" i="1" smtClean="0">
                                        <a:latin typeface="Cambria Math" charset="0"/>
                                      </a:rPr>
                                    </m:ctrlPr>
                                  </m:sSubSupPr>
                                  <m:e>
                                    <m:r>
                                      <a:rPr lang="en-GB" sz="2800" b="0" i="1" smtClean="0">
                                        <a:latin typeface="Cambria Math" charset="0"/>
                                      </a:rPr>
                                      <m:t>𝑊</m:t>
                                    </m:r>
                                  </m:e>
                                  <m:sub>
                                    <m:r>
                                      <a:rPr lang="en-GB" sz="2800" b="0" i="1" smtClean="0">
                                        <a:latin typeface="Cambria Math" charset="0"/>
                                      </a:rPr>
                                      <m:t>22</m:t>
                                    </m:r>
                                  </m:sub>
                                  <m:sup>
                                    <m:d>
                                      <m:dPr>
                                        <m:ctrlPr>
                                          <a:rPr lang="en-GB" sz="2800" b="0" i="1" smtClean="0">
                                            <a:latin typeface="Cambria Math" charset="0"/>
                                          </a:rPr>
                                        </m:ctrlPr>
                                      </m:dPr>
                                      <m:e>
                                        <m:r>
                                          <a:rPr lang="en-GB" sz="2800" b="0" i="1" smtClean="0">
                                            <a:latin typeface="Cambria Math" charset="0"/>
                                          </a:rPr>
                                          <m:t>1</m:t>
                                        </m:r>
                                      </m:e>
                                    </m:d>
                                  </m:sup>
                                </m:sSubSup>
                              </m:oMath>
                            </m:oMathPara>
                          </a14:m>
                          <a:endParaRPr lang="en-GB" sz="2800" dirty="0"/>
                        </a:p>
                      </a:txBody>
                      <a:tcPr anchor="ctr"/>
                    </a:tc>
                  </a:tr>
                  <a:tr h="1200000">
                    <a:tc>
                      <a:txBody>
                        <a:bodyPr/>
                        <a:lstStyle/>
                        <a:p>
                          <a:pPr algn="ctr"/>
                          <a14:m>
                            <m:oMathPara xmlns:m="http://schemas.openxmlformats.org/officeDocument/2006/math">
                              <m:oMathParaPr>
                                <m:jc m:val="centerGroup"/>
                              </m:oMathParaPr>
                              <m:oMath xmlns:m="http://schemas.openxmlformats.org/officeDocument/2006/math">
                                <m:sSubSup>
                                  <m:sSubSupPr>
                                    <m:ctrlPr>
                                      <a:rPr lang="en-GB" sz="2800" b="0" i="1" smtClean="0">
                                        <a:latin typeface="Cambria Math" charset="0"/>
                                      </a:rPr>
                                    </m:ctrlPr>
                                  </m:sSubSupPr>
                                  <m:e>
                                    <m:r>
                                      <a:rPr lang="en-GB" sz="2800" b="0" i="1" smtClean="0">
                                        <a:latin typeface="Cambria Math" charset="0"/>
                                      </a:rPr>
                                      <m:t>𝑊</m:t>
                                    </m:r>
                                  </m:e>
                                  <m:sub>
                                    <m:r>
                                      <a:rPr lang="en-GB" sz="2800" b="0" i="1" smtClean="0">
                                        <a:latin typeface="Cambria Math" charset="0"/>
                                      </a:rPr>
                                      <m:t>31</m:t>
                                    </m:r>
                                  </m:sub>
                                  <m:sup>
                                    <m:d>
                                      <m:dPr>
                                        <m:ctrlPr>
                                          <a:rPr lang="en-GB" sz="2800" b="0" i="1" smtClean="0">
                                            <a:latin typeface="Cambria Math" charset="0"/>
                                          </a:rPr>
                                        </m:ctrlPr>
                                      </m:dPr>
                                      <m:e>
                                        <m:r>
                                          <a:rPr lang="en-GB" sz="2800" b="0" i="1" smtClean="0">
                                            <a:latin typeface="Cambria Math" charset="0"/>
                                          </a:rPr>
                                          <m:t>1</m:t>
                                        </m:r>
                                      </m:e>
                                    </m:d>
                                  </m:sup>
                                </m:sSubSup>
                              </m:oMath>
                            </m:oMathPara>
                          </a14:m>
                          <a:endParaRPr lang="en-GB" sz="2800" dirty="0"/>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lang="en-GB" sz="2800" b="0" i="1" smtClean="0">
                                        <a:latin typeface="Cambria Math" charset="0"/>
                                      </a:rPr>
                                    </m:ctrlPr>
                                  </m:sSubSupPr>
                                  <m:e>
                                    <m:r>
                                      <a:rPr lang="en-GB" sz="2800" b="0" i="1" smtClean="0">
                                        <a:latin typeface="Cambria Math" charset="0"/>
                                      </a:rPr>
                                      <m:t>𝑊</m:t>
                                    </m:r>
                                  </m:e>
                                  <m:sub>
                                    <m:r>
                                      <a:rPr lang="en-GB" sz="2800" b="0" i="1" smtClean="0">
                                        <a:latin typeface="Cambria Math" charset="0"/>
                                      </a:rPr>
                                      <m:t>32</m:t>
                                    </m:r>
                                  </m:sub>
                                  <m:sup>
                                    <m:d>
                                      <m:dPr>
                                        <m:ctrlPr>
                                          <a:rPr lang="en-GB" sz="2800" b="0" i="1" smtClean="0">
                                            <a:latin typeface="Cambria Math" charset="0"/>
                                          </a:rPr>
                                        </m:ctrlPr>
                                      </m:dPr>
                                      <m:e>
                                        <m:r>
                                          <a:rPr lang="en-GB" sz="2800" b="0" i="1" smtClean="0">
                                            <a:latin typeface="Cambria Math" charset="0"/>
                                          </a:rPr>
                                          <m:t>1</m:t>
                                        </m:r>
                                      </m:e>
                                    </m:d>
                                  </m:sup>
                                </m:sSubSup>
                              </m:oMath>
                            </m:oMathPara>
                          </a14:m>
                          <a:endParaRPr lang="en-GB" sz="2800" dirty="0"/>
                        </a:p>
                      </a:txBody>
                      <a:tcPr anchor="ct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978931957"/>
                  </p:ext>
                </p:extLst>
              </p:nvPr>
            </p:nvGraphicFramePr>
            <p:xfrm>
              <a:off x="6722917" y="2714721"/>
              <a:ext cx="3600000" cy="3600000"/>
            </p:xfrm>
            <a:graphic>
              <a:graphicData uri="http://schemas.openxmlformats.org/drawingml/2006/table">
                <a:tbl>
                  <a:tblPr firstRow="1" bandRow="1">
                    <a:tableStyleId>{5940675A-B579-460E-94D1-54222C63F5DA}</a:tableStyleId>
                  </a:tblPr>
                  <a:tblGrid>
                    <a:gridCol w="1800000"/>
                    <a:gridCol w="1800000"/>
                  </a:tblGrid>
                  <a:tr h="1200000">
                    <a:tc>
                      <a:txBody>
                        <a:bodyPr/>
                        <a:lstStyle/>
                        <a:p>
                          <a:endParaRPr lang="en-US"/>
                        </a:p>
                      </a:txBody>
                      <a:tcPr anchor="ctr">
                        <a:blipFill rotWithShape="0">
                          <a:blip r:embed="rId3"/>
                          <a:stretch>
                            <a:fillRect l="-338" t="-508" r="-100676" b="-201015"/>
                          </a:stretch>
                        </a:blipFill>
                      </a:tcPr>
                    </a:tc>
                    <a:tc>
                      <a:txBody>
                        <a:bodyPr/>
                        <a:lstStyle/>
                        <a:p>
                          <a:endParaRPr lang="en-US"/>
                        </a:p>
                      </a:txBody>
                      <a:tcPr anchor="ctr">
                        <a:blipFill rotWithShape="0">
                          <a:blip r:embed="rId3"/>
                          <a:stretch>
                            <a:fillRect l="-100338" t="-508" r="-676" b="-201015"/>
                          </a:stretch>
                        </a:blipFill>
                      </a:tcPr>
                    </a:tc>
                  </a:tr>
                  <a:tr h="1200000">
                    <a:tc>
                      <a:txBody>
                        <a:bodyPr/>
                        <a:lstStyle/>
                        <a:p>
                          <a:endParaRPr lang="en-US"/>
                        </a:p>
                      </a:txBody>
                      <a:tcPr anchor="ctr">
                        <a:blipFill rotWithShape="0">
                          <a:blip r:embed="rId3"/>
                          <a:stretch>
                            <a:fillRect l="-338" t="-100508" r="-100676" b="-101015"/>
                          </a:stretch>
                        </a:blipFill>
                      </a:tcPr>
                    </a:tc>
                    <a:tc>
                      <a:txBody>
                        <a:bodyPr/>
                        <a:lstStyle/>
                        <a:p>
                          <a:endParaRPr lang="en-US"/>
                        </a:p>
                      </a:txBody>
                      <a:tcPr anchor="ctr">
                        <a:blipFill rotWithShape="0">
                          <a:blip r:embed="rId3"/>
                          <a:stretch>
                            <a:fillRect l="-100338" t="-100508" r="-676" b="-101015"/>
                          </a:stretch>
                        </a:blipFill>
                      </a:tcPr>
                    </a:tc>
                  </a:tr>
                  <a:tr h="1200000">
                    <a:tc>
                      <a:txBody>
                        <a:bodyPr/>
                        <a:lstStyle/>
                        <a:p>
                          <a:endParaRPr lang="en-US"/>
                        </a:p>
                      </a:txBody>
                      <a:tcPr anchor="ctr">
                        <a:blipFill rotWithShape="0">
                          <a:blip r:embed="rId3"/>
                          <a:stretch>
                            <a:fillRect l="-338" t="-200508" r="-100676" b="-1015"/>
                          </a:stretch>
                        </a:blipFill>
                      </a:tcPr>
                    </a:tc>
                    <a:tc>
                      <a:txBody>
                        <a:bodyPr/>
                        <a:lstStyle/>
                        <a:p>
                          <a:endParaRPr lang="en-US"/>
                        </a:p>
                      </a:txBody>
                      <a:tcPr anchor="ctr">
                        <a:blipFill rotWithShape="0">
                          <a:blip r:embed="rId3"/>
                          <a:stretch>
                            <a:fillRect l="-100338" t="-200508" r="-676" b="-1015"/>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037181632"/>
                  </p:ext>
                </p:extLst>
              </p:nvPr>
            </p:nvGraphicFramePr>
            <p:xfrm>
              <a:off x="1326571" y="2714721"/>
              <a:ext cx="3600000" cy="1200000"/>
            </p:xfrm>
            <a:graphic>
              <a:graphicData uri="http://schemas.openxmlformats.org/drawingml/2006/table">
                <a:tbl>
                  <a:tblPr firstRow="1" bandRow="1">
                    <a:tableStyleId>{5940675A-B579-460E-94D1-54222C63F5DA}</a:tableStyleId>
                  </a:tblPr>
                  <a:tblGrid>
                    <a:gridCol w="1800000"/>
                    <a:gridCol w="1800000"/>
                  </a:tblGrid>
                  <a:tr h="1200000">
                    <a:tc>
                      <a:txBody>
                        <a:bodyPr/>
                        <a:lstStyle/>
                        <a:p>
                          <a:pPr algn="ctr"/>
                          <a14:m>
                            <m:oMathPara xmlns:m="http://schemas.openxmlformats.org/officeDocument/2006/math">
                              <m:oMathParaPr>
                                <m:jc m:val="centerGroup"/>
                              </m:oMathParaPr>
                              <m:oMath xmlns:m="http://schemas.openxmlformats.org/officeDocument/2006/math">
                                <m:sSub>
                                  <m:sSubPr>
                                    <m:ctrlPr>
                                      <a:rPr lang="en-GB" sz="2800" b="0" i="1" smtClean="0">
                                        <a:latin typeface="Cambria Math" charset="0"/>
                                      </a:rPr>
                                    </m:ctrlPr>
                                  </m:sSubPr>
                                  <m:e>
                                    <m:r>
                                      <a:rPr lang="en-GB" sz="2800" b="0" i="1" smtClean="0">
                                        <a:latin typeface="Cambria Math" charset="0"/>
                                      </a:rPr>
                                      <m:t>𝑥</m:t>
                                    </m:r>
                                  </m:e>
                                  <m:sub>
                                    <m:r>
                                      <a:rPr lang="en-GB" sz="2800" b="0" i="1" smtClean="0">
                                        <a:latin typeface="Cambria Math" charset="0"/>
                                      </a:rPr>
                                      <m:t>1</m:t>
                                    </m:r>
                                  </m:sub>
                                </m:sSub>
                              </m:oMath>
                            </m:oMathPara>
                          </a14:m>
                          <a:endParaRPr lang="en-GB" sz="28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GB" sz="2800" b="0" i="1" smtClean="0">
                                        <a:latin typeface="Cambria Math" charset="0"/>
                                      </a:rPr>
                                    </m:ctrlPr>
                                  </m:sSubPr>
                                  <m:e>
                                    <m:r>
                                      <a:rPr lang="en-GB" sz="2800" b="0" i="1" smtClean="0">
                                        <a:latin typeface="Cambria Math" charset="0"/>
                                      </a:rPr>
                                      <m:t>𝑥</m:t>
                                    </m:r>
                                  </m:e>
                                  <m:sub>
                                    <m:r>
                                      <a:rPr lang="en-GB" sz="2800" b="0" i="1" smtClean="0">
                                        <a:latin typeface="Cambria Math" charset="0"/>
                                      </a:rPr>
                                      <m:t>2</m:t>
                                    </m:r>
                                  </m:sub>
                                </m:sSub>
                              </m:oMath>
                            </m:oMathPara>
                          </a14:m>
                          <a:endParaRPr lang="en-GB" sz="2800" dirty="0"/>
                        </a:p>
                      </a:txBody>
                      <a:tcPr anchor="ct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037181632"/>
                  </p:ext>
                </p:extLst>
              </p:nvPr>
            </p:nvGraphicFramePr>
            <p:xfrm>
              <a:off x="1326571" y="2714721"/>
              <a:ext cx="3600000" cy="1200000"/>
            </p:xfrm>
            <a:graphic>
              <a:graphicData uri="http://schemas.openxmlformats.org/drawingml/2006/table">
                <a:tbl>
                  <a:tblPr firstRow="1" bandRow="1">
                    <a:tableStyleId>{5940675A-B579-460E-94D1-54222C63F5DA}</a:tableStyleId>
                  </a:tblPr>
                  <a:tblGrid>
                    <a:gridCol w="1800000"/>
                    <a:gridCol w="1800000"/>
                  </a:tblGrid>
                  <a:tr h="1200000">
                    <a:tc>
                      <a:txBody>
                        <a:bodyPr/>
                        <a:lstStyle/>
                        <a:p>
                          <a:endParaRPr lang="en-US"/>
                        </a:p>
                      </a:txBody>
                      <a:tcPr anchor="ctr">
                        <a:blipFill rotWithShape="0">
                          <a:blip r:embed="rId4"/>
                          <a:stretch>
                            <a:fillRect l="-338" t="-505" r="-100676" b="-1010"/>
                          </a:stretch>
                        </a:blipFill>
                      </a:tcPr>
                    </a:tc>
                    <a:tc>
                      <a:txBody>
                        <a:bodyPr/>
                        <a:lstStyle/>
                        <a:p>
                          <a:endParaRPr lang="en-US"/>
                        </a:p>
                      </a:txBody>
                      <a:tcPr anchor="ctr">
                        <a:blipFill rotWithShape="0">
                          <a:blip r:embed="rId4"/>
                          <a:stretch>
                            <a:fillRect l="-100338" t="-505" r="-676" b="-1010"/>
                          </a:stretch>
                        </a:blipFill>
                      </a:tcPr>
                    </a:tc>
                  </a:tr>
                </a:tbl>
              </a:graphicData>
            </a:graphic>
          </p:graphicFrame>
        </mc:Fallback>
      </mc:AlternateContent>
    </p:spTree>
    <p:extLst>
      <p:ext uri="{BB962C8B-B14F-4D97-AF65-F5344CB8AC3E}">
        <p14:creationId xmlns:p14="http://schemas.microsoft.com/office/powerpoint/2010/main" val="1459511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Linear algebra</a:t>
            </a:r>
            <a:endParaRPr lang="en-GB" dirty="0"/>
          </a:p>
        </p:txBody>
      </p:sp>
      <mc:AlternateContent xmlns:mc="http://schemas.openxmlformats.org/markup-compatibility/2006" xmlns:a14="http://schemas.microsoft.com/office/drawing/2010/main">
        <mc:Choice Requires="a14">
          <p:sp>
            <p:nvSpPr>
              <p:cNvPr id="4" name="TextBox 3"/>
              <p:cNvSpPr txBox="1"/>
              <p:nvPr/>
            </p:nvSpPr>
            <p:spPr>
              <a:xfrm>
                <a:off x="1901536" y="1598045"/>
                <a:ext cx="2639290" cy="5309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0" smtClean="0">
                          <a:latin typeface="Cambria Math" charset="0"/>
                        </a:rPr>
                        <m:t>𝐱</m:t>
                      </m:r>
                      <m:r>
                        <a:rPr lang="en-GB" sz="2800" b="1" i="0" smtClean="0">
                          <a:latin typeface="Cambria Math" charset="0"/>
                        </a:rPr>
                        <m:t> </m:t>
                      </m:r>
                      <m:sSup>
                        <m:sSupPr>
                          <m:ctrlPr>
                            <a:rPr lang="en-GB" sz="2800" b="1" i="1" smtClean="0">
                              <a:latin typeface="Cambria Math" charset="0"/>
                            </a:rPr>
                          </m:ctrlPr>
                        </m:sSupPr>
                        <m:e>
                          <m:r>
                            <a:rPr lang="en-GB" sz="2800" b="1" i="0" smtClean="0">
                              <a:latin typeface="Cambria Math" charset="0"/>
                            </a:rPr>
                            <m:t>𝐖</m:t>
                          </m:r>
                        </m:e>
                        <m:sup>
                          <m:r>
                            <a:rPr lang="en-GB" sz="2800" b="1" i="0" smtClean="0">
                              <a:latin typeface="Cambria Math" charset="0"/>
                            </a:rPr>
                            <m:t>𝐓</m:t>
                          </m:r>
                        </m:sup>
                      </m:sSup>
                    </m:oMath>
                  </m:oMathPara>
                </a14:m>
                <a:endParaRPr lang="en-GB" sz="28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1901536" y="1598045"/>
                <a:ext cx="2639290" cy="530915"/>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44607105"/>
                  </p:ext>
                </p:extLst>
              </p:nvPr>
            </p:nvGraphicFramePr>
            <p:xfrm>
              <a:off x="3221181" y="2247022"/>
              <a:ext cx="3600000" cy="2400000"/>
            </p:xfrm>
            <a:graphic>
              <a:graphicData uri="http://schemas.openxmlformats.org/drawingml/2006/table">
                <a:tbl>
                  <a:tblPr firstRow="1" bandRow="1">
                    <a:tableStyleId>{5940675A-B579-460E-94D1-54222C63F5DA}</a:tableStyleId>
                  </a:tblPr>
                  <a:tblGrid>
                    <a:gridCol w="1200000"/>
                    <a:gridCol w="1200000"/>
                    <a:gridCol w="1200000"/>
                  </a:tblGrid>
                  <a:tr h="1200000">
                    <a:tc>
                      <a:txBody>
                        <a:bodyPr/>
                        <a:lstStyle/>
                        <a:p>
                          <a:pPr algn="ctr"/>
                          <a14:m>
                            <m:oMathPara xmlns:m="http://schemas.openxmlformats.org/officeDocument/2006/math">
                              <m:oMathParaPr>
                                <m:jc m:val="centerGroup"/>
                              </m:oMathParaPr>
                              <m:oMath xmlns:m="http://schemas.openxmlformats.org/officeDocument/2006/math">
                                <m:sSubSup>
                                  <m:sSubSupPr>
                                    <m:ctrlPr>
                                      <a:rPr lang="en-GB" sz="2800" b="0" i="1" smtClean="0">
                                        <a:latin typeface="Cambria Math" charset="0"/>
                                      </a:rPr>
                                    </m:ctrlPr>
                                  </m:sSubSupPr>
                                  <m:e>
                                    <m:r>
                                      <a:rPr lang="en-GB" sz="2800" b="0" i="1" smtClean="0">
                                        <a:latin typeface="Cambria Math" charset="0"/>
                                      </a:rPr>
                                      <m:t>𝑊</m:t>
                                    </m:r>
                                  </m:e>
                                  <m:sub>
                                    <m:r>
                                      <a:rPr lang="en-GB" sz="2800" b="0" i="1" smtClean="0">
                                        <a:latin typeface="Cambria Math" charset="0"/>
                                      </a:rPr>
                                      <m:t>11</m:t>
                                    </m:r>
                                  </m:sub>
                                  <m:sup>
                                    <m:d>
                                      <m:dPr>
                                        <m:ctrlPr>
                                          <a:rPr lang="en-GB" sz="2800" b="0" i="1" smtClean="0">
                                            <a:latin typeface="Cambria Math" charset="0"/>
                                          </a:rPr>
                                        </m:ctrlPr>
                                      </m:dPr>
                                      <m:e>
                                        <m:r>
                                          <a:rPr lang="en-GB" sz="2800" b="0" i="1" smtClean="0">
                                            <a:latin typeface="Cambria Math" charset="0"/>
                                          </a:rPr>
                                          <m:t>1</m:t>
                                        </m:r>
                                      </m:e>
                                    </m:d>
                                  </m:sup>
                                </m:sSubSup>
                              </m:oMath>
                            </m:oMathPara>
                          </a14:m>
                          <a:endParaRPr lang="en-GB" sz="2800" dirty="0"/>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lang="en-GB" sz="2800" b="0" i="1" smtClean="0">
                                        <a:latin typeface="Cambria Math" charset="0"/>
                                      </a:rPr>
                                    </m:ctrlPr>
                                  </m:sSubSupPr>
                                  <m:e>
                                    <m:r>
                                      <a:rPr lang="en-GB" sz="2800" b="0" i="1" smtClean="0">
                                        <a:latin typeface="Cambria Math" charset="0"/>
                                      </a:rPr>
                                      <m:t>𝑊</m:t>
                                    </m:r>
                                  </m:e>
                                  <m:sub>
                                    <m:r>
                                      <a:rPr lang="en-GB" sz="2800" b="0" i="1" smtClean="0">
                                        <a:latin typeface="Cambria Math" charset="0"/>
                                      </a:rPr>
                                      <m:t>21</m:t>
                                    </m:r>
                                  </m:sub>
                                  <m:sup>
                                    <m:d>
                                      <m:dPr>
                                        <m:ctrlPr>
                                          <a:rPr lang="en-GB" sz="2800" b="0" i="1" smtClean="0">
                                            <a:latin typeface="Cambria Math" charset="0"/>
                                          </a:rPr>
                                        </m:ctrlPr>
                                      </m:dPr>
                                      <m:e>
                                        <m:r>
                                          <a:rPr lang="en-GB" sz="2800" b="0" i="1" smtClean="0">
                                            <a:latin typeface="Cambria Math" charset="0"/>
                                          </a:rPr>
                                          <m:t>1</m:t>
                                        </m:r>
                                      </m:e>
                                    </m:d>
                                  </m:sup>
                                </m:sSubSup>
                              </m:oMath>
                            </m:oMathPara>
                          </a14:m>
                          <a:endParaRPr lang="en-GB" sz="2800" dirty="0"/>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lang="en-GB" sz="2800" b="0" i="1" smtClean="0">
                                        <a:latin typeface="Cambria Math" charset="0"/>
                                      </a:rPr>
                                    </m:ctrlPr>
                                  </m:sSubSupPr>
                                  <m:e>
                                    <m:r>
                                      <a:rPr lang="en-GB" sz="2800" b="0" i="1" smtClean="0">
                                        <a:latin typeface="Cambria Math" charset="0"/>
                                      </a:rPr>
                                      <m:t>𝑊</m:t>
                                    </m:r>
                                  </m:e>
                                  <m:sub>
                                    <m:r>
                                      <a:rPr lang="en-GB" sz="2800" b="0" i="1" smtClean="0">
                                        <a:latin typeface="Cambria Math" charset="0"/>
                                      </a:rPr>
                                      <m:t>31</m:t>
                                    </m:r>
                                  </m:sub>
                                  <m:sup>
                                    <m:d>
                                      <m:dPr>
                                        <m:ctrlPr>
                                          <a:rPr lang="en-GB" sz="2800" b="0" i="1" smtClean="0">
                                            <a:latin typeface="Cambria Math" charset="0"/>
                                          </a:rPr>
                                        </m:ctrlPr>
                                      </m:dPr>
                                      <m:e>
                                        <m:r>
                                          <a:rPr lang="en-GB" sz="2800" b="0" i="1" smtClean="0">
                                            <a:latin typeface="Cambria Math" charset="0"/>
                                          </a:rPr>
                                          <m:t>1</m:t>
                                        </m:r>
                                      </m:e>
                                    </m:d>
                                  </m:sup>
                                </m:sSubSup>
                              </m:oMath>
                            </m:oMathPara>
                          </a14:m>
                          <a:endParaRPr lang="en-GB" sz="2800" dirty="0"/>
                        </a:p>
                      </a:txBody>
                      <a:tcPr anchor="ctr"/>
                    </a:tc>
                  </a:tr>
                  <a:tr h="1200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charset="0"/>
                                      </a:rPr>
                                    </m:ctrlPr>
                                  </m:sSubSupPr>
                                  <m:e>
                                    <m:r>
                                      <a:rPr lang="en-GB" sz="2800" b="0" i="1" smtClean="0">
                                        <a:latin typeface="Cambria Math" charset="0"/>
                                      </a:rPr>
                                      <m:t>𝑊</m:t>
                                    </m:r>
                                  </m:e>
                                  <m:sub>
                                    <m:r>
                                      <a:rPr lang="en-GB" sz="2800" b="0" i="1" smtClean="0">
                                        <a:latin typeface="Cambria Math" charset="0"/>
                                      </a:rPr>
                                      <m:t>12</m:t>
                                    </m:r>
                                  </m:sub>
                                  <m:sup>
                                    <m:d>
                                      <m:dPr>
                                        <m:ctrlPr>
                                          <a:rPr lang="en-GB" sz="2800" b="0" i="1" smtClean="0">
                                            <a:latin typeface="Cambria Math" charset="0"/>
                                          </a:rPr>
                                        </m:ctrlPr>
                                      </m:dPr>
                                      <m:e>
                                        <m:r>
                                          <a:rPr lang="en-GB" sz="2800" b="0" i="1" smtClean="0">
                                            <a:latin typeface="Cambria Math" charset="0"/>
                                          </a:rPr>
                                          <m:t>1</m:t>
                                        </m:r>
                                      </m:e>
                                    </m:d>
                                  </m:sup>
                                </m:sSubSup>
                              </m:oMath>
                            </m:oMathPara>
                          </a14:m>
                          <a:endParaRPr lang="en-GB" sz="2800" dirty="0"/>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lang="en-GB" sz="2800" b="0" i="1" smtClean="0">
                                        <a:latin typeface="Cambria Math" charset="0"/>
                                      </a:rPr>
                                    </m:ctrlPr>
                                  </m:sSubSupPr>
                                  <m:e>
                                    <m:r>
                                      <a:rPr lang="en-GB" sz="2800" b="0" i="1" smtClean="0">
                                        <a:latin typeface="Cambria Math" charset="0"/>
                                      </a:rPr>
                                      <m:t>𝑊</m:t>
                                    </m:r>
                                  </m:e>
                                  <m:sub>
                                    <m:r>
                                      <a:rPr lang="en-GB" sz="2800" b="0" i="1" smtClean="0">
                                        <a:latin typeface="Cambria Math" charset="0"/>
                                      </a:rPr>
                                      <m:t>22</m:t>
                                    </m:r>
                                  </m:sub>
                                  <m:sup>
                                    <m:d>
                                      <m:dPr>
                                        <m:ctrlPr>
                                          <a:rPr lang="en-GB" sz="2800" b="0" i="1" smtClean="0">
                                            <a:latin typeface="Cambria Math" charset="0"/>
                                          </a:rPr>
                                        </m:ctrlPr>
                                      </m:dPr>
                                      <m:e>
                                        <m:r>
                                          <a:rPr lang="en-GB" sz="2800" b="0" i="1" smtClean="0">
                                            <a:latin typeface="Cambria Math" charset="0"/>
                                          </a:rPr>
                                          <m:t>1</m:t>
                                        </m:r>
                                      </m:e>
                                    </m:d>
                                  </m:sup>
                                </m:sSubSup>
                              </m:oMath>
                            </m:oMathPara>
                          </a14:m>
                          <a:endParaRPr lang="en-GB" sz="2800" dirty="0"/>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lang="en-GB" sz="2800" b="0" i="1" smtClean="0">
                                        <a:latin typeface="Cambria Math" charset="0"/>
                                      </a:rPr>
                                    </m:ctrlPr>
                                  </m:sSubSupPr>
                                  <m:e>
                                    <m:r>
                                      <a:rPr lang="en-GB" sz="2800" b="0" i="1" smtClean="0">
                                        <a:latin typeface="Cambria Math" charset="0"/>
                                      </a:rPr>
                                      <m:t>𝑊</m:t>
                                    </m:r>
                                  </m:e>
                                  <m:sub>
                                    <m:r>
                                      <a:rPr lang="en-GB" sz="2800" b="0" i="1" smtClean="0">
                                        <a:latin typeface="Cambria Math" charset="0"/>
                                      </a:rPr>
                                      <m:t>32</m:t>
                                    </m:r>
                                  </m:sub>
                                  <m:sup>
                                    <m:d>
                                      <m:dPr>
                                        <m:ctrlPr>
                                          <a:rPr lang="en-GB" sz="2800" b="0" i="1" smtClean="0">
                                            <a:latin typeface="Cambria Math" charset="0"/>
                                          </a:rPr>
                                        </m:ctrlPr>
                                      </m:dPr>
                                      <m:e>
                                        <m:r>
                                          <a:rPr lang="en-GB" sz="2800" b="0" i="1" smtClean="0">
                                            <a:latin typeface="Cambria Math" charset="0"/>
                                          </a:rPr>
                                          <m:t>1</m:t>
                                        </m:r>
                                      </m:e>
                                    </m:d>
                                  </m:sup>
                                </m:sSubSup>
                              </m:oMath>
                            </m:oMathPara>
                          </a14:m>
                          <a:endParaRPr lang="en-GB" sz="2800" dirty="0"/>
                        </a:p>
                      </a:txBody>
                      <a:tcPr anchor="ct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44607105"/>
                  </p:ext>
                </p:extLst>
              </p:nvPr>
            </p:nvGraphicFramePr>
            <p:xfrm>
              <a:off x="3221181" y="2247022"/>
              <a:ext cx="3600000" cy="2400000"/>
            </p:xfrm>
            <a:graphic>
              <a:graphicData uri="http://schemas.openxmlformats.org/drawingml/2006/table">
                <a:tbl>
                  <a:tblPr firstRow="1" bandRow="1">
                    <a:tableStyleId>{5940675A-B579-460E-94D1-54222C63F5DA}</a:tableStyleId>
                  </a:tblPr>
                  <a:tblGrid>
                    <a:gridCol w="1200000"/>
                    <a:gridCol w="1200000"/>
                    <a:gridCol w="1200000"/>
                  </a:tblGrid>
                  <a:tr h="1200000">
                    <a:tc>
                      <a:txBody>
                        <a:bodyPr/>
                        <a:lstStyle/>
                        <a:p>
                          <a:endParaRPr lang="en-US"/>
                        </a:p>
                      </a:txBody>
                      <a:tcPr anchor="ctr">
                        <a:blipFill rotWithShape="0">
                          <a:blip r:embed="rId4"/>
                          <a:stretch>
                            <a:fillRect l="-508" t="-505" r="-201523" b="-100505"/>
                          </a:stretch>
                        </a:blipFill>
                      </a:tcPr>
                    </a:tc>
                    <a:tc>
                      <a:txBody>
                        <a:bodyPr/>
                        <a:lstStyle/>
                        <a:p>
                          <a:endParaRPr lang="en-US"/>
                        </a:p>
                      </a:txBody>
                      <a:tcPr anchor="ctr">
                        <a:blipFill rotWithShape="0">
                          <a:blip r:embed="rId4"/>
                          <a:stretch>
                            <a:fillRect l="-100508" t="-505" r="-101523" b="-100505"/>
                          </a:stretch>
                        </a:blipFill>
                      </a:tcPr>
                    </a:tc>
                    <a:tc>
                      <a:txBody>
                        <a:bodyPr/>
                        <a:lstStyle/>
                        <a:p>
                          <a:endParaRPr lang="en-US"/>
                        </a:p>
                      </a:txBody>
                      <a:tcPr anchor="ctr">
                        <a:blipFill rotWithShape="0">
                          <a:blip r:embed="rId4"/>
                          <a:stretch>
                            <a:fillRect l="-200508" t="-505" r="-1523" b="-100505"/>
                          </a:stretch>
                        </a:blipFill>
                      </a:tcPr>
                    </a:tc>
                  </a:tr>
                  <a:tr h="1200000">
                    <a:tc>
                      <a:txBody>
                        <a:bodyPr/>
                        <a:lstStyle/>
                        <a:p>
                          <a:endParaRPr lang="en-US"/>
                        </a:p>
                      </a:txBody>
                      <a:tcPr anchor="ctr">
                        <a:blipFill rotWithShape="0">
                          <a:blip r:embed="rId4"/>
                          <a:stretch>
                            <a:fillRect l="-508" t="-101015" r="-201523" b="-1015"/>
                          </a:stretch>
                        </a:blipFill>
                      </a:tcPr>
                    </a:tc>
                    <a:tc>
                      <a:txBody>
                        <a:bodyPr/>
                        <a:lstStyle/>
                        <a:p>
                          <a:endParaRPr lang="en-US"/>
                        </a:p>
                      </a:txBody>
                      <a:tcPr anchor="ctr">
                        <a:blipFill rotWithShape="0">
                          <a:blip r:embed="rId4"/>
                          <a:stretch>
                            <a:fillRect l="-100508" t="-101015" r="-101523" b="-1015"/>
                          </a:stretch>
                        </a:blipFill>
                      </a:tcPr>
                    </a:tc>
                    <a:tc>
                      <a:txBody>
                        <a:bodyPr/>
                        <a:lstStyle/>
                        <a:p>
                          <a:endParaRPr lang="en-US"/>
                        </a:p>
                      </a:txBody>
                      <a:tcPr anchor="ctr">
                        <a:blipFill rotWithShape="0">
                          <a:blip r:embed="rId4"/>
                          <a:stretch>
                            <a:fillRect l="-200508" t="-101015" r="-1523" b="-1015"/>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48217776"/>
                  </p:ext>
                </p:extLst>
              </p:nvPr>
            </p:nvGraphicFramePr>
            <p:xfrm>
              <a:off x="581891" y="2247022"/>
              <a:ext cx="2400000" cy="1200000"/>
            </p:xfrm>
            <a:graphic>
              <a:graphicData uri="http://schemas.openxmlformats.org/drawingml/2006/table">
                <a:tbl>
                  <a:tblPr firstRow="1" bandRow="1">
                    <a:tableStyleId>{5940675A-B579-460E-94D1-54222C63F5DA}</a:tableStyleId>
                  </a:tblPr>
                  <a:tblGrid>
                    <a:gridCol w="1200000"/>
                    <a:gridCol w="1200000"/>
                  </a:tblGrid>
                  <a:tr h="1200000">
                    <a:tc>
                      <a:txBody>
                        <a:bodyPr/>
                        <a:lstStyle/>
                        <a:p>
                          <a:pPr algn="ctr"/>
                          <a14:m>
                            <m:oMathPara xmlns:m="http://schemas.openxmlformats.org/officeDocument/2006/math">
                              <m:oMathParaPr>
                                <m:jc m:val="centerGroup"/>
                              </m:oMathParaPr>
                              <m:oMath xmlns:m="http://schemas.openxmlformats.org/officeDocument/2006/math">
                                <m:sSub>
                                  <m:sSubPr>
                                    <m:ctrlPr>
                                      <a:rPr lang="en-GB" sz="2800" b="0" i="1" smtClean="0">
                                        <a:latin typeface="Cambria Math" charset="0"/>
                                      </a:rPr>
                                    </m:ctrlPr>
                                  </m:sSubPr>
                                  <m:e>
                                    <m:r>
                                      <a:rPr lang="en-GB" sz="2800" b="0" i="1" smtClean="0">
                                        <a:latin typeface="Cambria Math" charset="0"/>
                                      </a:rPr>
                                      <m:t>𝑥</m:t>
                                    </m:r>
                                  </m:e>
                                  <m:sub>
                                    <m:r>
                                      <a:rPr lang="en-GB" sz="2800" b="0" i="1" smtClean="0">
                                        <a:latin typeface="Cambria Math" charset="0"/>
                                      </a:rPr>
                                      <m:t>1</m:t>
                                    </m:r>
                                  </m:sub>
                                </m:sSub>
                              </m:oMath>
                            </m:oMathPara>
                          </a14:m>
                          <a:endParaRPr lang="en-GB" sz="28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GB" sz="2800" b="0" i="1" smtClean="0">
                                        <a:latin typeface="Cambria Math" charset="0"/>
                                      </a:rPr>
                                    </m:ctrlPr>
                                  </m:sSubPr>
                                  <m:e>
                                    <m:r>
                                      <a:rPr lang="en-GB" sz="2800" b="0" i="1" smtClean="0">
                                        <a:latin typeface="Cambria Math" charset="0"/>
                                      </a:rPr>
                                      <m:t>𝑥</m:t>
                                    </m:r>
                                  </m:e>
                                  <m:sub>
                                    <m:r>
                                      <a:rPr lang="en-GB" sz="2800" b="0" i="1" smtClean="0">
                                        <a:latin typeface="Cambria Math" charset="0"/>
                                      </a:rPr>
                                      <m:t>2</m:t>
                                    </m:r>
                                  </m:sub>
                                </m:sSub>
                              </m:oMath>
                            </m:oMathPara>
                          </a14:m>
                          <a:endParaRPr lang="en-GB" sz="2800" dirty="0"/>
                        </a:p>
                      </a:txBody>
                      <a:tcPr anchor="ct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48217776"/>
                  </p:ext>
                </p:extLst>
              </p:nvPr>
            </p:nvGraphicFramePr>
            <p:xfrm>
              <a:off x="581891" y="2247022"/>
              <a:ext cx="2400000" cy="1200000"/>
            </p:xfrm>
            <a:graphic>
              <a:graphicData uri="http://schemas.openxmlformats.org/drawingml/2006/table">
                <a:tbl>
                  <a:tblPr firstRow="1" bandRow="1">
                    <a:tableStyleId>{5940675A-B579-460E-94D1-54222C63F5DA}</a:tableStyleId>
                  </a:tblPr>
                  <a:tblGrid>
                    <a:gridCol w="1200000"/>
                    <a:gridCol w="1200000"/>
                  </a:tblGrid>
                  <a:tr h="1200000">
                    <a:tc>
                      <a:txBody>
                        <a:bodyPr/>
                        <a:lstStyle/>
                        <a:p>
                          <a:endParaRPr lang="en-US"/>
                        </a:p>
                      </a:txBody>
                      <a:tcPr anchor="ctr">
                        <a:blipFill rotWithShape="0">
                          <a:blip r:embed="rId5"/>
                          <a:stretch>
                            <a:fillRect l="-505" t="-505" r="-100505" b="-1010"/>
                          </a:stretch>
                        </a:blipFill>
                      </a:tcPr>
                    </a:tc>
                    <a:tc>
                      <a:txBody>
                        <a:bodyPr/>
                        <a:lstStyle/>
                        <a:p>
                          <a:endParaRPr lang="en-US"/>
                        </a:p>
                      </a:txBody>
                      <a:tcPr anchor="ctr">
                        <a:blipFill rotWithShape="0">
                          <a:blip r:embed="rId5"/>
                          <a:stretch>
                            <a:fillRect l="-101015" t="-505" r="-1015" b="-1010"/>
                          </a:stretch>
                        </a:blipFill>
                      </a:tcPr>
                    </a:tc>
                  </a:tr>
                </a:tbl>
              </a:graphicData>
            </a:graphic>
          </p:graphicFrame>
        </mc:Fallback>
      </mc:AlternateContent>
      <p:sp>
        <p:nvSpPr>
          <p:cNvPr id="7" name="TextBox 6"/>
          <p:cNvSpPr txBox="1"/>
          <p:nvPr/>
        </p:nvSpPr>
        <p:spPr>
          <a:xfrm>
            <a:off x="7294419" y="2847022"/>
            <a:ext cx="831272" cy="1107996"/>
          </a:xfrm>
          <a:prstGeom prst="rect">
            <a:avLst/>
          </a:prstGeom>
          <a:noFill/>
        </p:spPr>
        <p:txBody>
          <a:bodyPr wrap="square" rtlCol="0">
            <a:spAutoFit/>
          </a:bodyPr>
          <a:lstStyle/>
          <a:p>
            <a:r>
              <a:rPr lang="en-GB" sz="6600" smtClean="0"/>
              <a:t>=</a:t>
            </a:r>
            <a:endParaRPr lang="en-GB" sz="6600"/>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151606890"/>
                  </p:ext>
                </p:extLst>
              </p:nvPr>
            </p:nvGraphicFramePr>
            <p:xfrm>
              <a:off x="2306782" y="5414062"/>
              <a:ext cx="9047019" cy="1200000"/>
            </p:xfrm>
            <a:graphic>
              <a:graphicData uri="http://schemas.openxmlformats.org/drawingml/2006/table">
                <a:tbl>
                  <a:tblPr firstRow="1" bandRow="1">
                    <a:tableStyleId>{5940675A-B579-460E-94D1-54222C63F5DA}</a:tableStyleId>
                  </a:tblPr>
                  <a:tblGrid>
                    <a:gridCol w="3015673"/>
                    <a:gridCol w="3015673"/>
                    <a:gridCol w="3015673"/>
                  </a:tblGrid>
                  <a:tr h="1200000">
                    <a:tc>
                      <a:txBody>
                        <a:bodyPr/>
                        <a:lstStyle/>
                        <a:p>
                          <a:pPr algn="ctr"/>
                          <a14:m>
                            <m:oMathPara xmlns:m="http://schemas.openxmlformats.org/officeDocument/2006/math">
                              <m:oMathParaPr>
                                <m:jc m:val="centerGroup"/>
                              </m:oMathParaPr>
                              <m:oMath xmlns:m="http://schemas.openxmlformats.org/officeDocument/2006/math">
                                <m:sSubSup>
                                  <m:sSubSupPr>
                                    <m:ctrlPr>
                                      <a:rPr lang="en-GB" sz="2800" b="0" i="1" smtClean="0">
                                        <a:latin typeface="Cambria Math" charset="0"/>
                                      </a:rPr>
                                    </m:ctrlPr>
                                  </m:sSubSupPr>
                                  <m:e>
                                    <m:r>
                                      <a:rPr lang="en-GB" sz="2800" b="0" i="1" smtClean="0">
                                        <a:latin typeface="Cambria Math" charset="0"/>
                                      </a:rPr>
                                      <m:t>𝑊</m:t>
                                    </m:r>
                                  </m:e>
                                  <m:sub>
                                    <m:r>
                                      <a:rPr lang="en-GB" sz="2800" b="0" i="1" smtClean="0">
                                        <a:latin typeface="Cambria Math" charset="0"/>
                                      </a:rPr>
                                      <m:t>11</m:t>
                                    </m:r>
                                  </m:sub>
                                  <m:sup>
                                    <m:d>
                                      <m:dPr>
                                        <m:ctrlPr>
                                          <a:rPr lang="en-GB" sz="2800" b="0" i="1" smtClean="0">
                                            <a:latin typeface="Cambria Math" charset="0"/>
                                          </a:rPr>
                                        </m:ctrlPr>
                                      </m:dPr>
                                      <m:e>
                                        <m:r>
                                          <a:rPr lang="en-GB" sz="2800" b="0" i="1" smtClean="0">
                                            <a:latin typeface="Cambria Math" charset="0"/>
                                          </a:rPr>
                                          <m:t>1</m:t>
                                        </m:r>
                                      </m:e>
                                    </m:d>
                                  </m:sup>
                                </m:sSubSup>
                                <m:sSub>
                                  <m:sSubPr>
                                    <m:ctrlPr>
                                      <a:rPr lang="en-GB" sz="2800" b="0" i="1" smtClean="0">
                                        <a:latin typeface="Cambria Math" charset="0"/>
                                      </a:rPr>
                                    </m:ctrlPr>
                                  </m:sSubPr>
                                  <m:e>
                                    <m:r>
                                      <a:rPr lang="en-GB" sz="2800" b="0" i="1" smtClean="0">
                                        <a:latin typeface="Cambria Math" charset="0"/>
                                      </a:rPr>
                                      <m:t>𝑥</m:t>
                                    </m:r>
                                  </m:e>
                                  <m:sub>
                                    <m:r>
                                      <a:rPr lang="en-GB" sz="2800" b="0" i="1" smtClean="0">
                                        <a:latin typeface="Cambria Math" charset="0"/>
                                      </a:rPr>
                                      <m:t>1</m:t>
                                    </m:r>
                                  </m:sub>
                                </m:sSub>
                                <m:r>
                                  <a:rPr lang="en-GB" sz="2800" b="0" i="1" smtClean="0">
                                    <a:latin typeface="Cambria Math" charset="0"/>
                                  </a:rPr>
                                  <m:t>+</m:t>
                                </m:r>
                                <m:sSubSup>
                                  <m:sSubSupPr>
                                    <m:ctrlPr>
                                      <a:rPr lang="en-GB" sz="2800" b="0" i="1" smtClean="0">
                                        <a:latin typeface="Cambria Math" charset="0"/>
                                      </a:rPr>
                                    </m:ctrlPr>
                                  </m:sSubSupPr>
                                  <m:e>
                                    <m:r>
                                      <a:rPr lang="en-GB" sz="2800" b="0" i="1" smtClean="0">
                                        <a:latin typeface="Cambria Math" charset="0"/>
                                      </a:rPr>
                                      <m:t>𝑊</m:t>
                                    </m:r>
                                  </m:e>
                                  <m:sub>
                                    <m:r>
                                      <a:rPr lang="en-GB" sz="2800" b="0" i="1" smtClean="0">
                                        <a:latin typeface="Cambria Math" charset="0"/>
                                      </a:rPr>
                                      <m:t>12</m:t>
                                    </m:r>
                                  </m:sub>
                                  <m:sup>
                                    <m:d>
                                      <m:dPr>
                                        <m:ctrlPr>
                                          <a:rPr lang="en-GB" sz="2800" b="0" i="1" smtClean="0">
                                            <a:latin typeface="Cambria Math" charset="0"/>
                                          </a:rPr>
                                        </m:ctrlPr>
                                      </m:dPr>
                                      <m:e>
                                        <m:r>
                                          <a:rPr lang="en-GB" sz="2800" b="0" i="1" smtClean="0">
                                            <a:latin typeface="Cambria Math" charset="0"/>
                                          </a:rPr>
                                          <m:t>1</m:t>
                                        </m:r>
                                      </m:e>
                                    </m:d>
                                  </m:sup>
                                </m:sSubSup>
                                <m:sSub>
                                  <m:sSubPr>
                                    <m:ctrlPr>
                                      <a:rPr lang="en-GB" sz="2800" b="0" i="1" smtClean="0">
                                        <a:latin typeface="Cambria Math" charset="0"/>
                                      </a:rPr>
                                    </m:ctrlPr>
                                  </m:sSubPr>
                                  <m:e>
                                    <m:r>
                                      <a:rPr lang="en-GB" sz="2800" b="0" i="1" smtClean="0">
                                        <a:latin typeface="Cambria Math" charset="0"/>
                                      </a:rPr>
                                      <m:t>𝑥</m:t>
                                    </m:r>
                                  </m:e>
                                  <m:sub>
                                    <m:r>
                                      <a:rPr lang="en-GB" sz="2800" b="0" i="1" smtClean="0">
                                        <a:latin typeface="Cambria Math" charset="0"/>
                                      </a:rPr>
                                      <m:t>2</m:t>
                                    </m:r>
                                  </m:sub>
                                </m:sSub>
                              </m:oMath>
                            </m:oMathPara>
                          </a14:m>
                          <a:endParaRPr lang="en-GB" sz="2800" dirty="0"/>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lang="en-GB" sz="2800" b="0" i="1" smtClean="0">
                                        <a:latin typeface="Cambria Math" charset="0"/>
                                      </a:rPr>
                                    </m:ctrlPr>
                                  </m:sSubSupPr>
                                  <m:e>
                                    <m:r>
                                      <a:rPr lang="en-GB" sz="2800" b="0" i="1" smtClean="0">
                                        <a:latin typeface="Cambria Math" charset="0"/>
                                      </a:rPr>
                                      <m:t>𝑊</m:t>
                                    </m:r>
                                  </m:e>
                                  <m:sub>
                                    <m:r>
                                      <a:rPr lang="en-GB" sz="2800" b="0" i="1" smtClean="0">
                                        <a:latin typeface="Cambria Math" charset="0"/>
                                      </a:rPr>
                                      <m:t>21</m:t>
                                    </m:r>
                                  </m:sub>
                                  <m:sup>
                                    <m:d>
                                      <m:dPr>
                                        <m:ctrlPr>
                                          <a:rPr lang="en-GB" sz="2800" b="0" i="1" smtClean="0">
                                            <a:latin typeface="Cambria Math" charset="0"/>
                                          </a:rPr>
                                        </m:ctrlPr>
                                      </m:dPr>
                                      <m:e>
                                        <m:r>
                                          <a:rPr lang="en-GB" sz="2800" b="0" i="1" smtClean="0">
                                            <a:latin typeface="Cambria Math" charset="0"/>
                                          </a:rPr>
                                          <m:t>1</m:t>
                                        </m:r>
                                      </m:e>
                                    </m:d>
                                  </m:sup>
                                </m:sSubSup>
                                <m:sSub>
                                  <m:sSubPr>
                                    <m:ctrlPr>
                                      <a:rPr lang="en-GB" sz="2800" b="0" i="1" smtClean="0">
                                        <a:latin typeface="Cambria Math" charset="0"/>
                                      </a:rPr>
                                    </m:ctrlPr>
                                  </m:sSubPr>
                                  <m:e>
                                    <m:r>
                                      <a:rPr lang="en-GB" sz="2800" b="0" i="1" smtClean="0">
                                        <a:latin typeface="Cambria Math" charset="0"/>
                                      </a:rPr>
                                      <m:t>𝑥</m:t>
                                    </m:r>
                                  </m:e>
                                  <m:sub>
                                    <m:r>
                                      <a:rPr lang="en-GB" sz="2800" b="0" i="1" smtClean="0">
                                        <a:latin typeface="Cambria Math" charset="0"/>
                                      </a:rPr>
                                      <m:t>1</m:t>
                                    </m:r>
                                  </m:sub>
                                </m:sSub>
                                <m:r>
                                  <a:rPr lang="en-GB" sz="2800" b="0" i="1" smtClean="0">
                                    <a:latin typeface="Cambria Math" charset="0"/>
                                  </a:rPr>
                                  <m:t>+</m:t>
                                </m:r>
                                <m:sSubSup>
                                  <m:sSubSupPr>
                                    <m:ctrlPr>
                                      <a:rPr lang="en-GB" sz="2800" b="0" i="1" smtClean="0">
                                        <a:latin typeface="Cambria Math" charset="0"/>
                                      </a:rPr>
                                    </m:ctrlPr>
                                  </m:sSubSupPr>
                                  <m:e>
                                    <m:r>
                                      <a:rPr lang="en-GB" sz="2800" b="0" i="1" smtClean="0">
                                        <a:latin typeface="Cambria Math" charset="0"/>
                                      </a:rPr>
                                      <m:t>𝑊</m:t>
                                    </m:r>
                                  </m:e>
                                  <m:sub>
                                    <m:r>
                                      <a:rPr lang="en-GB" sz="2800" b="0" i="1" smtClean="0">
                                        <a:latin typeface="Cambria Math" charset="0"/>
                                      </a:rPr>
                                      <m:t>22</m:t>
                                    </m:r>
                                  </m:sub>
                                  <m:sup>
                                    <m:d>
                                      <m:dPr>
                                        <m:ctrlPr>
                                          <a:rPr lang="en-GB" sz="2800" b="0" i="1" smtClean="0">
                                            <a:latin typeface="Cambria Math" charset="0"/>
                                          </a:rPr>
                                        </m:ctrlPr>
                                      </m:dPr>
                                      <m:e>
                                        <m:r>
                                          <a:rPr lang="en-GB" sz="2800" b="0" i="1" smtClean="0">
                                            <a:latin typeface="Cambria Math" charset="0"/>
                                          </a:rPr>
                                          <m:t>1</m:t>
                                        </m:r>
                                      </m:e>
                                    </m:d>
                                  </m:sup>
                                </m:sSubSup>
                                <m:sSub>
                                  <m:sSubPr>
                                    <m:ctrlPr>
                                      <a:rPr lang="en-GB" sz="2800" b="0" i="1" smtClean="0">
                                        <a:latin typeface="Cambria Math" charset="0"/>
                                      </a:rPr>
                                    </m:ctrlPr>
                                  </m:sSubPr>
                                  <m:e>
                                    <m:r>
                                      <a:rPr lang="en-GB" sz="2800" b="0" i="1" smtClean="0">
                                        <a:latin typeface="Cambria Math" charset="0"/>
                                      </a:rPr>
                                      <m:t>𝑥</m:t>
                                    </m:r>
                                  </m:e>
                                  <m:sub>
                                    <m:r>
                                      <a:rPr lang="en-GB" sz="2800" b="0" i="1" smtClean="0">
                                        <a:latin typeface="Cambria Math" charset="0"/>
                                      </a:rPr>
                                      <m:t>2</m:t>
                                    </m:r>
                                  </m:sub>
                                </m:sSub>
                              </m:oMath>
                            </m:oMathPara>
                          </a14:m>
                          <a:endParaRPr lang="en-GB" sz="2800" dirty="0"/>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lang="en-GB" sz="2800" b="0" i="1" smtClean="0">
                                        <a:latin typeface="Cambria Math" charset="0"/>
                                      </a:rPr>
                                    </m:ctrlPr>
                                  </m:sSubSupPr>
                                  <m:e>
                                    <m:r>
                                      <a:rPr lang="en-GB" sz="2800" b="0" i="1" smtClean="0">
                                        <a:latin typeface="Cambria Math" charset="0"/>
                                      </a:rPr>
                                      <m:t>𝑊</m:t>
                                    </m:r>
                                  </m:e>
                                  <m:sub>
                                    <m:r>
                                      <a:rPr lang="en-GB" sz="2800" b="0" i="1" smtClean="0">
                                        <a:latin typeface="Cambria Math" charset="0"/>
                                      </a:rPr>
                                      <m:t>31</m:t>
                                    </m:r>
                                  </m:sub>
                                  <m:sup>
                                    <m:d>
                                      <m:dPr>
                                        <m:ctrlPr>
                                          <a:rPr lang="en-GB" sz="2800" b="0" i="1" smtClean="0">
                                            <a:latin typeface="Cambria Math" charset="0"/>
                                          </a:rPr>
                                        </m:ctrlPr>
                                      </m:dPr>
                                      <m:e>
                                        <m:r>
                                          <a:rPr lang="en-GB" sz="2800" b="0" i="1" smtClean="0">
                                            <a:latin typeface="Cambria Math" charset="0"/>
                                          </a:rPr>
                                          <m:t>1</m:t>
                                        </m:r>
                                      </m:e>
                                    </m:d>
                                  </m:sup>
                                </m:sSubSup>
                                <m:sSub>
                                  <m:sSubPr>
                                    <m:ctrlPr>
                                      <a:rPr lang="en-GB" sz="2800" b="0" i="1" smtClean="0">
                                        <a:latin typeface="Cambria Math" charset="0"/>
                                      </a:rPr>
                                    </m:ctrlPr>
                                  </m:sSubPr>
                                  <m:e>
                                    <m:r>
                                      <a:rPr lang="en-GB" sz="2800" b="0" i="1" smtClean="0">
                                        <a:latin typeface="Cambria Math" charset="0"/>
                                      </a:rPr>
                                      <m:t>𝑥</m:t>
                                    </m:r>
                                  </m:e>
                                  <m:sub>
                                    <m:r>
                                      <a:rPr lang="en-GB" sz="2800" b="0" i="1" smtClean="0">
                                        <a:latin typeface="Cambria Math" charset="0"/>
                                      </a:rPr>
                                      <m:t>1</m:t>
                                    </m:r>
                                  </m:sub>
                                </m:sSub>
                                <m:r>
                                  <a:rPr lang="en-GB" sz="2800" b="0" i="1" smtClean="0">
                                    <a:latin typeface="Cambria Math" charset="0"/>
                                  </a:rPr>
                                  <m:t>+</m:t>
                                </m:r>
                                <m:sSubSup>
                                  <m:sSubSupPr>
                                    <m:ctrlPr>
                                      <a:rPr lang="en-GB" sz="2800" b="0" i="1" smtClean="0">
                                        <a:latin typeface="Cambria Math" charset="0"/>
                                      </a:rPr>
                                    </m:ctrlPr>
                                  </m:sSubSupPr>
                                  <m:e>
                                    <m:r>
                                      <a:rPr lang="en-GB" sz="2800" b="0" i="1" smtClean="0">
                                        <a:latin typeface="Cambria Math" charset="0"/>
                                      </a:rPr>
                                      <m:t>𝑊</m:t>
                                    </m:r>
                                  </m:e>
                                  <m:sub>
                                    <m:r>
                                      <a:rPr lang="en-GB" sz="2800" b="0" i="1" smtClean="0">
                                        <a:latin typeface="Cambria Math" charset="0"/>
                                      </a:rPr>
                                      <m:t>32</m:t>
                                    </m:r>
                                  </m:sub>
                                  <m:sup>
                                    <m:d>
                                      <m:dPr>
                                        <m:ctrlPr>
                                          <a:rPr lang="en-GB" sz="2800" b="0" i="1" smtClean="0">
                                            <a:latin typeface="Cambria Math" charset="0"/>
                                          </a:rPr>
                                        </m:ctrlPr>
                                      </m:dPr>
                                      <m:e>
                                        <m:r>
                                          <a:rPr lang="en-GB" sz="2800" b="0" i="1" smtClean="0">
                                            <a:latin typeface="Cambria Math" charset="0"/>
                                          </a:rPr>
                                          <m:t>1</m:t>
                                        </m:r>
                                      </m:e>
                                    </m:d>
                                  </m:sup>
                                </m:sSubSup>
                                <m:sSub>
                                  <m:sSubPr>
                                    <m:ctrlPr>
                                      <a:rPr lang="en-GB" sz="2800" b="0" i="1" smtClean="0">
                                        <a:latin typeface="Cambria Math" charset="0"/>
                                      </a:rPr>
                                    </m:ctrlPr>
                                  </m:sSubPr>
                                  <m:e>
                                    <m:r>
                                      <a:rPr lang="en-GB" sz="2800" b="0" i="1" smtClean="0">
                                        <a:latin typeface="Cambria Math" charset="0"/>
                                      </a:rPr>
                                      <m:t>𝑥</m:t>
                                    </m:r>
                                  </m:e>
                                  <m:sub>
                                    <m:r>
                                      <a:rPr lang="en-GB" sz="2800" b="0" i="1" smtClean="0">
                                        <a:latin typeface="Cambria Math" charset="0"/>
                                      </a:rPr>
                                      <m:t>2</m:t>
                                    </m:r>
                                  </m:sub>
                                </m:sSub>
                              </m:oMath>
                            </m:oMathPara>
                          </a14:m>
                          <a:endParaRPr lang="en-GB" sz="2800" dirty="0"/>
                        </a:p>
                      </a:txBody>
                      <a:tcPr anchor="ct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151606890"/>
                  </p:ext>
                </p:extLst>
              </p:nvPr>
            </p:nvGraphicFramePr>
            <p:xfrm>
              <a:off x="2306782" y="5414062"/>
              <a:ext cx="9047019" cy="1200000"/>
            </p:xfrm>
            <a:graphic>
              <a:graphicData uri="http://schemas.openxmlformats.org/drawingml/2006/table">
                <a:tbl>
                  <a:tblPr firstRow="1" bandRow="1">
                    <a:tableStyleId>{5940675A-B579-460E-94D1-54222C63F5DA}</a:tableStyleId>
                  </a:tblPr>
                  <a:tblGrid>
                    <a:gridCol w="3015673"/>
                    <a:gridCol w="3015673"/>
                    <a:gridCol w="3015673"/>
                  </a:tblGrid>
                  <a:tr h="1200000">
                    <a:tc>
                      <a:txBody>
                        <a:bodyPr/>
                        <a:lstStyle/>
                        <a:p>
                          <a:endParaRPr lang="en-US"/>
                        </a:p>
                      </a:txBody>
                      <a:tcPr anchor="ctr">
                        <a:blipFill rotWithShape="0">
                          <a:blip r:embed="rId6"/>
                          <a:stretch>
                            <a:fillRect l="-202" t="-508" r="-200404" b="-1523"/>
                          </a:stretch>
                        </a:blipFill>
                      </a:tcPr>
                    </a:tc>
                    <a:tc>
                      <a:txBody>
                        <a:bodyPr/>
                        <a:lstStyle/>
                        <a:p>
                          <a:endParaRPr lang="en-US"/>
                        </a:p>
                      </a:txBody>
                      <a:tcPr anchor="ctr">
                        <a:blipFill rotWithShape="0">
                          <a:blip r:embed="rId6"/>
                          <a:stretch>
                            <a:fillRect l="-100202" t="-508" r="-100404" b="-1523"/>
                          </a:stretch>
                        </a:blipFill>
                      </a:tcPr>
                    </a:tc>
                    <a:tc>
                      <a:txBody>
                        <a:bodyPr/>
                        <a:lstStyle/>
                        <a:p>
                          <a:endParaRPr lang="en-US"/>
                        </a:p>
                      </a:txBody>
                      <a:tcPr anchor="ctr">
                        <a:blipFill rotWithShape="0">
                          <a:blip r:embed="rId6"/>
                          <a:stretch>
                            <a:fillRect l="-200202" t="-508" r="-404" b="-1523"/>
                          </a:stretch>
                        </a:blipFill>
                      </a:tcPr>
                    </a:tc>
                  </a:tr>
                </a:tbl>
              </a:graphicData>
            </a:graphic>
          </p:graphicFrame>
        </mc:Fallback>
      </mc:AlternateContent>
    </p:spTree>
    <p:extLst>
      <p:ext uri="{BB962C8B-B14F-4D97-AF65-F5344CB8AC3E}">
        <p14:creationId xmlns:p14="http://schemas.microsoft.com/office/powerpoint/2010/main" val="868318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Linear Algebra</a:t>
            </a:r>
            <a:endParaRPr lang="en-GB" dirty="0"/>
          </a:p>
        </p:txBody>
      </p:sp>
      <mc:AlternateContent xmlns:mc="http://schemas.openxmlformats.org/markup-compatibility/2006" xmlns:a14="http://schemas.microsoft.com/office/drawing/2010/main">
        <mc:Choice Requires="a14">
          <p:sp>
            <p:nvSpPr>
              <p:cNvPr id="4" name="Rectangle 3"/>
              <p:cNvSpPr/>
              <p:nvPr/>
            </p:nvSpPr>
            <p:spPr>
              <a:xfrm>
                <a:off x="2228189" y="2994952"/>
                <a:ext cx="1411156" cy="7976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GB" sz="4400" b="1" i="1" smtClean="0">
                              <a:latin typeface="Cambria Math" charset="0"/>
                            </a:rPr>
                          </m:ctrlPr>
                        </m:sSupPr>
                        <m:e>
                          <m:r>
                            <a:rPr lang="en-GB" sz="4400" b="1" smtClean="0">
                              <a:latin typeface="Cambria Math" charset="0"/>
                            </a:rPr>
                            <m:t>𝐖</m:t>
                          </m:r>
                        </m:e>
                        <m:sup>
                          <m:r>
                            <a:rPr lang="en-GB" sz="4400" b="0" i="1" smtClean="0">
                              <a:latin typeface="Cambria Math" charset="0"/>
                            </a:rPr>
                            <m:t>(</m:t>
                          </m:r>
                          <m:r>
                            <a:rPr lang="en-GB" sz="4400" b="0" i="1" smtClean="0">
                              <a:latin typeface="Cambria Math" charset="0"/>
                            </a:rPr>
                            <m:t>𝑙</m:t>
                          </m:r>
                          <m:r>
                            <a:rPr lang="en-GB" sz="4400" b="0" i="1" smtClean="0">
                              <a:latin typeface="Cambria Math" charset="0"/>
                            </a:rPr>
                            <m:t>)</m:t>
                          </m:r>
                        </m:sup>
                      </m:sSup>
                    </m:oMath>
                  </m:oMathPara>
                </a14:m>
                <a:endParaRPr lang="en-GB" sz="4400" dirty="0"/>
              </a:p>
            </p:txBody>
          </p:sp>
        </mc:Choice>
        <mc:Fallback xmlns="">
          <p:sp>
            <p:nvSpPr>
              <p:cNvPr id="4" name="Rectangle 3"/>
              <p:cNvSpPr>
                <a:spLocks noRot="1" noChangeAspect="1" noMove="1" noResize="1" noEditPoints="1" noAdjustHandles="1" noChangeArrowheads="1" noChangeShapeType="1" noTextEdit="1"/>
              </p:cNvSpPr>
              <p:nvPr/>
            </p:nvSpPr>
            <p:spPr>
              <a:xfrm>
                <a:off x="2228189" y="2994952"/>
                <a:ext cx="1411156" cy="797654"/>
              </a:xfrm>
              <a:prstGeom prst="rect">
                <a:avLst/>
              </a:prstGeom>
              <a:blipFill rotWithShape="0">
                <a:blip r:embed="rId2"/>
                <a:stretch>
                  <a:fillRect/>
                </a:stretch>
              </a:blipFill>
            </p:spPr>
            <p:txBody>
              <a:bodyPr/>
              <a:lstStyle/>
              <a:p>
                <a:r>
                  <a:rPr lang="en-GB">
                    <a:noFill/>
                  </a:rPr>
                  <a:t> </a:t>
                </a:r>
              </a:p>
            </p:txBody>
          </p:sp>
        </mc:Fallback>
      </mc:AlternateContent>
      <p:sp>
        <p:nvSpPr>
          <p:cNvPr id="5" name="TextBox 4"/>
          <p:cNvSpPr txBox="1"/>
          <p:nvPr/>
        </p:nvSpPr>
        <p:spPr>
          <a:xfrm>
            <a:off x="4592780" y="3179618"/>
            <a:ext cx="4322619" cy="584775"/>
          </a:xfrm>
          <a:prstGeom prst="rect">
            <a:avLst/>
          </a:prstGeom>
          <a:noFill/>
        </p:spPr>
        <p:txBody>
          <a:bodyPr wrap="square" rtlCol="0">
            <a:spAutoFit/>
          </a:bodyPr>
          <a:lstStyle/>
          <a:p>
            <a:r>
              <a:rPr lang="en-GB" sz="3200" dirty="0" smtClean="0"/>
              <a:t>Matrix </a:t>
            </a:r>
            <a:r>
              <a:rPr lang="en-GB" sz="3200" smtClean="0"/>
              <a:t>of shape N x M</a:t>
            </a:r>
            <a:endParaRPr lang="en-GB" sz="3200"/>
          </a:p>
        </p:txBody>
      </p:sp>
      <p:cxnSp>
        <p:nvCxnSpPr>
          <p:cNvPr id="7" name="Straight Arrow Connector 6"/>
          <p:cNvCxnSpPr/>
          <p:nvPr/>
        </p:nvCxnSpPr>
        <p:spPr>
          <a:xfrm flipH="1">
            <a:off x="6941127" y="3764393"/>
            <a:ext cx="540327" cy="1202462"/>
          </a:xfrm>
          <a:prstGeom prst="straightConnector1">
            <a:avLst/>
          </a:prstGeom>
          <a:ln w="5715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5527963" y="4987637"/>
            <a:ext cx="2389909" cy="1200329"/>
          </a:xfrm>
          <a:prstGeom prst="rect">
            <a:avLst/>
          </a:prstGeom>
          <a:noFill/>
        </p:spPr>
        <p:txBody>
          <a:bodyPr wrap="square" rtlCol="0">
            <a:spAutoFit/>
          </a:bodyPr>
          <a:lstStyle/>
          <a:p>
            <a:pPr algn="ctr"/>
            <a:r>
              <a:rPr lang="en-GB" sz="2400" dirty="0" smtClean="0"/>
              <a:t>Number of neurons </a:t>
            </a:r>
            <a:r>
              <a:rPr lang="en-GB" sz="2400" smtClean="0"/>
              <a:t>in layer l+1</a:t>
            </a:r>
            <a:endParaRPr lang="en-GB" sz="2400"/>
          </a:p>
        </p:txBody>
      </p:sp>
      <p:cxnSp>
        <p:nvCxnSpPr>
          <p:cNvPr id="9" name="Straight Arrow Connector 8"/>
          <p:cNvCxnSpPr/>
          <p:nvPr/>
        </p:nvCxnSpPr>
        <p:spPr>
          <a:xfrm>
            <a:off x="8198427" y="3774784"/>
            <a:ext cx="883228" cy="1192071"/>
          </a:xfrm>
          <a:prstGeom prst="straightConnector1">
            <a:avLst/>
          </a:prstGeom>
          <a:ln w="5715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8115300" y="4987637"/>
            <a:ext cx="2254828" cy="1200329"/>
          </a:xfrm>
          <a:prstGeom prst="rect">
            <a:avLst/>
          </a:prstGeom>
          <a:noFill/>
        </p:spPr>
        <p:txBody>
          <a:bodyPr wrap="square" rtlCol="0">
            <a:spAutoFit/>
          </a:bodyPr>
          <a:lstStyle/>
          <a:p>
            <a:pPr algn="ctr"/>
            <a:r>
              <a:rPr lang="en-GB" sz="2400" dirty="0" smtClean="0"/>
              <a:t>Number of neurons </a:t>
            </a:r>
            <a:r>
              <a:rPr lang="en-GB" sz="2400" smtClean="0"/>
              <a:t>in layer l</a:t>
            </a:r>
            <a:endParaRPr lang="en-GB" sz="2400"/>
          </a:p>
        </p:txBody>
      </p:sp>
    </p:spTree>
    <p:extLst>
      <p:ext uri="{BB962C8B-B14F-4D97-AF65-F5344CB8AC3E}">
        <p14:creationId xmlns:p14="http://schemas.microsoft.com/office/powerpoint/2010/main" val="794826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Linear Algebra</a:t>
            </a:r>
            <a:endParaRPr lang="en-GB" dirty="0"/>
          </a:p>
        </p:txBody>
      </p:sp>
      <mc:AlternateContent xmlns:mc="http://schemas.openxmlformats.org/markup-compatibility/2006" xmlns:a14="http://schemas.microsoft.com/office/drawing/2010/main">
        <mc:Choice Requires="a14">
          <p:sp>
            <p:nvSpPr>
              <p:cNvPr id="4" name="Rectangle 3"/>
              <p:cNvSpPr/>
              <p:nvPr/>
            </p:nvSpPr>
            <p:spPr>
              <a:xfrm>
                <a:off x="2228189" y="2994952"/>
                <a:ext cx="1202765" cy="7976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GB" sz="4400" b="1" i="1" smtClean="0">
                              <a:latin typeface="Cambria Math" charset="0"/>
                            </a:rPr>
                          </m:ctrlPr>
                        </m:sSupPr>
                        <m:e>
                          <m:r>
                            <a:rPr lang="en-GB" sz="4400" b="1" i="0" smtClean="0">
                              <a:latin typeface="Cambria Math" charset="0"/>
                            </a:rPr>
                            <m:t>𝐛</m:t>
                          </m:r>
                        </m:e>
                        <m:sup>
                          <m:r>
                            <a:rPr lang="en-GB" sz="4400" b="0" i="1" smtClean="0">
                              <a:latin typeface="Cambria Math" charset="0"/>
                            </a:rPr>
                            <m:t>(</m:t>
                          </m:r>
                          <m:r>
                            <a:rPr lang="en-GB" sz="4400" b="0" i="1" smtClean="0">
                              <a:latin typeface="Cambria Math" charset="0"/>
                            </a:rPr>
                            <m:t>𝑙</m:t>
                          </m:r>
                          <m:r>
                            <a:rPr lang="en-GB" sz="4400" b="0" i="1" smtClean="0">
                              <a:latin typeface="Cambria Math" charset="0"/>
                            </a:rPr>
                            <m:t>)</m:t>
                          </m:r>
                        </m:sup>
                      </m:sSup>
                    </m:oMath>
                  </m:oMathPara>
                </a14:m>
                <a:endParaRPr lang="en-GB" sz="4400" dirty="0"/>
              </a:p>
            </p:txBody>
          </p:sp>
        </mc:Choice>
        <mc:Fallback xmlns="">
          <p:sp>
            <p:nvSpPr>
              <p:cNvPr id="4" name="Rectangle 3"/>
              <p:cNvSpPr>
                <a:spLocks noRot="1" noChangeAspect="1" noMove="1" noResize="1" noEditPoints="1" noAdjustHandles="1" noChangeArrowheads="1" noChangeShapeType="1" noTextEdit="1"/>
              </p:cNvSpPr>
              <p:nvPr/>
            </p:nvSpPr>
            <p:spPr>
              <a:xfrm>
                <a:off x="2228189" y="2994952"/>
                <a:ext cx="1202765" cy="797654"/>
              </a:xfrm>
              <a:prstGeom prst="rect">
                <a:avLst/>
              </a:prstGeom>
              <a:blipFill rotWithShape="0">
                <a:blip r:embed="rId3"/>
                <a:stretch>
                  <a:fillRect/>
                </a:stretch>
              </a:blipFill>
            </p:spPr>
            <p:txBody>
              <a:bodyPr/>
              <a:lstStyle/>
              <a:p>
                <a:r>
                  <a:rPr lang="en-GB">
                    <a:noFill/>
                  </a:rPr>
                  <a:t> </a:t>
                </a:r>
              </a:p>
            </p:txBody>
          </p:sp>
        </mc:Fallback>
      </mc:AlternateContent>
      <p:sp>
        <p:nvSpPr>
          <p:cNvPr id="5" name="TextBox 4"/>
          <p:cNvSpPr txBox="1"/>
          <p:nvPr/>
        </p:nvSpPr>
        <p:spPr>
          <a:xfrm>
            <a:off x="4592780" y="3179618"/>
            <a:ext cx="4322619" cy="584775"/>
          </a:xfrm>
          <a:prstGeom prst="rect">
            <a:avLst/>
          </a:prstGeom>
          <a:noFill/>
        </p:spPr>
        <p:txBody>
          <a:bodyPr wrap="square" rtlCol="0">
            <a:spAutoFit/>
          </a:bodyPr>
          <a:lstStyle/>
          <a:p>
            <a:r>
              <a:rPr lang="en-GB" sz="3200" dirty="0" smtClean="0"/>
              <a:t>Matrix of shape 1 x N</a:t>
            </a:r>
            <a:endParaRPr lang="en-GB" sz="3200" dirty="0"/>
          </a:p>
        </p:txBody>
      </p:sp>
      <p:cxnSp>
        <p:nvCxnSpPr>
          <p:cNvPr id="7" name="Straight Arrow Connector 6"/>
          <p:cNvCxnSpPr/>
          <p:nvPr/>
        </p:nvCxnSpPr>
        <p:spPr>
          <a:xfrm flipH="1">
            <a:off x="7377545" y="3764393"/>
            <a:ext cx="540327" cy="1202462"/>
          </a:xfrm>
          <a:prstGeom prst="straightConnector1">
            <a:avLst/>
          </a:prstGeom>
          <a:ln w="5715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5527963" y="4987637"/>
            <a:ext cx="2389909" cy="1200329"/>
          </a:xfrm>
          <a:prstGeom prst="rect">
            <a:avLst/>
          </a:prstGeom>
          <a:noFill/>
        </p:spPr>
        <p:txBody>
          <a:bodyPr wrap="square" rtlCol="0">
            <a:spAutoFit/>
          </a:bodyPr>
          <a:lstStyle/>
          <a:p>
            <a:pPr algn="ctr"/>
            <a:r>
              <a:rPr lang="en-GB" sz="2400" dirty="0" smtClean="0"/>
              <a:t>Number of neurons </a:t>
            </a:r>
            <a:r>
              <a:rPr lang="en-GB" sz="2400" smtClean="0"/>
              <a:t>in layer l+1</a:t>
            </a:r>
            <a:endParaRPr lang="en-GB" sz="2400"/>
          </a:p>
        </p:txBody>
      </p:sp>
    </p:spTree>
    <p:extLst>
      <p:ext uri="{BB962C8B-B14F-4D97-AF65-F5344CB8AC3E}">
        <p14:creationId xmlns:p14="http://schemas.microsoft.com/office/powerpoint/2010/main" val="1563637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Linear Algebra</a:t>
            </a:r>
            <a:endParaRPr lang="en-GB" dirty="0"/>
          </a:p>
        </p:txBody>
      </p:sp>
      <mc:AlternateContent xmlns:mc="http://schemas.openxmlformats.org/markup-compatibility/2006" xmlns:a14="http://schemas.microsoft.com/office/drawing/2010/main">
        <mc:Choice Requires="a14">
          <p:sp>
            <p:nvSpPr>
              <p:cNvPr id="4" name="TextBox 3"/>
              <p:cNvSpPr txBox="1"/>
              <p:nvPr/>
            </p:nvSpPr>
            <p:spPr>
              <a:xfrm>
                <a:off x="1901536" y="1598045"/>
                <a:ext cx="2639290" cy="5309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0" smtClean="0">
                          <a:latin typeface="Cambria Math" charset="0"/>
                        </a:rPr>
                        <m:t>𝐱</m:t>
                      </m:r>
                      <m:r>
                        <a:rPr lang="en-GB" sz="2800" b="1" i="0" smtClean="0">
                          <a:latin typeface="Cambria Math" charset="0"/>
                        </a:rPr>
                        <m:t> </m:t>
                      </m:r>
                      <m:sSup>
                        <m:sSupPr>
                          <m:ctrlPr>
                            <a:rPr lang="en-GB" sz="2800" b="1" i="1" smtClean="0">
                              <a:latin typeface="Cambria Math" charset="0"/>
                            </a:rPr>
                          </m:ctrlPr>
                        </m:sSupPr>
                        <m:e>
                          <m:r>
                            <a:rPr lang="en-GB" sz="2800" b="1" i="0" smtClean="0">
                              <a:latin typeface="Cambria Math" charset="0"/>
                            </a:rPr>
                            <m:t>𝐖</m:t>
                          </m:r>
                        </m:e>
                        <m:sup>
                          <m:r>
                            <a:rPr lang="en-GB" sz="2800" b="1" i="0" smtClean="0">
                              <a:latin typeface="Cambria Math" charset="0"/>
                            </a:rPr>
                            <m:t>𝐓</m:t>
                          </m:r>
                        </m:sup>
                      </m:sSup>
                    </m:oMath>
                  </m:oMathPara>
                </a14:m>
                <a:endParaRPr lang="en-GB" sz="28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1901536" y="1598045"/>
                <a:ext cx="2639290" cy="530915"/>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599450201"/>
                  </p:ext>
                </p:extLst>
              </p:nvPr>
            </p:nvGraphicFramePr>
            <p:xfrm>
              <a:off x="2784763" y="2249608"/>
              <a:ext cx="2618511" cy="1930124"/>
            </p:xfrm>
            <a:graphic>
              <a:graphicData uri="http://schemas.openxmlformats.org/drawingml/2006/table">
                <a:tbl>
                  <a:tblPr firstRow="1" bandRow="1">
                    <a:tableStyleId>{5940675A-B579-460E-94D1-54222C63F5DA}</a:tableStyleId>
                  </a:tblPr>
                  <a:tblGrid>
                    <a:gridCol w="872837"/>
                    <a:gridCol w="872837"/>
                    <a:gridCol w="872837"/>
                  </a:tblGrid>
                  <a:tr h="965062">
                    <a:tc>
                      <a:txBody>
                        <a:bodyPr/>
                        <a:lstStyle/>
                        <a:p>
                          <a:pPr algn="ctr"/>
                          <a14:m>
                            <m:oMathPara xmlns:m="http://schemas.openxmlformats.org/officeDocument/2006/math">
                              <m:oMathParaPr>
                                <m:jc m:val="centerGroup"/>
                              </m:oMathParaPr>
                              <m:oMath xmlns:m="http://schemas.openxmlformats.org/officeDocument/2006/math">
                                <m:sSubSup>
                                  <m:sSubSupPr>
                                    <m:ctrlPr>
                                      <a:rPr lang="en-GB" sz="2400" b="0" i="1" smtClean="0">
                                        <a:latin typeface="Cambria Math" charset="0"/>
                                      </a:rPr>
                                    </m:ctrlPr>
                                  </m:sSubSupPr>
                                  <m:e>
                                    <m:r>
                                      <a:rPr lang="en-GB" sz="2400" b="0" i="1" smtClean="0">
                                        <a:latin typeface="Cambria Math" charset="0"/>
                                      </a:rPr>
                                      <m:t>𝑊</m:t>
                                    </m:r>
                                  </m:e>
                                  <m:sub>
                                    <m:r>
                                      <a:rPr lang="en-GB" sz="2400" b="0" i="1" smtClean="0">
                                        <a:latin typeface="Cambria Math" charset="0"/>
                                      </a:rPr>
                                      <m:t>11</m:t>
                                    </m:r>
                                  </m:sub>
                                  <m:sup>
                                    <m:d>
                                      <m:dPr>
                                        <m:ctrlPr>
                                          <a:rPr lang="en-GB" sz="2400" b="0" i="1" smtClean="0">
                                            <a:latin typeface="Cambria Math" charset="0"/>
                                          </a:rPr>
                                        </m:ctrlPr>
                                      </m:dPr>
                                      <m:e>
                                        <m:r>
                                          <a:rPr lang="en-GB" sz="2400" b="0" i="1" smtClean="0">
                                            <a:latin typeface="Cambria Math" charset="0"/>
                                          </a:rPr>
                                          <m:t>1</m:t>
                                        </m:r>
                                      </m:e>
                                    </m:d>
                                  </m:sup>
                                </m:sSubSup>
                              </m:oMath>
                            </m:oMathPara>
                          </a14:m>
                          <a:endParaRPr lang="en-GB"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lang="en-GB" sz="2400" b="0" i="1" smtClean="0">
                                        <a:latin typeface="Cambria Math" charset="0"/>
                                      </a:rPr>
                                    </m:ctrlPr>
                                  </m:sSubSupPr>
                                  <m:e>
                                    <m:r>
                                      <a:rPr lang="en-GB" sz="2400" b="0" i="1" smtClean="0">
                                        <a:latin typeface="Cambria Math" charset="0"/>
                                      </a:rPr>
                                      <m:t>𝑊</m:t>
                                    </m:r>
                                  </m:e>
                                  <m:sub>
                                    <m:r>
                                      <a:rPr lang="en-GB" sz="2400" b="0" i="1" smtClean="0">
                                        <a:latin typeface="Cambria Math" charset="0"/>
                                      </a:rPr>
                                      <m:t>21</m:t>
                                    </m:r>
                                  </m:sub>
                                  <m:sup>
                                    <m:d>
                                      <m:dPr>
                                        <m:ctrlPr>
                                          <a:rPr lang="en-GB" sz="2400" b="0" i="1" smtClean="0">
                                            <a:latin typeface="Cambria Math" charset="0"/>
                                          </a:rPr>
                                        </m:ctrlPr>
                                      </m:dPr>
                                      <m:e>
                                        <m:r>
                                          <a:rPr lang="en-GB" sz="2400" b="0" i="1" smtClean="0">
                                            <a:latin typeface="Cambria Math" charset="0"/>
                                          </a:rPr>
                                          <m:t>1</m:t>
                                        </m:r>
                                      </m:e>
                                    </m:d>
                                  </m:sup>
                                </m:sSubSup>
                              </m:oMath>
                            </m:oMathPara>
                          </a14:m>
                          <a:endParaRPr lang="en-GB"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lang="en-GB" sz="2400" b="0" i="1" smtClean="0">
                                        <a:latin typeface="Cambria Math" charset="0"/>
                                      </a:rPr>
                                    </m:ctrlPr>
                                  </m:sSubSupPr>
                                  <m:e>
                                    <m:r>
                                      <a:rPr lang="en-GB" sz="2400" b="0" i="1" smtClean="0">
                                        <a:latin typeface="Cambria Math" charset="0"/>
                                      </a:rPr>
                                      <m:t>𝑊</m:t>
                                    </m:r>
                                  </m:e>
                                  <m:sub>
                                    <m:r>
                                      <a:rPr lang="en-GB" sz="2400" b="0" i="1" smtClean="0">
                                        <a:latin typeface="Cambria Math" charset="0"/>
                                      </a:rPr>
                                      <m:t>31</m:t>
                                    </m:r>
                                  </m:sub>
                                  <m:sup>
                                    <m:d>
                                      <m:dPr>
                                        <m:ctrlPr>
                                          <a:rPr lang="en-GB" sz="2400" b="0" i="1" smtClean="0">
                                            <a:latin typeface="Cambria Math" charset="0"/>
                                          </a:rPr>
                                        </m:ctrlPr>
                                      </m:dPr>
                                      <m:e>
                                        <m:r>
                                          <a:rPr lang="en-GB" sz="2400" b="0" i="1" smtClean="0">
                                            <a:latin typeface="Cambria Math" charset="0"/>
                                          </a:rPr>
                                          <m:t>1</m:t>
                                        </m:r>
                                      </m:e>
                                    </m:d>
                                  </m:sup>
                                </m:sSubSup>
                              </m:oMath>
                            </m:oMathPara>
                          </a14:m>
                          <a:endParaRPr lang="en-GB" sz="2400" dirty="0"/>
                        </a:p>
                      </a:txBody>
                      <a:tcPr anchor="ctr"/>
                    </a:tc>
                  </a:tr>
                  <a:tr h="96506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GB" sz="2400" b="0" i="1" smtClean="0">
                                        <a:latin typeface="Cambria Math" charset="0"/>
                                      </a:rPr>
                                    </m:ctrlPr>
                                  </m:sSubSupPr>
                                  <m:e>
                                    <m:r>
                                      <a:rPr lang="en-GB" sz="2400" b="0" i="1" smtClean="0">
                                        <a:latin typeface="Cambria Math" charset="0"/>
                                      </a:rPr>
                                      <m:t>𝑊</m:t>
                                    </m:r>
                                  </m:e>
                                  <m:sub>
                                    <m:r>
                                      <a:rPr lang="en-GB" sz="2400" b="0" i="1" smtClean="0">
                                        <a:latin typeface="Cambria Math" charset="0"/>
                                      </a:rPr>
                                      <m:t>12</m:t>
                                    </m:r>
                                  </m:sub>
                                  <m:sup>
                                    <m:d>
                                      <m:dPr>
                                        <m:ctrlPr>
                                          <a:rPr lang="en-GB" sz="2400" b="0" i="1" smtClean="0">
                                            <a:latin typeface="Cambria Math" charset="0"/>
                                          </a:rPr>
                                        </m:ctrlPr>
                                      </m:dPr>
                                      <m:e>
                                        <m:r>
                                          <a:rPr lang="en-GB" sz="2400" b="0" i="1" smtClean="0">
                                            <a:latin typeface="Cambria Math" charset="0"/>
                                          </a:rPr>
                                          <m:t>1</m:t>
                                        </m:r>
                                      </m:e>
                                    </m:d>
                                  </m:sup>
                                </m:sSubSup>
                              </m:oMath>
                            </m:oMathPara>
                          </a14:m>
                          <a:endParaRPr lang="en-GB"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lang="en-GB" sz="2400" b="0" i="1" smtClean="0">
                                        <a:latin typeface="Cambria Math" charset="0"/>
                                      </a:rPr>
                                    </m:ctrlPr>
                                  </m:sSubSupPr>
                                  <m:e>
                                    <m:r>
                                      <a:rPr lang="en-GB" sz="2400" b="0" i="1" smtClean="0">
                                        <a:latin typeface="Cambria Math" charset="0"/>
                                      </a:rPr>
                                      <m:t>𝑊</m:t>
                                    </m:r>
                                  </m:e>
                                  <m:sub>
                                    <m:r>
                                      <a:rPr lang="en-GB" sz="2400" b="0" i="1" smtClean="0">
                                        <a:latin typeface="Cambria Math" charset="0"/>
                                      </a:rPr>
                                      <m:t>22</m:t>
                                    </m:r>
                                  </m:sub>
                                  <m:sup>
                                    <m:d>
                                      <m:dPr>
                                        <m:ctrlPr>
                                          <a:rPr lang="en-GB" sz="2400" b="0" i="1" smtClean="0">
                                            <a:latin typeface="Cambria Math" charset="0"/>
                                          </a:rPr>
                                        </m:ctrlPr>
                                      </m:dPr>
                                      <m:e>
                                        <m:r>
                                          <a:rPr lang="en-GB" sz="2400" b="0" i="1" smtClean="0">
                                            <a:latin typeface="Cambria Math" charset="0"/>
                                          </a:rPr>
                                          <m:t>1</m:t>
                                        </m:r>
                                      </m:e>
                                    </m:d>
                                  </m:sup>
                                </m:sSubSup>
                              </m:oMath>
                            </m:oMathPara>
                          </a14:m>
                          <a:endParaRPr lang="en-GB"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lang="en-GB" sz="2400" b="0" i="1" smtClean="0">
                                        <a:latin typeface="Cambria Math" charset="0"/>
                                      </a:rPr>
                                    </m:ctrlPr>
                                  </m:sSubSupPr>
                                  <m:e>
                                    <m:r>
                                      <a:rPr lang="en-GB" sz="2400" b="0" i="1" smtClean="0">
                                        <a:latin typeface="Cambria Math" charset="0"/>
                                      </a:rPr>
                                      <m:t>𝑊</m:t>
                                    </m:r>
                                  </m:e>
                                  <m:sub>
                                    <m:r>
                                      <a:rPr lang="en-GB" sz="2400" b="0" i="1" smtClean="0">
                                        <a:latin typeface="Cambria Math" charset="0"/>
                                      </a:rPr>
                                      <m:t>32</m:t>
                                    </m:r>
                                  </m:sub>
                                  <m:sup>
                                    <m:d>
                                      <m:dPr>
                                        <m:ctrlPr>
                                          <a:rPr lang="en-GB" sz="2400" b="0" i="1" smtClean="0">
                                            <a:latin typeface="Cambria Math" charset="0"/>
                                          </a:rPr>
                                        </m:ctrlPr>
                                      </m:dPr>
                                      <m:e>
                                        <m:r>
                                          <a:rPr lang="en-GB" sz="2400" b="0" i="1" smtClean="0">
                                            <a:latin typeface="Cambria Math" charset="0"/>
                                          </a:rPr>
                                          <m:t>1</m:t>
                                        </m:r>
                                      </m:e>
                                    </m:d>
                                  </m:sup>
                                </m:sSubSup>
                              </m:oMath>
                            </m:oMathPara>
                          </a14:m>
                          <a:endParaRPr lang="en-GB" sz="2400" dirty="0"/>
                        </a:p>
                      </a:txBody>
                      <a:tcPr anchor="ct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599450201"/>
                  </p:ext>
                </p:extLst>
              </p:nvPr>
            </p:nvGraphicFramePr>
            <p:xfrm>
              <a:off x="2784763" y="2249608"/>
              <a:ext cx="2618511" cy="1930124"/>
            </p:xfrm>
            <a:graphic>
              <a:graphicData uri="http://schemas.openxmlformats.org/drawingml/2006/table">
                <a:tbl>
                  <a:tblPr firstRow="1" bandRow="1">
                    <a:tableStyleId>{5940675A-B579-460E-94D1-54222C63F5DA}</a:tableStyleId>
                  </a:tblPr>
                  <a:tblGrid>
                    <a:gridCol w="872837"/>
                    <a:gridCol w="872837"/>
                    <a:gridCol w="872837"/>
                  </a:tblGrid>
                  <a:tr h="965062">
                    <a:tc>
                      <a:txBody>
                        <a:bodyPr/>
                        <a:lstStyle/>
                        <a:p>
                          <a:endParaRPr lang="en-US"/>
                        </a:p>
                      </a:txBody>
                      <a:tcPr anchor="ctr">
                        <a:blipFill rotWithShape="0">
                          <a:blip r:embed="rId4"/>
                          <a:stretch>
                            <a:fillRect l="-694" t="-1258" r="-200694" b="-100629"/>
                          </a:stretch>
                        </a:blipFill>
                      </a:tcPr>
                    </a:tc>
                    <a:tc>
                      <a:txBody>
                        <a:bodyPr/>
                        <a:lstStyle/>
                        <a:p>
                          <a:endParaRPr lang="en-US"/>
                        </a:p>
                      </a:txBody>
                      <a:tcPr anchor="ctr">
                        <a:blipFill rotWithShape="0">
                          <a:blip r:embed="rId4"/>
                          <a:stretch>
                            <a:fillRect l="-101399" t="-1258" r="-102098" b="-100629"/>
                          </a:stretch>
                        </a:blipFill>
                      </a:tcPr>
                    </a:tc>
                    <a:tc>
                      <a:txBody>
                        <a:bodyPr/>
                        <a:lstStyle/>
                        <a:p>
                          <a:endParaRPr lang="en-US"/>
                        </a:p>
                      </a:txBody>
                      <a:tcPr anchor="ctr">
                        <a:blipFill rotWithShape="0">
                          <a:blip r:embed="rId4"/>
                          <a:stretch>
                            <a:fillRect l="-200000" t="-1258" r="-1389" b="-100629"/>
                          </a:stretch>
                        </a:blipFill>
                      </a:tcPr>
                    </a:tc>
                  </a:tr>
                  <a:tr h="965062">
                    <a:tc>
                      <a:txBody>
                        <a:bodyPr/>
                        <a:lstStyle/>
                        <a:p>
                          <a:endParaRPr lang="en-US"/>
                        </a:p>
                      </a:txBody>
                      <a:tcPr anchor="ctr">
                        <a:blipFill rotWithShape="0">
                          <a:blip r:embed="rId4"/>
                          <a:stretch>
                            <a:fillRect l="-694" t="-101899" r="-200694" b="-1266"/>
                          </a:stretch>
                        </a:blipFill>
                      </a:tcPr>
                    </a:tc>
                    <a:tc>
                      <a:txBody>
                        <a:bodyPr/>
                        <a:lstStyle/>
                        <a:p>
                          <a:endParaRPr lang="en-US"/>
                        </a:p>
                      </a:txBody>
                      <a:tcPr anchor="ctr">
                        <a:blipFill rotWithShape="0">
                          <a:blip r:embed="rId4"/>
                          <a:stretch>
                            <a:fillRect l="-101399" t="-101899" r="-102098" b="-1266"/>
                          </a:stretch>
                        </a:blipFill>
                      </a:tcPr>
                    </a:tc>
                    <a:tc>
                      <a:txBody>
                        <a:bodyPr/>
                        <a:lstStyle/>
                        <a:p>
                          <a:endParaRPr lang="en-US"/>
                        </a:p>
                      </a:txBody>
                      <a:tcPr anchor="ctr">
                        <a:blipFill rotWithShape="0">
                          <a:blip r:embed="rId4"/>
                          <a:stretch>
                            <a:fillRect l="-200000" t="-101899" r="-1389" b="-1266"/>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981158648"/>
                  </p:ext>
                </p:extLst>
              </p:nvPr>
            </p:nvGraphicFramePr>
            <p:xfrm>
              <a:off x="581891" y="2247022"/>
              <a:ext cx="1745674" cy="965062"/>
            </p:xfrm>
            <a:graphic>
              <a:graphicData uri="http://schemas.openxmlformats.org/drawingml/2006/table">
                <a:tbl>
                  <a:tblPr firstRow="1" bandRow="1">
                    <a:tableStyleId>{5940675A-B579-460E-94D1-54222C63F5DA}</a:tableStyleId>
                  </a:tblPr>
                  <a:tblGrid>
                    <a:gridCol w="872837"/>
                    <a:gridCol w="872837"/>
                  </a:tblGrid>
                  <a:tr h="965062">
                    <a:tc>
                      <a:txBody>
                        <a:bodyPr/>
                        <a:lstStyle/>
                        <a:p>
                          <a:pPr algn="ctr"/>
                          <a14:m>
                            <m:oMathPara xmlns:m="http://schemas.openxmlformats.org/officeDocument/2006/math">
                              <m:oMathParaPr>
                                <m:jc m:val="centerGroup"/>
                              </m:oMathParaPr>
                              <m:oMath xmlns:m="http://schemas.openxmlformats.org/officeDocument/2006/math">
                                <m:sSub>
                                  <m:sSubPr>
                                    <m:ctrlPr>
                                      <a:rPr lang="en-GB" sz="2400" b="0" i="1" smtClean="0">
                                        <a:latin typeface="Cambria Math" charset="0"/>
                                      </a:rPr>
                                    </m:ctrlPr>
                                  </m:sSubPr>
                                  <m:e>
                                    <m:r>
                                      <a:rPr lang="en-GB" sz="2400" b="0" i="1" smtClean="0">
                                        <a:latin typeface="Cambria Math" charset="0"/>
                                      </a:rPr>
                                      <m:t>𝑥</m:t>
                                    </m:r>
                                  </m:e>
                                  <m:sub>
                                    <m:r>
                                      <a:rPr lang="en-GB" sz="2400" b="0" i="1" smtClean="0">
                                        <a:latin typeface="Cambria Math" charset="0"/>
                                      </a:rPr>
                                      <m:t>1</m:t>
                                    </m:r>
                                  </m:sub>
                                </m:sSub>
                              </m:oMath>
                            </m:oMathPara>
                          </a14:m>
                          <a:endParaRPr lang="en-GB"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GB" sz="2400" b="0" i="1" smtClean="0">
                                        <a:latin typeface="Cambria Math" charset="0"/>
                                      </a:rPr>
                                    </m:ctrlPr>
                                  </m:sSubPr>
                                  <m:e>
                                    <m:r>
                                      <a:rPr lang="en-GB" sz="2400" b="0" i="1" smtClean="0">
                                        <a:latin typeface="Cambria Math" charset="0"/>
                                      </a:rPr>
                                      <m:t>𝑥</m:t>
                                    </m:r>
                                  </m:e>
                                  <m:sub>
                                    <m:r>
                                      <a:rPr lang="en-GB" sz="2400" b="0" i="1" smtClean="0">
                                        <a:latin typeface="Cambria Math" charset="0"/>
                                      </a:rPr>
                                      <m:t>2</m:t>
                                    </m:r>
                                  </m:sub>
                                </m:sSub>
                              </m:oMath>
                            </m:oMathPara>
                          </a14:m>
                          <a:endParaRPr lang="en-GB" sz="2400" dirty="0"/>
                        </a:p>
                      </a:txBody>
                      <a:tcPr anchor="ct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981158648"/>
                  </p:ext>
                </p:extLst>
              </p:nvPr>
            </p:nvGraphicFramePr>
            <p:xfrm>
              <a:off x="581891" y="2247022"/>
              <a:ext cx="1745674" cy="965062"/>
            </p:xfrm>
            <a:graphic>
              <a:graphicData uri="http://schemas.openxmlformats.org/drawingml/2006/table">
                <a:tbl>
                  <a:tblPr firstRow="1" bandRow="1">
                    <a:tableStyleId>{5940675A-B579-460E-94D1-54222C63F5DA}</a:tableStyleId>
                  </a:tblPr>
                  <a:tblGrid>
                    <a:gridCol w="872837"/>
                    <a:gridCol w="872837"/>
                  </a:tblGrid>
                  <a:tr h="965062">
                    <a:tc>
                      <a:txBody>
                        <a:bodyPr/>
                        <a:lstStyle/>
                        <a:p>
                          <a:endParaRPr lang="en-US"/>
                        </a:p>
                      </a:txBody>
                      <a:tcPr anchor="ctr">
                        <a:blipFill rotWithShape="0">
                          <a:blip r:embed="rId5"/>
                          <a:stretch>
                            <a:fillRect l="-694" t="-629" r="-100694" b="-1258"/>
                          </a:stretch>
                        </a:blipFill>
                      </a:tcPr>
                    </a:tc>
                    <a:tc>
                      <a:txBody>
                        <a:bodyPr/>
                        <a:lstStyle/>
                        <a:p>
                          <a:endParaRPr lang="en-US"/>
                        </a:p>
                      </a:txBody>
                      <a:tcPr anchor="ctr">
                        <a:blipFill rotWithShape="0">
                          <a:blip r:embed="rId5"/>
                          <a:stretch>
                            <a:fillRect l="-101399" t="-629" r="-1399" b="-1258"/>
                          </a:stretch>
                        </a:blipFill>
                      </a:tcPr>
                    </a:tc>
                  </a:tr>
                </a:tbl>
              </a:graphicData>
            </a:graphic>
          </p:graphicFrame>
        </mc:Fallback>
      </mc:AlternateContent>
      <p:sp>
        <p:nvSpPr>
          <p:cNvPr id="7" name="TextBox 6"/>
          <p:cNvSpPr txBox="1"/>
          <p:nvPr/>
        </p:nvSpPr>
        <p:spPr>
          <a:xfrm>
            <a:off x="5680364" y="2595868"/>
            <a:ext cx="831272" cy="1107996"/>
          </a:xfrm>
          <a:prstGeom prst="rect">
            <a:avLst/>
          </a:prstGeom>
          <a:noFill/>
        </p:spPr>
        <p:txBody>
          <a:bodyPr wrap="square" rtlCol="0">
            <a:spAutoFit/>
          </a:bodyPr>
          <a:lstStyle/>
          <a:p>
            <a:r>
              <a:rPr lang="en-GB" sz="6600" dirty="0" smtClean="0"/>
              <a:t>=</a:t>
            </a:r>
            <a:endParaRPr lang="en-GB" sz="6600" dirty="0"/>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37226074"/>
                  </p:ext>
                </p:extLst>
              </p:nvPr>
            </p:nvGraphicFramePr>
            <p:xfrm>
              <a:off x="6788726" y="2173109"/>
              <a:ext cx="5313219" cy="1252353"/>
            </p:xfrm>
            <a:graphic>
              <a:graphicData uri="http://schemas.openxmlformats.org/drawingml/2006/table">
                <a:tbl>
                  <a:tblPr firstRow="1" bandRow="1">
                    <a:tableStyleId>{5940675A-B579-460E-94D1-54222C63F5DA}</a:tableStyleId>
                  </a:tblPr>
                  <a:tblGrid>
                    <a:gridCol w="1771073"/>
                    <a:gridCol w="1771073"/>
                    <a:gridCol w="1771073"/>
                  </a:tblGrid>
                  <a:tr h="1252353">
                    <a:tc>
                      <a:txBody>
                        <a:bodyPr/>
                        <a:lstStyle/>
                        <a:p>
                          <a:pPr algn="ctr"/>
                          <a14:m>
                            <m:oMathPara xmlns:m="http://schemas.openxmlformats.org/officeDocument/2006/math">
                              <m:oMathParaPr>
                                <m:jc m:val="centerGroup"/>
                              </m:oMathParaPr>
                              <m:oMath xmlns:m="http://schemas.openxmlformats.org/officeDocument/2006/math">
                                <m:sSubSup>
                                  <m:sSubSupPr>
                                    <m:ctrlPr>
                                      <a:rPr lang="en-GB" sz="1600" b="0" i="1" smtClean="0">
                                        <a:latin typeface="Cambria Math" charset="0"/>
                                      </a:rPr>
                                    </m:ctrlPr>
                                  </m:sSubSupPr>
                                  <m:e>
                                    <m:r>
                                      <a:rPr lang="en-GB" sz="1600" b="0" i="1" smtClean="0">
                                        <a:latin typeface="Cambria Math" charset="0"/>
                                      </a:rPr>
                                      <m:t>𝑊</m:t>
                                    </m:r>
                                  </m:e>
                                  <m:sub>
                                    <m:r>
                                      <a:rPr lang="en-GB" sz="1600" b="0" i="1" smtClean="0">
                                        <a:latin typeface="Cambria Math" charset="0"/>
                                      </a:rPr>
                                      <m:t>11</m:t>
                                    </m:r>
                                  </m:sub>
                                  <m:sup>
                                    <m:d>
                                      <m:dPr>
                                        <m:ctrlPr>
                                          <a:rPr lang="en-GB" sz="1600" b="0" i="1" smtClean="0">
                                            <a:latin typeface="Cambria Math" charset="0"/>
                                          </a:rPr>
                                        </m:ctrlPr>
                                      </m:dPr>
                                      <m:e>
                                        <m:r>
                                          <a:rPr lang="en-GB" sz="1600" b="0" i="1" smtClean="0">
                                            <a:latin typeface="Cambria Math" charset="0"/>
                                          </a:rPr>
                                          <m:t>1</m:t>
                                        </m:r>
                                      </m:e>
                                    </m:d>
                                  </m:sup>
                                </m:sSubSup>
                                <m:sSub>
                                  <m:sSubPr>
                                    <m:ctrlPr>
                                      <a:rPr lang="en-GB" sz="1600" b="0" i="1" smtClean="0">
                                        <a:latin typeface="Cambria Math" charset="0"/>
                                      </a:rPr>
                                    </m:ctrlPr>
                                  </m:sSubPr>
                                  <m:e>
                                    <m:r>
                                      <a:rPr lang="en-GB" sz="1600" b="0" i="1" smtClean="0">
                                        <a:latin typeface="Cambria Math" charset="0"/>
                                      </a:rPr>
                                      <m:t>𝑥</m:t>
                                    </m:r>
                                  </m:e>
                                  <m:sub>
                                    <m:r>
                                      <a:rPr lang="en-GB" sz="1600" b="0" i="1" smtClean="0">
                                        <a:latin typeface="Cambria Math" charset="0"/>
                                      </a:rPr>
                                      <m:t>1</m:t>
                                    </m:r>
                                  </m:sub>
                                </m:sSub>
                                <m:r>
                                  <a:rPr lang="en-GB" sz="1600" b="0" i="1" smtClean="0">
                                    <a:latin typeface="Cambria Math" charset="0"/>
                                  </a:rPr>
                                  <m:t>+</m:t>
                                </m:r>
                                <m:sSubSup>
                                  <m:sSubSupPr>
                                    <m:ctrlPr>
                                      <a:rPr lang="en-GB" sz="1600" b="0" i="1" smtClean="0">
                                        <a:latin typeface="Cambria Math" charset="0"/>
                                      </a:rPr>
                                    </m:ctrlPr>
                                  </m:sSubSupPr>
                                  <m:e>
                                    <m:r>
                                      <a:rPr lang="en-GB" sz="1600" b="0" i="1" smtClean="0">
                                        <a:latin typeface="Cambria Math" charset="0"/>
                                      </a:rPr>
                                      <m:t>𝑊</m:t>
                                    </m:r>
                                  </m:e>
                                  <m:sub>
                                    <m:r>
                                      <a:rPr lang="en-GB" sz="1600" b="0" i="1" smtClean="0">
                                        <a:latin typeface="Cambria Math" charset="0"/>
                                      </a:rPr>
                                      <m:t>12</m:t>
                                    </m:r>
                                  </m:sub>
                                  <m:sup>
                                    <m:d>
                                      <m:dPr>
                                        <m:ctrlPr>
                                          <a:rPr lang="en-GB" sz="1600" b="0" i="1" smtClean="0">
                                            <a:latin typeface="Cambria Math" charset="0"/>
                                          </a:rPr>
                                        </m:ctrlPr>
                                      </m:dPr>
                                      <m:e>
                                        <m:r>
                                          <a:rPr lang="en-GB" sz="1600" b="0" i="1" smtClean="0">
                                            <a:latin typeface="Cambria Math" charset="0"/>
                                          </a:rPr>
                                          <m:t>1</m:t>
                                        </m:r>
                                      </m:e>
                                    </m:d>
                                  </m:sup>
                                </m:sSubSup>
                                <m:sSub>
                                  <m:sSubPr>
                                    <m:ctrlPr>
                                      <a:rPr lang="en-GB" sz="1600" b="0" i="1" smtClean="0">
                                        <a:latin typeface="Cambria Math" charset="0"/>
                                      </a:rPr>
                                    </m:ctrlPr>
                                  </m:sSubPr>
                                  <m:e>
                                    <m:r>
                                      <a:rPr lang="en-GB" sz="1600" b="0" i="1" smtClean="0">
                                        <a:latin typeface="Cambria Math" charset="0"/>
                                      </a:rPr>
                                      <m:t>𝑥</m:t>
                                    </m:r>
                                  </m:e>
                                  <m:sub>
                                    <m:r>
                                      <a:rPr lang="en-GB" sz="1600" b="0" i="1" smtClean="0">
                                        <a:latin typeface="Cambria Math" charset="0"/>
                                      </a:rPr>
                                      <m:t>2</m:t>
                                    </m:r>
                                  </m:sub>
                                </m:sSub>
                              </m:oMath>
                            </m:oMathPara>
                          </a14:m>
                          <a:endParaRPr lang="en-GB" sz="1600" dirty="0"/>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lang="en-GB" sz="1600" b="0" i="1" smtClean="0">
                                        <a:latin typeface="Cambria Math" charset="0"/>
                                      </a:rPr>
                                    </m:ctrlPr>
                                  </m:sSubSupPr>
                                  <m:e>
                                    <m:r>
                                      <a:rPr lang="en-GB" sz="1600" b="0" i="1" smtClean="0">
                                        <a:latin typeface="Cambria Math" charset="0"/>
                                      </a:rPr>
                                      <m:t>𝑊</m:t>
                                    </m:r>
                                  </m:e>
                                  <m:sub>
                                    <m:r>
                                      <a:rPr lang="en-GB" sz="1600" b="0" i="1" smtClean="0">
                                        <a:latin typeface="Cambria Math" charset="0"/>
                                      </a:rPr>
                                      <m:t>21</m:t>
                                    </m:r>
                                  </m:sub>
                                  <m:sup>
                                    <m:d>
                                      <m:dPr>
                                        <m:ctrlPr>
                                          <a:rPr lang="en-GB" sz="1600" b="0" i="1" smtClean="0">
                                            <a:latin typeface="Cambria Math" charset="0"/>
                                          </a:rPr>
                                        </m:ctrlPr>
                                      </m:dPr>
                                      <m:e>
                                        <m:r>
                                          <a:rPr lang="en-GB" sz="1600" b="0" i="1" smtClean="0">
                                            <a:latin typeface="Cambria Math" charset="0"/>
                                          </a:rPr>
                                          <m:t>1</m:t>
                                        </m:r>
                                      </m:e>
                                    </m:d>
                                  </m:sup>
                                </m:sSubSup>
                                <m:sSub>
                                  <m:sSubPr>
                                    <m:ctrlPr>
                                      <a:rPr lang="en-GB" sz="1600" b="0" i="1" smtClean="0">
                                        <a:latin typeface="Cambria Math" charset="0"/>
                                      </a:rPr>
                                    </m:ctrlPr>
                                  </m:sSubPr>
                                  <m:e>
                                    <m:r>
                                      <a:rPr lang="en-GB" sz="1600" b="0" i="1" smtClean="0">
                                        <a:latin typeface="Cambria Math" charset="0"/>
                                      </a:rPr>
                                      <m:t>𝑥</m:t>
                                    </m:r>
                                  </m:e>
                                  <m:sub>
                                    <m:r>
                                      <a:rPr lang="en-GB" sz="1600" b="0" i="1" smtClean="0">
                                        <a:latin typeface="Cambria Math" charset="0"/>
                                      </a:rPr>
                                      <m:t>1</m:t>
                                    </m:r>
                                  </m:sub>
                                </m:sSub>
                                <m:r>
                                  <a:rPr lang="en-GB" sz="1600" b="0" i="1" smtClean="0">
                                    <a:latin typeface="Cambria Math" charset="0"/>
                                  </a:rPr>
                                  <m:t>+</m:t>
                                </m:r>
                                <m:sSubSup>
                                  <m:sSubSupPr>
                                    <m:ctrlPr>
                                      <a:rPr lang="en-GB" sz="1600" b="0" i="1" smtClean="0">
                                        <a:latin typeface="Cambria Math" charset="0"/>
                                      </a:rPr>
                                    </m:ctrlPr>
                                  </m:sSubSupPr>
                                  <m:e>
                                    <m:r>
                                      <a:rPr lang="en-GB" sz="1600" b="0" i="1" smtClean="0">
                                        <a:latin typeface="Cambria Math" charset="0"/>
                                      </a:rPr>
                                      <m:t>𝑊</m:t>
                                    </m:r>
                                  </m:e>
                                  <m:sub>
                                    <m:r>
                                      <a:rPr lang="en-GB" sz="1600" b="0" i="1" smtClean="0">
                                        <a:latin typeface="Cambria Math" charset="0"/>
                                      </a:rPr>
                                      <m:t>22</m:t>
                                    </m:r>
                                  </m:sub>
                                  <m:sup>
                                    <m:d>
                                      <m:dPr>
                                        <m:ctrlPr>
                                          <a:rPr lang="en-GB" sz="1600" b="0" i="1" smtClean="0">
                                            <a:latin typeface="Cambria Math" charset="0"/>
                                          </a:rPr>
                                        </m:ctrlPr>
                                      </m:dPr>
                                      <m:e>
                                        <m:r>
                                          <a:rPr lang="en-GB" sz="1600" b="0" i="1" smtClean="0">
                                            <a:latin typeface="Cambria Math" charset="0"/>
                                          </a:rPr>
                                          <m:t>1</m:t>
                                        </m:r>
                                      </m:e>
                                    </m:d>
                                  </m:sup>
                                </m:sSubSup>
                                <m:sSub>
                                  <m:sSubPr>
                                    <m:ctrlPr>
                                      <a:rPr lang="en-GB" sz="1600" b="0" i="1" smtClean="0">
                                        <a:latin typeface="Cambria Math" charset="0"/>
                                      </a:rPr>
                                    </m:ctrlPr>
                                  </m:sSubPr>
                                  <m:e>
                                    <m:r>
                                      <a:rPr lang="en-GB" sz="1600" b="0" i="1" smtClean="0">
                                        <a:latin typeface="Cambria Math" charset="0"/>
                                      </a:rPr>
                                      <m:t>𝑥</m:t>
                                    </m:r>
                                  </m:e>
                                  <m:sub>
                                    <m:r>
                                      <a:rPr lang="en-GB" sz="1600" b="0" i="1" smtClean="0">
                                        <a:latin typeface="Cambria Math" charset="0"/>
                                      </a:rPr>
                                      <m:t>2</m:t>
                                    </m:r>
                                  </m:sub>
                                </m:sSub>
                              </m:oMath>
                            </m:oMathPara>
                          </a14:m>
                          <a:endParaRPr lang="en-GB" sz="1600" dirty="0"/>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lang="en-GB" sz="1600" b="0" i="1" smtClean="0">
                                        <a:latin typeface="Cambria Math" charset="0"/>
                                      </a:rPr>
                                    </m:ctrlPr>
                                  </m:sSubSupPr>
                                  <m:e>
                                    <m:r>
                                      <a:rPr lang="en-GB" sz="1600" b="0" i="1" smtClean="0">
                                        <a:latin typeface="Cambria Math" charset="0"/>
                                      </a:rPr>
                                      <m:t>𝑊</m:t>
                                    </m:r>
                                  </m:e>
                                  <m:sub>
                                    <m:r>
                                      <a:rPr lang="en-GB" sz="1600" b="0" i="1" smtClean="0">
                                        <a:latin typeface="Cambria Math" charset="0"/>
                                      </a:rPr>
                                      <m:t>31</m:t>
                                    </m:r>
                                  </m:sub>
                                  <m:sup>
                                    <m:d>
                                      <m:dPr>
                                        <m:ctrlPr>
                                          <a:rPr lang="en-GB" sz="1600" b="0" i="1" smtClean="0">
                                            <a:latin typeface="Cambria Math" charset="0"/>
                                          </a:rPr>
                                        </m:ctrlPr>
                                      </m:dPr>
                                      <m:e>
                                        <m:r>
                                          <a:rPr lang="en-GB" sz="1600" b="0" i="1" smtClean="0">
                                            <a:latin typeface="Cambria Math" charset="0"/>
                                          </a:rPr>
                                          <m:t>1</m:t>
                                        </m:r>
                                      </m:e>
                                    </m:d>
                                  </m:sup>
                                </m:sSubSup>
                                <m:sSub>
                                  <m:sSubPr>
                                    <m:ctrlPr>
                                      <a:rPr lang="en-GB" sz="1600" b="0" i="1" smtClean="0">
                                        <a:latin typeface="Cambria Math" charset="0"/>
                                      </a:rPr>
                                    </m:ctrlPr>
                                  </m:sSubPr>
                                  <m:e>
                                    <m:r>
                                      <a:rPr lang="en-GB" sz="1600" b="0" i="1" smtClean="0">
                                        <a:latin typeface="Cambria Math" charset="0"/>
                                      </a:rPr>
                                      <m:t>𝑥</m:t>
                                    </m:r>
                                  </m:e>
                                  <m:sub>
                                    <m:r>
                                      <a:rPr lang="en-GB" sz="1600" b="0" i="1" smtClean="0">
                                        <a:latin typeface="Cambria Math" charset="0"/>
                                      </a:rPr>
                                      <m:t>1</m:t>
                                    </m:r>
                                  </m:sub>
                                </m:sSub>
                                <m:r>
                                  <a:rPr lang="en-GB" sz="1600" b="0" i="1" smtClean="0">
                                    <a:latin typeface="Cambria Math" charset="0"/>
                                  </a:rPr>
                                  <m:t>+</m:t>
                                </m:r>
                                <m:sSubSup>
                                  <m:sSubSupPr>
                                    <m:ctrlPr>
                                      <a:rPr lang="en-GB" sz="1600" b="0" i="1" smtClean="0">
                                        <a:latin typeface="Cambria Math" charset="0"/>
                                      </a:rPr>
                                    </m:ctrlPr>
                                  </m:sSubSupPr>
                                  <m:e>
                                    <m:r>
                                      <a:rPr lang="en-GB" sz="1600" b="0" i="1" smtClean="0">
                                        <a:latin typeface="Cambria Math" charset="0"/>
                                      </a:rPr>
                                      <m:t>𝑊</m:t>
                                    </m:r>
                                  </m:e>
                                  <m:sub>
                                    <m:r>
                                      <a:rPr lang="en-GB" sz="1600" b="0" i="1" smtClean="0">
                                        <a:latin typeface="Cambria Math" charset="0"/>
                                      </a:rPr>
                                      <m:t>32</m:t>
                                    </m:r>
                                  </m:sub>
                                  <m:sup>
                                    <m:d>
                                      <m:dPr>
                                        <m:ctrlPr>
                                          <a:rPr lang="en-GB" sz="1600" b="0" i="1" smtClean="0">
                                            <a:latin typeface="Cambria Math" charset="0"/>
                                          </a:rPr>
                                        </m:ctrlPr>
                                      </m:dPr>
                                      <m:e>
                                        <m:r>
                                          <a:rPr lang="en-GB" sz="1600" b="0" i="1" smtClean="0">
                                            <a:latin typeface="Cambria Math" charset="0"/>
                                          </a:rPr>
                                          <m:t>1</m:t>
                                        </m:r>
                                      </m:e>
                                    </m:d>
                                  </m:sup>
                                </m:sSubSup>
                                <m:sSub>
                                  <m:sSubPr>
                                    <m:ctrlPr>
                                      <a:rPr lang="en-GB" sz="1600" b="0" i="1" smtClean="0">
                                        <a:latin typeface="Cambria Math" charset="0"/>
                                      </a:rPr>
                                    </m:ctrlPr>
                                  </m:sSubPr>
                                  <m:e>
                                    <m:r>
                                      <a:rPr lang="en-GB" sz="1600" b="0" i="1" smtClean="0">
                                        <a:latin typeface="Cambria Math" charset="0"/>
                                      </a:rPr>
                                      <m:t>𝑥</m:t>
                                    </m:r>
                                  </m:e>
                                  <m:sub>
                                    <m:r>
                                      <a:rPr lang="en-GB" sz="1600" b="0" i="1" smtClean="0">
                                        <a:latin typeface="Cambria Math" charset="0"/>
                                      </a:rPr>
                                      <m:t>2</m:t>
                                    </m:r>
                                  </m:sub>
                                </m:sSub>
                              </m:oMath>
                            </m:oMathPara>
                          </a14:m>
                          <a:endParaRPr lang="en-GB" sz="1600" dirty="0"/>
                        </a:p>
                      </a:txBody>
                      <a:tcPr anchor="ct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7226074"/>
                  </p:ext>
                </p:extLst>
              </p:nvPr>
            </p:nvGraphicFramePr>
            <p:xfrm>
              <a:off x="6788726" y="2173109"/>
              <a:ext cx="5313219" cy="1252353"/>
            </p:xfrm>
            <a:graphic>
              <a:graphicData uri="http://schemas.openxmlformats.org/drawingml/2006/table">
                <a:tbl>
                  <a:tblPr firstRow="1" bandRow="1">
                    <a:tableStyleId>{5940675A-B579-460E-94D1-54222C63F5DA}</a:tableStyleId>
                  </a:tblPr>
                  <a:tblGrid>
                    <a:gridCol w="1771073"/>
                    <a:gridCol w="1771073"/>
                    <a:gridCol w="1771073"/>
                  </a:tblGrid>
                  <a:tr h="1252353">
                    <a:tc>
                      <a:txBody>
                        <a:bodyPr/>
                        <a:lstStyle/>
                        <a:p>
                          <a:endParaRPr lang="en-US"/>
                        </a:p>
                      </a:txBody>
                      <a:tcPr anchor="ctr">
                        <a:blipFill rotWithShape="0">
                          <a:blip r:embed="rId6"/>
                          <a:stretch>
                            <a:fillRect l="-344" t="-485" r="-200687" b="-1456"/>
                          </a:stretch>
                        </a:blipFill>
                      </a:tcPr>
                    </a:tc>
                    <a:tc>
                      <a:txBody>
                        <a:bodyPr/>
                        <a:lstStyle/>
                        <a:p>
                          <a:endParaRPr lang="en-US"/>
                        </a:p>
                      </a:txBody>
                      <a:tcPr anchor="ctr">
                        <a:blipFill rotWithShape="0">
                          <a:blip r:embed="rId6"/>
                          <a:stretch>
                            <a:fillRect l="-100344" t="-485" r="-100687" b="-1456"/>
                          </a:stretch>
                        </a:blipFill>
                      </a:tcPr>
                    </a:tc>
                    <a:tc>
                      <a:txBody>
                        <a:bodyPr/>
                        <a:lstStyle/>
                        <a:p>
                          <a:endParaRPr lang="en-US"/>
                        </a:p>
                      </a:txBody>
                      <a:tcPr anchor="ctr">
                        <a:blipFill rotWithShape="0">
                          <a:blip r:embed="rId6"/>
                          <a:stretch>
                            <a:fillRect l="-200344" t="-485" r="-687" b="-1456"/>
                          </a:stretch>
                        </a:blipFill>
                      </a:tcPr>
                    </a:tc>
                  </a:tr>
                </a:tbl>
              </a:graphicData>
            </a:graphic>
          </p:graphicFrame>
        </mc:Fallback>
      </mc:AlternateContent>
      <p:sp>
        <p:nvSpPr>
          <p:cNvPr id="9" name="TextBox 8"/>
          <p:cNvSpPr txBox="1"/>
          <p:nvPr/>
        </p:nvSpPr>
        <p:spPr>
          <a:xfrm rot="5400000">
            <a:off x="949313" y="3555420"/>
            <a:ext cx="1281545" cy="830997"/>
          </a:xfrm>
          <a:prstGeom prst="rect">
            <a:avLst/>
          </a:prstGeom>
          <a:noFill/>
        </p:spPr>
        <p:txBody>
          <a:bodyPr wrap="square" rtlCol="0">
            <a:spAutoFit/>
          </a:bodyPr>
          <a:lstStyle/>
          <a:p>
            <a:r>
              <a:rPr lang="mr-IN" sz="4800" smtClean="0"/>
              <a:t>…</a:t>
            </a:r>
            <a:endParaRPr lang="en-GB" sz="4800" dirty="0"/>
          </a:p>
        </p:txBody>
      </p:sp>
      <p:sp>
        <p:nvSpPr>
          <p:cNvPr id="10" name="TextBox 9"/>
          <p:cNvSpPr txBox="1"/>
          <p:nvPr/>
        </p:nvSpPr>
        <p:spPr>
          <a:xfrm rot="5400000">
            <a:off x="8804562" y="3858291"/>
            <a:ext cx="1281545" cy="830997"/>
          </a:xfrm>
          <a:prstGeom prst="rect">
            <a:avLst/>
          </a:prstGeom>
          <a:noFill/>
        </p:spPr>
        <p:txBody>
          <a:bodyPr wrap="square" rtlCol="0">
            <a:spAutoFit/>
          </a:bodyPr>
          <a:lstStyle/>
          <a:p>
            <a:r>
              <a:rPr lang="mr-IN" sz="4800" smtClean="0"/>
              <a:t>…</a:t>
            </a:r>
            <a:endParaRPr lang="en-GB" sz="4800" dirty="0"/>
          </a:p>
        </p:txBody>
      </p:sp>
    </p:spTree>
    <p:extLst>
      <p:ext uri="{BB962C8B-B14F-4D97-AF65-F5344CB8AC3E}">
        <p14:creationId xmlns:p14="http://schemas.microsoft.com/office/powerpoint/2010/main" val="503530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Training the network</a:t>
            </a:r>
            <a:endParaRPr lang="en-GB" dirty="0"/>
          </a:p>
        </p:txBody>
      </p:sp>
      <p:sp>
        <p:nvSpPr>
          <p:cNvPr id="4" name="TextBox 3"/>
          <p:cNvSpPr txBox="1"/>
          <p:nvPr/>
        </p:nvSpPr>
        <p:spPr>
          <a:xfrm>
            <a:off x="997527" y="2196746"/>
            <a:ext cx="3657600" cy="523220"/>
          </a:xfrm>
          <a:prstGeom prst="rect">
            <a:avLst/>
          </a:prstGeom>
          <a:noFill/>
        </p:spPr>
        <p:txBody>
          <a:bodyPr wrap="square" rtlCol="0">
            <a:spAutoFit/>
          </a:bodyPr>
          <a:lstStyle/>
          <a:p>
            <a:r>
              <a:rPr lang="en-GB" sz="2800" dirty="0" smtClean="0"/>
              <a:t>Cost function:</a:t>
            </a:r>
            <a:endParaRPr lang="en-GB" sz="2800" dirty="0"/>
          </a:p>
        </p:txBody>
      </p:sp>
      <mc:AlternateContent xmlns:mc="http://schemas.openxmlformats.org/markup-compatibility/2006" xmlns:a14="http://schemas.microsoft.com/office/drawing/2010/main">
        <mc:Choice Requires="a14">
          <p:sp>
            <p:nvSpPr>
              <p:cNvPr id="5" name="TextBox 4"/>
              <p:cNvSpPr txBox="1"/>
              <p:nvPr/>
            </p:nvSpPr>
            <p:spPr>
              <a:xfrm>
                <a:off x="4655127" y="3190665"/>
                <a:ext cx="5560753"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charset="0"/>
                        </a:rPr>
                        <m:t>𝑐𝑜𝑠𝑡</m:t>
                      </m:r>
                      <m:r>
                        <a:rPr lang="en-GB" sz="2800" b="0" i="1" smtClean="0">
                          <a:latin typeface="Cambria Math" charset="0"/>
                        </a:rPr>
                        <m:t>=</m:t>
                      </m:r>
                      <m:f>
                        <m:fPr>
                          <m:ctrlPr>
                            <a:rPr lang="en-GB" sz="2800" b="0" i="1" smtClean="0">
                              <a:latin typeface="Cambria Math" charset="0"/>
                            </a:rPr>
                          </m:ctrlPr>
                        </m:fPr>
                        <m:num>
                          <m:r>
                            <a:rPr lang="en-GB" sz="2800" b="0" i="1" smtClean="0">
                              <a:latin typeface="Cambria Math" charset="0"/>
                            </a:rPr>
                            <m:t>1</m:t>
                          </m:r>
                        </m:num>
                        <m:den>
                          <m:r>
                            <a:rPr lang="en-GB" sz="2800" b="0" i="1" smtClean="0">
                              <a:latin typeface="Cambria Math" charset="0"/>
                            </a:rPr>
                            <m:t>𝑁</m:t>
                          </m:r>
                        </m:den>
                      </m:f>
                      <m:nary>
                        <m:naryPr>
                          <m:chr m:val="∑"/>
                          <m:ctrlPr>
                            <a:rPr lang="is-IS" sz="2800" b="0" i="1" smtClean="0">
                              <a:latin typeface="Cambria Math" charset="0"/>
                            </a:rPr>
                          </m:ctrlPr>
                        </m:naryPr>
                        <m:sub>
                          <m:r>
                            <m:rPr>
                              <m:brk m:alnAt="23"/>
                            </m:rPr>
                            <a:rPr lang="en-GB" sz="2800" b="0" i="1" smtClean="0">
                              <a:latin typeface="Cambria Math" charset="0"/>
                            </a:rPr>
                            <m:t>𝑖</m:t>
                          </m:r>
                          <m:r>
                            <a:rPr lang="en-GB" sz="2800" b="0" i="1" smtClean="0">
                              <a:latin typeface="Cambria Math" charset="0"/>
                            </a:rPr>
                            <m:t>=1</m:t>
                          </m:r>
                        </m:sub>
                        <m:sup>
                          <m:r>
                            <a:rPr lang="en-GB" sz="2800" b="0" i="1" smtClean="0">
                              <a:latin typeface="Cambria Math" charset="0"/>
                            </a:rPr>
                            <m:t>𝑁</m:t>
                          </m:r>
                        </m:sup>
                        <m:e>
                          <m:sSup>
                            <m:sSupPr>
                              <m:ctrlPr>
                                <a:rPr lang="en-GB" sz="2800" b="0" i="1" smtClean="0">
                                  <a:latin typeface="Cambria Math" charset="0"/>
                                </a:rPr>
                              </m:ctrlPr>
                            </m:sSupPr>
                            <m:e>
                              <m:d>
                                <m:dPr>
                                  <m:ctrlPr>
                                    <a:rPr lang="en-GB" sz="2800" b="0" i="1" smtClean="0">
                                      <a:latin typeface="Cambria Math" charset="0"/>
                                    </a:rPr>
                                  </m:ctrlPr>
                                </m:dPr>
                                <m:e>
                                  <m:sSubSup>
                                    <m:sSubSupPr>
                                      <m:ctrlPr>
                                        <a:rPr lang="en-GB" sz="2800" b="0" i="1" smtClean="0">
                                          <a:latin typeface="Cambria Math" charset="0"/>
                                        </a:rPr>
                                      </m:ctrlPr>
                                    </m:sSubSupPr>
                                    <m:e>
                                      <m:r>
                                        <a:rPr lang="en-GB" sz="2800" b="0" i="1" smtClean="0">
                                          <a:latin typeface="Cambria Math" charset="0"/>
                                        </a:rPr>
                                        <m:t>𝑌</m:t>
                                      </m:r>
                                    </m:e>
                                    <m:sub>
                                      <m:r>
                                        <a:rPr lang="en-GB" sz="2800" b="0" i="1" smtClean="0">
                                          <a:latin typeface="Cambria Math" charset="0"/>
                                        </a:rPr>
                                        <m:t>𝑁</m:t>
                                      </m:r>
                                    </m:sub>
                                    <m:sup>
                                      <m:r>
                                        <a:rPr lang="en-GB" sz="2800" b="0" i="1" smtClean="0">
                                          <a:latin typeface="Cambria Math" charset="0"/>
                                        </a:rPr>
                                        <m:t>𝑁𝑒𝑢𝑟𝑎𝑙</m:t>
                                      </m:r>
                                      <m:r>
                                        <a:rPr lang="en-GB" sz="2800" b="0" i="1" smtClean="0">
                                          <a:latin typeface="Cambria Math" charset="0"/>
                                        </a:rPr>
                                        <m:t> </m:t>
                                      </m:r>
                                      <m:r>
                                        <a:rPr lang="en-GB" sz="2800" b="0" i="1" smtClean="0">
                                          <a:latin typeface="Cambria Math" charset="0"/>
                                        </a:rPr>
                                        <m:t>𝑛𝑒𝑡</m:t>
                                      </m:r>
                                    </m:sup>
                                  </m:sSubSup>
                                  <m:r>
                                    <a:rPr lang="en-GB" sz="2800" b="0" i="1" smtClean="0">
                                      <a:latin typeface="Cambria Math" charset="0"/>
                                    </a:rPr>
                                    <m:t> −</m:t>
                                  </m:r>
                                  <m:sSubSup>
                                    <m:sSubSupPr>
                                      <m:ctrlPr>
                                        <a:rPr lang="en-GB" sz="2800" b="0" i="1" smtClean="0">
                                          <a:latin typeface="Cambria Math" charset="0"/>
                                        </a:rPr>
                                      </m:ctrlPr>
                                    </m:sSubSupPr>
                                    <m:e>
                                      <m:r>
                                        <a:rPr lang="en-GB" sz="2800" b="0" i="1" smtClean="0">
                                          <a:latin typeface="Cambria Math" charset="0"/>
                                        </a:rPr>
                                        <m:t>𝑌</m:t>
                                      </m:r>
                                    </m:e>
                                    <m:sub>
                                      <m:r>
                                        <a:rPr lang="en-GB" sz="2800" b="0" i="1" smtClean="0">
                                          <a:latin typeface="Cambria Math" charset="0"/>
                                        </a:rPr>
                                        <m:t>𝑁</m:t>
                                      </m:r>
                                    </m:sub>
                                    <m:sup>
                                      <m:r>
                                        <a:rPr lang="en-GB" sz="2800" b="0" i="1" smtClean="0">
                                          <a:latin typeface="Cambria Math" charset="0"/>
                                        </a:rPr>
                                        <m:t>𝐷𝑎𝑡𝑎</m:t>
                                      </m:r>
                                    </m:sup>
                                  </m:sSubSup>
                                </m:e>
                              </m:d>
                            </m:e>
                            <m:sup>
                              <m:r>
                                <a:rPr lang="en-GB" sz="2800" b="0" i="1" smtClean="0">
                                  <a:latin typeface="Cambria Math" charset="0"/>
                                </a:rPr>
                                <m:t>2</m:t>
                              </m:r>
                            </m:sup>
                          </m:sSup>
                        </m:e>
                      </m:nary>
                    </m:oMath>
                  </m:oMathPara>
                </a14:m>
                <a:endParaRPr lang="en-GB"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4655127" y="3190665"/>
                <a:ext cx="5560753" cy="1211550"/>
              </a:xfrm>
              <a:prstGeom prst="rect">
                <a:avLst/>
              </a:prstGeom>
              <a:blipFill rotWithShape="0">
                <a:blip r:embed="rId3"/>
                <a:stretch>
                  <a:fillRect/>
                </a:stretch>
              </a:blipFill>
            </p:spPr>
            <p:txBody>
              <a:bodyPr/>
              <a:lstStyle/>
              <a:p>
                <a:r>
                  <a:rPr lang="en-GB">
                    <a:noFill/>
                  </a:rPr>
                  <a:t> </a:t>
                </a:r>
              </a:p>
            </p:txBody>
          </p:sp>
        </mc:Fallback>
      </mc:AlternateContent>
      <p:cxnSp>
        <p:nvCxnSpPr>
          <p:cNvPr id="6" name="Straight Arrow Connector 5"/>
          <p:cNvCxnSpPr/>
          <p:nvPr/>
        </p:nvCxnSpPr>
        <p:spPr>
          <a:xfrm flipV="1">
            <a:off x="5216236" y="4208319"/>
            <a:ext cx="540327" cy="1485900"/>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26527" y="5694219"/>
            <a:ext cx="1579418" cy="830997"/>
          </a:xfrm>
          <a:prstGeom prst="rect">
            <a:avLst/>
          </a:prstGeom>
          <a:noFill/>
        </p:spPr>
        <p:txBody>
          <a:bodyPr wrap="square" rtlCol="0">
            <a:spAutoFit/>
          </a:bodyPr>
          <a:lstStyle/>
          <a:p>
            <a:r>
              <a:rPr lang="en-GB" sz="2400" dirty="0" smtClean="0"/>
              <a:t>Number of data points</a:t>
            </a:r>
            <a:endParaRPr lang="en-GB" sz="2400" dirty="0"/>
          </a:p>
        </p:txBody>
      </p:sp>
      <p:cxnSp>
        <p:nvCxnSpPr>
          <p:cNvPr id="8" name="Straight Arrow Connector 7"/>
          <p:cNvCxnSpPr/>
          <p:nvPr/>
        </p:nvCxnSpPr>
        <p:spPr>
          <a:xfrm flipH="1">
            <a:off x="6961907" y="2196746"/>
            <a:ext cx="394857" cy="1462519"/>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33307" y="1735081"/>
            <a:ext cx="3906984" cy="461665"/>
          </a:xfrm>
          <a:prstGeom prst="rect">
            <a:avLst/>
          </a:prstGeom>
          <a:noFill/>
        </p:spPr>
        <p:txBody>
          <a:bodyPr wrap="square" rtlCol="0">
            <a:spAutoFit/>
          </a:bodyPr>
          <a:lstStyle/>
          <a:p>
            <a:r>
              <a:rPr lang="en-GB" sz="2400" smtClean="0"/>
              <a:t>Output of the neural network</a:t>
            </a:r>
            <a:endParaRPr lang="en-GB" sz="2400"/>
          </a:p>
        </p:txBody>
      </p:sp>
      <p:cxnSp>
        <p:nvCxnSpPr>
          <p:cNvPr id="11" name="Straight Arrow Connector 10"/>
          <p:cNvCxnSpPr/>
          <p:nvPr/>
        </p:nvCxnSpPr>
        <p:spPr>
          <a:xfrm flipH="1" flipV="1">
            <a:off x="9033531" y="4048600"/>
            <a:ext cx="637676" cy="768784"/>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671207" y="4798485"/>
            <a:ext cx="1503221" cy="461665"/>
          </a:xfrm>
          <a:prstGeom prst="rect">
            <a:avLst/>
          </a:prstGeom>
          <a:noFill/>
        </p:spPr>
        <p:txBody>
          <a:bodyPr wrap="square" rtlCol="0">
            <a:spAutoFit/>
          </a:bodyPr>
          <a:lstStyle/>
          <a:p>
            <a:r>
              <a:rPr lang="en-GB" sz="2400" dirty="0" smtClean="0"/>
              <a:t>Data point</a:t>
            </a:r>
            <a:endParaRPr lang="en-GB" sz="2400" dirty="0"/>
          </a:p>
        </p:txBody>
      </p:sp>
    </p:spTree>
    <p:extLst>
      <p:ext uri="{BB962C8B-B14F-4D97-AF65-F5344CB8AC3E}">
        <p14:creationId xmlns:p14="http://schemas.microsoft.com/office/powerpoint/2010/main" val="184970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TensorFlow vs Numpy</a:t>
            </a:r>
            <a:endParaRPr lang="en-GB"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smtClean="0"/>
              <a:t>Easier to run on GPUs</a:t>
            </a:r>
            <a:endParaRPr lang="en-GB" dirty="0"/>
          </a:p>
        </p:txBody>
      </p:sp>
    </p:spTree>
    <p:extLst>
      <p:ext uri="{BB962C8B-B14F-4D97-AF65-F5344CB8AC3E}">
        <p14:creationId xmlns:p14="http://schemas.microsoft.com/office/powerpoint/2010/main" val="1902813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a:t>
            </a:r>
            <a:endParaRPr lang="en-GB" dirty="0"/>
          </a:p>
        </p:txBody>
      </p:sp>
      <p:sp>
        <p:nvSpPr>
          <p:cNvPr id="4" name="TextBox 3"/>
          <p:cNvSpPr txBox="1"/>
          <p:nvPr/>
        </p:nvSpPr>
        <p:spPr>
          <a:xfrm>
            <a:off x="2701637" y="2951019"/>
            <a:ext cx="7128164" cy="954107"/>
          </a:xfrm>
          <a:prstGeom prst="rect">
            <a:avLst/>
          </a:prstGeom>
          <a:noFill/>
        </p:spPr>
        <p:txBody>
          <a:bodyPr wrap="square" rtlCol="0">
            <a:spAutoFit/>
          </a:bodyPr>
          <a:lstStyle/>
          <a:p>
            <a:r>
              <a:rPr lang="en-GB" sz="2800" smtClean="0"/>
              <a:t>Modify the neural network so that there are 2 hidden layers instead of one.</a:t>
            </a:r>
            <a:endParaRPr lang="en-GB" sz="2800"/>
          </a:p>
        </p:txBody>
      </p:sp>
    </p:spTree>
    <p:extLst>
      <p:ext uri="{BB962C8B-B14F-4D97-AF65-F5344CB8AC3E}">
        <p14:creationId xmlns:p14="http://schemas.microsoft.com/office/powerpoint/2010/main" val="1140080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Introduction to TensorFlow</a:t>
            </a:r>
            <a:endParaRPr lang="en-GB" dirty="0"/>
          </a:p>
        </p:txBody>
      </p:sp>
      <p:sp>
        <p:nvSpPr>
          <p:cNvPr id="3" name="Subtitle 2"/>
          <p:cNvSpPr>
            <a:spLocks noGrp="1"/>
          </p:cNvSpPr>
          <p:nvPr>
            <p:ph type="subTitle" idx="1"/>
          </p:nvPr>
        </p:nvSpPr>
        <p:spPr>
          <a:xfrm>
            <a:off x="1524000" y="3602038"/>
            <a:ext cx="9144000" cy="429635"/>
          </a:xfrm>
        </p:spPr>
        <p:txBody>
          <a:bodyPr/>
          <a:lstStyle/>
          <a:p>
            <a:r>
              <a:rPr lang="en-GB" dirty="0" smtClean="0"/>
              <a:t>Hackathon 2018</a:t>
            </a:r>
            <a:endParaRPr lang="en-GB" dirty="0"/>
          </a:p>
        </p:txBody>
      </p:sp>
      <p:sp>
        <p:nvSpPr>
          <p:cNvPr id="4" name="TextBox 3"/>
          <p:cNvSpPr txBox="1"/>
          <p:nvPr/>
        </p:nvSpPr>
        <p:spPr>
          <a:xfrm>
            <a:off x="3487882" y="4883726"/>
            <a:ext cx="5216236" cy="523220"/>
          </a:xfrm>
          <a:prstGeom prst="rect">
            <a:avLst/>
          </a:prstGeom>
          <a:noFill/>
        </p:spPr>
        <p:txBody>
          <a:bodyPr wrap="square" rtlCol="0">
            <a:spAutoFit/>
          </a:bodyPr>
          <a:lstStyle/>
          <a:p>
            <a:pPr algn="ctr"/>
            <a:r>
              <a:rPr lang="en-GB" sz="2800" dirty="0" smtClean="0"/>
              <a:t>Part 4 </a:t>
            </a:r>
            <a:r>
              <a:rPr lang="mr-IN" sz="2800" dirty="0" smtClean="0"/>
              <a:t>–</a:t>
            </a:r>
            <a:r>
              <a:rPr lang="en-GB" sz="2800" dirty="0" smtClean="0"/>
              <a:t> Extra stuff</a:t>
            </a:r>
            <a:endParaRPr lang="en-GB" sz="2800" dirty="0"/>
          </a:p>
        </p:txBody>
      </p:sp>
    </p:spTree>
    <p:extLst>
      <p:ext uri="{BB962C8B-B14F-4D97-AF65-F5344CB8AC3E}">
        <p14:creationId xmlns:p14="http://schemas.microsoft.com/office/powerpoint/2010/main" val="14413940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Tensorboard</a:t>
            </a:r>
            <a:endParaRPr lang="en-GB" dirty="0"/>
          </a:p>
        </p:txBody>
      </p:sp>
      <p:sp>
        <p:nvSpPr>
          <p:cNvPr id="4" name="TextBox 3"/>
          <p:cNvSpPr txBox="1"/>
          <p:nvPr/>
        </p:nvSpPr>
        <p:spPr>
          <a:xfrm>
            <a:off x="556491" y="1613335"/>
            <a:ext cx="7190509" cy="470621"/>
          </a:xfrm>
          <a:prstGeom prst="rect">
            <a:avLst/>
          </a:prstGeom>
          <a:noFill/>
        </p:spPr>
        <p:txBody>
          <a:bodyPr wrap="square" rtlCol="0">
            <a:spAutoFit/>
          </a:bodyPr>
          <a:lstStyle/>
          <a:p>
            <a:r>
              <a:rPr lang="en-GB" sz="2400" smtClean="0"/>
              <a:t>Web </a:t>
            </a:r>
            <a:r>
              <a:rPr lang="en-GB" sz="2400"/>
              <a:t>interface for graph visualization and manipulation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6764" y="623454"/>
            <a:ext cx="3312016" cy="6005945"/>
          </a:xfrm>
          <a:prstGeom prst="rect">
            <a:avLst/>
          </a:prstGeom>
        </p:spPr>
      </p:pic>
      <p:sp>
        <p:nvSpPr>
          <p:cNvPr id="9" name="TextBox 8"/>
          <p:cNvSpPr txBox="1"/>
          <p:nvPr/>
        </p:nvSpPr>
        <p:spPr>
          <a:xfrm>
            <a:off x="476828" y="2688262"/>
            <a:ext cx="7710054" cy="2943563"/>
          </a:xfrm>
          <a:prstGeom prst="rect">
            <a:avLst/>
          </a:prstGeom>
          <a:noFill/>
        </p:spPr>
        <p:txBody>
          <a:bodyPr wrap="square" rtlCol="0">
            <a:spAutoFit/>
          </a:bodyPr>
          <a:lstStyle/>
          <a:p>
            <a:pPr marL="285750" indent="-285750">
              <a:lnSpc>
                <a:spcPct val="200000"/>
              </a:lnSpc>
              <a:buFont typeface="Arial" charset="0"/>
              <a:buChar char="•"/>
            </a:pPr>
            <a:r>
              <a:rPr lang="en-GB" sz="2400" dirty="0" smtClean="0"/>
              <a:t>Group nodes in “Name scopes”</a:t>
            </a:r>
          </a:p>
          <a:p>
            <a:pPr marL="285750" indent="-285750">
              <a:lnSpc>
                <a:spcPct val="200000"/>
              </a:lnSpc>
              <a:buFont typeface="Arial" charset="0"/>
              <a:buChar char="•"/>
            </a:pPr>
            <a:r>
              <a:rPr lang="en-GB" sz="2400" dirty="0" smtClean="0"/>
              <a:t>(Add scalar and histogram summaries to your operations)</a:t>
            </a:r>
          </a:p>
          <a:p>
            <a:pPr marL="285750" indent="-285750">
              <a:lnSpc>
                <a:spcPct val="200000"/>
              </a:lnSpc>
              <a:buFont typeface="Arial" charset="0"/>
              <a:buChar char="•"/>
            </a:pPr>
            <a:r>
              <a:rPr lang="en-GB" sz="2400" dirty="0" smtClean="0"/>
              <a:t>Instantiate a </a:t>
            </a:r>
            <a:r>
              <a:rPr lang="en-GB" sz="2400" dirty="0" err="1" smtClean="0"/>
              <a:t>SummaryWriter</a:t>
            </a:r>
            <a:r>
              <a:rPr lang="en-GB" sz="2400" dirty="0" smtClean="0"/>
              <a:t> object</a:t>
            </a:r>
          </a:p>
          <a:p>
            <a:pPr marL="285750" indent="-285750">
              <a:lnSpc>
                <a:spcPct val="200000"/>
              </a:lnSpc>
              <a:buFont typeface="Arial" charset="0"/>
              <a:buChar char="•"/>
            </a:pPr>
            <a:r>
              <a:rPr lang="en-GB" sz="2400" dirty="0" smtClean="0"/>
              <a:t>In a session, pass the summaries to the </a:t>
            </a:r>
            <a:r>
              <a:rPr lang="en-GB" sz="2400" dirty="0" err="1" smtClean="0"/>
              <a:t>SummaryWriter</a:t>
            </a:r>
            <a:endParaRPr lang="en-GB" sz="2400" dirty="0"/>
          </a:p>
        </p:txBody>
      </p:sp>
    </p:spTree>
    <p:extLst>
      <p:ext uri="{BB962C8B-B14F-4D97-AF65-F5344CB8AC3E}">
        <p14:creationId xmlns:p14="http://schemas.microsoft.com/office/powerpoint/2010/main" val="1464140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Tensorboard</a:t>
            </a:r>
            <a:endParaRPr lang="en-GB" dirty="0"/>
          </a:p>
        </p:txBody>
      </p:sp>
      <p:sp>
        <p:nvSpPr>
          <p:cNvPr id="3" name="Content Placeholder 2"/>
          <p:cNvSpPr>
            <a:spLocks noGrp="1"/>
          </p:cNvSpPr>
          <p:nvPr>
            <p:ph idx="1"/>
          </p:nvPr>
        </p:nvSpPr>
        <p:spPr/>
        <p:txBody>
          <a:bodyPr/>
          <a:lstStyle/>
          <a:p>
            <a:r>
              <a:rPr lang="en-GB" dirty="0" smtClean="0"/>
              <a:t>After training, a directory is created containing:</a:t>
            </a:r>
          </a:p>
          <a:p>
            <a:pPr marL="0" indent="0">
              <a:buNone/>
            </a:pPr>
            <a:r>
              <a:rPr lang="en-GB" sz="2400" dirty="0">
                <a:solidFill>
                  <a:schemeClr val="accent1"/>
                </a:solidFill>
                <a:latin typeface="Lucida Sans Typewriter" charset="0"/>
                <a:ea typeface="Lucida Sans Typewriter" charset="0"/>
                <a:cs typeface="Lucida Sans Typewriter" charset="0"/>
              </a:rPr>
              <a:t>events.out.tfevents.1524151475.Silvias-MacBook-Pro.local</a:t>
            </a:r>
          </a:p>
          <a:p>
            <a:r>
              <a:rPr lang="en-GB" dirty="0" smtClean="0"/>
              <a:t>On command line, travel to that directory</a:t>
            </a:r>
          </a:p>
          <a:p>
            <a:r>
              <a:rPr lang="en-GB" dirty="0" smtClean="0"/>
              <a:t>Type:</a:t>
            </a:r>
          </a:p>
          <a:p>
            <a:pPr marL="0" indent="0" algn="ctr">
              <a:buNone/>
            </a:pPr>
            <a:r>
              <a:rPr lang="en-GB" dirty="0" err="1">
                <a:solidFill>
                  <a:schemeClr val="accent1"/>
                </a:solidFill>
                <a:latin typeface="Lucida Sans Typewriter" charset="0"/>
                <a:ea typeface="Lucida Sans Typewriter" charset="0"/>
                <a:cs typeface="Lucida Sans Typewriter" charset="0"/>
              </a:rPr>
              <a:t>t</a:t>
            </a:r>
            <a:r>
              <a:rPr lang="en-GB" dirty="0" err="1" smtClean="0">
                <a:solidFill>
                  <a:schemeClr val="accent1"/>
                </a:solidFill>
                <a:latin typeface="Lucida Sans Typewriter" charset="0"/>
                <a:ea typeface="Lucida Sans Typewriter" charset="0"/>
                <a:cs typeface="Lucida Sans Typewriter" charset="0"/>
              </a:rPr>
              <a:t>ensorboard</a:t>
            </a:r>
            <a:r>
              <a:rPr lang="en-GB" dirty="0" smtClean="0">
                <a:solidFill>
                  <a:schemeClr val="accent1"/>
                </a:solidFill>
                <a:latin typeface="Lucida Sans Typewriter" charset="0"/>
                <a:ea typeface="Lucida Sans Typewriter" charset="0"/>
                <a:cs typeface="Lucida Sans Typewriter" charset="0"/>
              </a:rPr>
              <a:t> </a:t>
            </a:r>
            <a:r>
              <a:rPr lang="mr-IN" dirty="0" smtClean="0">
                <a:solidFill>
                  <a:schemeClr val="accent1"/>
                </a:solidFill>
                <a:latin typeface="Lucida Sans Typewriter" charset="0"/>
                <a:ea typeface="Lucida Sans Typewriter" charset="0"/>
                <a:cs typeface="Lucida Sans Typewriter" charset="0"/>
              </a:rPr>
              <a:t>–</a:t>
            </a:r>
            <a:r>
              <a:rPr lang="en-GB" dirty="0" smtClean="0">
                <a:solidFill>
                  <a:schemeClr val="accent1"/>
                </a:solidFill>
                <a:latin typeface="Lucida Sans Typewriter" charset="0"/>
                <a:ea typeface="Lucida Sans Typewriter" charset="0"/>
                <a:cs typeface="Lucida Sans Typewriter" charset="0"/>
              </a:rPr>
              <a:t>-</a:t>
            </a:r>
            <a:r>
              <a:rPr lang="en-GB" dirty="0" err="1" smtClean="0">
                <a:solidFill>
                  <a:schemeClr val="accent1"/>
                </a:solidFill>
                <a:latin typeface="Lucida Sans Typewriter" charset="0"/>
                <a:ea typeface="Lucida Sans Typewriter" charset="0"/>
                <a:cs typeface="Lucida Sans Typewriter" charset="0"/>
              </a:rPr>
              <a:t>logdir</a:t>
            </a:r>
            <a:r>
              <a:rPr lang="en-GB" dirty="0" smtClean="0">
                <a:solidFill>
                  <a:schemeClr val="accent1"/>
                </a:solidFill>
                <a:latin typeface="Lucida Sans Typewriter" charset="0"/>
                <a:ea typeface="Lucida Sans Typewriter" charset="0"/>
                <a:cs typeface="Lucida Sans Typewriter" charset="0"/>
              </a:rPr>
              <a:t>=.</a:t>
            </a:r>
            <a:endParaRPr lang="en-GB" dirty="0">
              <a:solidFill>
                <a:schemeClr val="accent1"/>
              </a:solidFill>
              <a:latin typeface="Lucida Sans Typewriter" charset="0"/>
              <a:ea typeface="Lucida Sans Typewriter" charset="0"/>
              <a:cs typeface="Lucida Sans Typewriter" charset="0"/>
            </a:endParaRPr>
          </a:p>
          <a:p>
            <a:r>
              <a:rPr lang="en-GB" dirty="0" smtClean="0"/>
              <a:t>Copy the address that comes out into a browser:</a:t>
            </a:r>
          </a:p>
          <a:p>
            <a:pPr marL="0" indent="0" algn="ctr">
              <a:buNone/>
            </a:pPr>
            <a:r>
              <a:rPr lang="en-GB" sz="2400" dirty="0">
                <a:solidFill>
                  <a:schemeClr val="accent1"/>
                </a:solidFill>
                <a:latin typeface="Lucida Sans Typewriter" charset="0"/>
                <a:ea typeface="Lucida Sans Typewriter" charset="0"/>
                <a:cs typeface="Lucida Sans Typewriter" charset="0"/>
              </a:rPr>
              <a:t>http://Silvias-MBP:6006</a:t>
            </a:r>
          </a:p>
          <a:p>
            <a:endParaRPr lang="en-GB" dirty="0"/>
          </a:p>
          <a:p>
            <a:endParaRPr lang="en-GB" dirty="0"/>
          </a:p>
        </p:txBody>
      </p:sp>
    </p:spTree>
    <p:extLst>
      <p:ext uri="{BB962C8B-B14F-4D97-AF65-F5344CB8AC3E}">
        <p14:creationId xmlns:p14="http://schemas.microsoft.com/office/powerpoint/2010/main" val="383138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Dataset</a:t>
            </a:r>
            <a:endParaRPr lang="en-GB" dirty="0"/>
          </a:p>
        </p:txBody>
      </p:sp>
      <p:sp>
        <p:nvSpPr>
          <p:cNvPr id="4" name="TextBox 3"/>
          <p:cNvSpPr txBox="1"/>
          <p:nvPr/>
        </p:nvSpPr>
        <p:spPr>
          <a:xfrm>
            <a:off x="983673" y="1870364"/>
            <a:ext cx="7287491" cy="954107"/>
          </a:xfrm>
          <a:prstGeom prst="rect">
            <a:avLst/>
          </a:prstGeom>
          <a:noFill/>
        </p:spPr>
        <p:txBody>
          <a:bodyPr wrap="square" rtlCol="0">
            <a:spAutoFit/>
          </a:bodyPr>
          <a:lstStyle/>
          <a:p>
            <a:r>
              <a:rPr lang="en-GB" sz="2800" b="1" dirty="0" err="1" smtClean="0"/>
              <a:t>tf.data</a:t>
            </a:r>
            <a:endParaRPr lang="en-GB" sz="2800" b="1" dirty="0" smtClean="0"/>
          </a:p>
          <a:p>
            <a:r>
              <a:rPr lang="en-GB" sz="2800" dirty="0" smtClean="0"/>
              <a:t>API that lets you build complex input pipelines</a:t>
            </a:r>
            <a:endParaRPr lang="en-GB" sz="2800" dirty="0"/>
          </a:p>
        </p:txBody>
      </p:sp>
      <p:sp>
        <p:nvSpPr>
          <p:cNvPr id="5" name="TextBox 4"/>
          <p:cNvSpPr txBox="1"/>
          <p:nvPr/>
        </p:nvSpPr>
        <p:spPr>
          <a:xfrm>
            <a:off x="983673" y="3325090"/>
            <a:ext cx="3193473" cy="1815882"/>
          </a:xfrm>
          <a:prstGeom prst="rect">
            <a:avLst/>
          </a:prstGeom>
          <a:noFill/>
        </p:spPr>
        <p:txBody>
          <a:bodyPr wrap="square" rtlCol="0">
            <a:spAutoFit/>
          </a:bodyPr>
          <a:lstStyle/>
          <a:p>
            <a:pPr marL="285750" indent="-285750">
              <a:lnSpc>
                <a:spcPct val="200000"/>
              </a:lnSpc>
              <a:buFont typeface="Arial" charset="0"/>
              <a:buChar char="•"/>
            </a:pPr>
            <a:r>
              <a:rPr lang="en-GB" sz="2800" b="1" dirty="0" err="1" smtClean="0"/>
              <a:t>tf.data.Dataset</a:t>
            </a:r>
            <a:r>
              <a:rPr lang="en-GB" sz="2800" b="1" dirty="0" smtClean="0"/>
              <a:t> </a:t>
            </a:r>
          </a:p>
          <a:p>
            <a:pPr marL="285750" indent="-285750">
              <a:lnSpc>
                <a:spcPct val="200000"/>
              </a:lnSpc>
              <a:buFont typeface="Arial" charset="0"/>
              <a:buChar char="•"/>
            </a:pPr>
            <a:r>
              <a:rPr lang="en-GB" sz="2800" b="1" dirty="0" err="1" smtClean="0"/>
              <a:t>tf.data.Iterator</a:t>
            </a:r>
            <a:r>
              <a:rPr lang="en-GB" sz="2800" dirty="0" smtClean="0"/>
              <a:t> </a:t>
            </a:r>
            <a:endParaRPr lang="en-GB" sz="2800" dirty="0"/>
          </a:p>
        </p:txBody>
      </p:sp>
    </p:spTree>
    <p:extLst>
      <p:ext uri="{BB962C8B-B14F-4D97-AF65-F5344CB8AC3E}">
        <p14:creationId xmlns:p14="http://schemas.microsoft.com/office/powerpoint/2010/main" val="1685452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Dataset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863436"/>
            <a:ext cx="9739746" cy="2482308"/>
          </a:xfrm>
          <a:prstGeom prst="rect">
            <a:avLst/>
          </a:prstGeom>
        </p:spPr>
      </p:pic>
      <p:sp>
        <p:nvSpPr>
          <p:cNvPr id="5" name="Rectangle 4"/>
          <p:cNvSpPr/>
          <p:nvPr/>
        </p:nvSpPr>
        <p:spPr>
          <a:xfrm>
            <a:off x="1205345" y="2951018"/>
            <a:ext cx="6608619" cy="43641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p:cNvCxnSpPr/>
          <p:nvPr/>
        </p:nvCxnSpPr>
        <p:spPr>
          <a:xfrm>
            <a:off x="7813964" y="3387436"/>
            <a:ext cx="748145" cy="128847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52654" y="4784506"/>
            <a:ext cx="5818909" cy="830997"/>
          </a:xfrm>
          <a:prstGeom prst="rect">
            <a:avLst/>
          </a:prstGeom>
          <a:noFill/>
        </p:spPr>
        <p:txBody>
          <a:bodyPr wrap="square" rtlCol="0">
            <a:spAutoFit/>
          </a:bodyPr>
          <a:lstStyle/>
          <a:p>
            <a:pPr algn="ctr"/>
            <a:r>
              <a:rPr lang="en-GB" sz="2400" dirty="0" smtClean="0"/>
              <a:t>Create dataset from tensors or from </a:t>
            </a:r>
            <a:r>
              <a:rPr lang="en-GB" sz="2400" dirty="0" err="1" smtClean="0"/>
              <a:t>TFRecord</a:t>
            </a:r>
            <a:r>
              <a:rPr lang="en-GB" sz="2400" dirty="0" smtClean="0"/>
              <a:t> files</a:t>
            </a:r>
            <a:endParaRPr lang="en-GB" sz="2400" dirty="0"/>
          </a:p>
        </p:txBody>
      </p:sp>
    </p:spTree>
    <p:extLst>
      <p:ext uri="{BB962C8B-B14F-4D97-AF65-F5344CB8AC3E}">
        <p14:creationId xmlns:p14="http://schemas.microsoft.com/office/powerpoint/2010/main" val="571278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Dataset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863436"/>
            <a:ext cx="9739746" cy="2482308"/>
          </a:xfrm>
          <a:prstGeom prst="rect">
            <a:avLst/>
          </a:prstGeom>
        </p:spPr>
      </p:pic>
      <p:sp>
        <p:nvSpPr>
          <p:cNvPr id="5" name="Rectangle 4"/>
          <p:cNvSpPr/>
          <p:nvPr/>
        </p:nvSpPr>
        <p:spPr>
          <a:xfrm>
            <a:off x="1205345" y="3595253"/>
            <a:ext cx="9372600" cy="60267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p:cNvCxnSpPr/>
          <p:nvPr/>
        </p:nvCxnSpPr>
        <p:spPr>
          <a:xfrm>
            <a:off x="6317673" y="4197926"/>
            <a:ext cx="270163" cy="43641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554246" y="4569766"/>
            <a:ext cx="6799554" cy="461665"/>
          </a:xfrm>
          <a:prstGeom prst="rect">
            <a:avLst/>
          </a:prstGeom>
          <a:noFill/>
        </p:spPr>
        <p:txBody>
          <a:bodyPr wrap="none" rtlCol="0">
            <a:spAutoFit/>
          </a:bodyPr>
          <a:lstStyle/>
          <a:p>
            <a:r>
              <a:rPr lang="en-GB" sz="2400" dirty="0" smtClean="0"/>
              <a:t>Extract elements from the data set using </a:t>
            </a:r>
            <a:r>
              <a:rPr lang="en-GB" sz="2400" smtClean="0"/>
              <a:t>the iterator </a:t>
            </a:r>
            <a:endParaRPr lang="en-GB" sz="2400"/>
          </a:p>
        </p:txBody>
      </p:sp>
      <p:sp>
        <p:nvSpPr>
          <p:cNvPr id="9" name="TextBox 8"/>
          <p:cNvSpPr txBox="1"/>
          <p:nvPr/>
        </p:nvSpPr>
        <p:spPr>
          <a:xfrm>
            <a:off x="381000" y="5929743"/>
            <a:ext cx="11430000" cy="830997"/>
          </a:xfrm>
          <a:prstGeom prst="rect">
            <a:avLst/>
          </a:prstGeom>
          <a:noFill/>
        </p:spPr>
        <p:txBody>
          <a:bodyPr wrap="square" rtlCol="0">
            <a:spAutoFit/>
          </a:bodyPr>
          <a:lstStyle/>
          <a:p>
            <a:r>
              <a:rPr lang="en-GB" sz="2400" b="1" dirty="0" smtClean="0">
                <a:solidFill>
                  <a:schemeClr val="accent6"/>
                </a:solidFill>
              </a:rPr>
              <a:t>Note</a:t>
            </a:r>
            <a:r>
              <a:rPr lang="en-GB" sz="2400" dirty="0" smtClean="0"/>
              <a:t>: when you run an operation that depends on </a:t>
            </a:r>
            <a:r>
              <a:rPr lang="en-GB" sz="2400" dirty="0" err="1" smtClean="0"/>
              <a:t>tf_x</a:t>
            </a:r>
            <a:r>
              <a:rPr lang="en-GB" sz="2400" dirty="0" smtClean="0"/>
              <a:t> and </a:t>
            </a:r>
            <a:r>
              <a:rPr lang="en-GB" sz="2400" dirty="0" err="1" smtClean="0"/>
              <a:t>tf_y</a:t>
            </a:r>
            <a:r>
              <a:rPr lang="en-GB" sz="2400" dirty="0" smtClean="0"/>
              <a:t>, it will automatically run the </a:t>
            </a:r>
            <a:r>
              <a:rPr lang="en-GB" sz="2400" dirty="0" err="1" smtClean="0"/>
              <a:t>iterator.get_next</a:t>
            </a:r>
            <a:r>
              <a:rPr lang="en-GB" sz="2400" dirty="0" smtClean="0"/>
              <a:t>() operation. </a:t>
            </a:r>
            <a:endParaRPr lang="en-GB" sz="2400" dirty="0"/>
          </a:p>
        </p:txBody>
      </p:sp>
    </p:spTree>
    <p:extLst>
      <p:ext uri="{BB962C8B-B14F-4D97-AF65-F5344CB8AC3E}">
        <p14:creationId xmlns:p14="http://schemas.microsoft.com/office/powerpoint/2010/main" val="49681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Dataset</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690687"/>
            <a:ext cx="8472055" cy="3747255"/>
          </a:xfrm>
          <a:prstGeom prst="rect">
            <a:avLst/>
          </a:prstGeom>
        </p:spPr>
      </p:pic>
      <p:sp>
        <p:nvSpPr>
          <p:cNvPr id="5" name="Rectangle 4"/>
          <p:cNvSpPr/>
          <p:nvPr/>
        </p:nvSpPr>
        <p:spPr>
          <a:xfrm>
            <a:off x="959427" y="2431472"/>
            <a:ext cx="8350827" cy="39485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959426" y="4887223"/>
            <a:ext cx="8350827" cy="39135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p:cNvCxnSpPr/>
          <p:nvPr/>
        </p:nvCxnSpPr>
        <p:spPr>
          <a:xfrm>
            <a:off x="5881254" y="2843661"/>
            <a:ext cx="415637" cy="64423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296891" y="3405279"/>
            <a:ext cx="4572000" cy="461665"/>
          </a:xfrm>
          <a:prstGeom prst="rect">
            <a:avLst/>
          </a:prstGeom>
          <a:noFill/>
        </p:spPr>
        <p:txBody>
          <a:bodyPr wrap="square" rtlCol="0">
            <a:spAutoFit/>
          </a:bodyPr>
          <a:lstStyle/>
          <a:p>
            <a:r>
              <a:rPr lang="en-GB" sz="2400" dirty="0" smtClean="0"/>
              <a:t>Creating </a:t>
            </a:r>
            <a:r>
              <a:rPr lang="en-GB" sz="2400" smtClean="0"/>
              <a:t>an initialisation operation</a:t>
            </a:r>
            <a:endParaRPr lang="en-GB" sz="2400"/>
          </a:p>
        </p:txBody>
      </p:sp>
      <p:cxnSp>
        <p:nvCxnSpPr>
          <p:cNvPr id="11" name="Straight Arrow Connector 10"/>
          <p:cNvCxnSpPr/>
          <p:nvPr/>
        </p:nvCxnSpPr>
        <p:spPr>
          <a:xfrm>
            <a:off x="6234545" y="5275578"/>
            <a:ext cx="415637" cy="64423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50182" y="5837196"/>
            <a:ext cx="4572000" cy="461665"/>
          </a:xfrm>
          <a:prstGeom prst="rect">
            <a:avLst/>
          </a:prstGeom>
          <a:noFill/>
        </p:spPr>
        <p:txBody>
          <a:bodyPr wrap="square" rtlCol="0">
            <a:spAutoFit/>
          </a:bodyPr>
          <a:lstStyle/>
          <a:p>
            <a:r>
              <a:rPr lang="en-GB" sz="2400" dirty="0" smtClean="0"/>
              <a:t>Running the initialisation operation</a:t>
            </a:r>
            <a:endParaRPr lang="en-GB" sz="2400" dirty="0"/>
          </a:p>
        </p:txBody>
      </p:sp>
    </p:spTree>
    <p:extLst>
      <p:ext uri="{BB962C8B-B14F-4D97-AF65-F5344CB8AC3E}">
        <p14:creationId xmlns:p14="http://schemas.microsoft.com/office/powerpoint/2010/main" val="999286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Dataset</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035" y="1905000"/>
            <a:ext cx="9356437" cy="3693912"/>
          </a:xfrm>
          <a:prstGeom prst="rect">
            <a:avLst/>
          </a:prstGeom>
        </p:spPr>
      </p:pic>
      <p:sp>
        <p:nvSpPr>
          <p:cNvPr id="5" name="Rectangle 4"/>
          <p:cNvSpPr/>
          <p:nvPr/>
        </p:nvSpPr>
        <p:spPr>
          <a:xfrm>
            <a:off x="1329456" y="3319033"/>
            <a:ext cx="9103016" cy="164782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69543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Dataset</a:t>
            </a:r>
            <a:endParaRPr lang="en-GB"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29177"/>
          <a:stretch/>
        </p:blipFill>
        <p:spPr>
          <a:xfrm>
            <a:off x="1808018" y="2787073"/>
            <a:ext cx="8575964" cy="1452418"/>
          </a:xfrm>
          <a:prstGeom prst="rect">
            <a:avLst/>
          </a:prstGeom>
        </p:spPr>
      </p:pic>
    </p:spTree>
    <p:extLst>
      <p:ext uri="{BB962C8B-B14F-4D97-AF65-F5344CB8AC3E}">
        <p14:creationId xmlns:p14="http://schemas.microsoft.com/office/powerpoint/2010/main" val="905231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TensorFlow vs Numpy</a:t>
            </a:r>
            <a:endParaRPr lang="en-GB"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GB" b="1" dirty="0" smtClean="0"/>
              <a:t>Numpy</a:t>
            </a:r>
            <a:r>
              <a:rPr lang="en-GB" dirty="0" smtClean="0"/>
              <a:t>: </a:t>
            </a:r>
          </a:p>
          <a:p>
            <a:pPr marL="0" lvl="0" indent="0">
              <a:lnSpc>
                <a:spcPct val="100000"/>
              </a:lnSpc>
              <a:spcBef>
                <a:spcPts val="0"/>
              </a:spcBef>
              <a:buNone/>
            </a:pPr>
            <a:r>
              <a:rPr lang="en-GB" dirty="0" smtClean="0"/>
              <a:t>Expensive </a:t>
            </a:r>
            <a:r>
              <a:rPr lang="en-GB" dirty="0"/>
              <a:t>computations are done outside of </a:t>
            </a:r>
            <a:r>
              <a:rPr lang="en-GB" dirty="0" smtClean="0"/>
              <a:t>python</a:t>
            </a:r>
          </a:p>
          <a:p>
            <a:pPr marL="0" lvl="0" indent="0">
              <a:lnSpc>
                <a:spcPct val="100000"/>
              </a:lnSpc>
              <a:spcBef>
                <a:spcPts val="0"/>
              </a:spcBef>
              <a:buNone/>
            </a:pPr>
            <a:endParaRPr lang="en-GB" dirty="0"/>
          </a:p>
          <a:p>
            <a:pPr marL="0" lvl="0" indent="0">
              <a:lnSpc>
                <a:spcPct val="100000"/>
              </a:lnSpc>
              <a:spcBef>
                <a:spcPts val="0"/>
              </a:spcBef>
              <a:buNone/>
            </a:pPr>
            <a:r>
              <a:rPr lang="en-GB" i="1" dirty="0"/>
              <a:t>Problem</a:t>
            </a:r>
            <a:r>
              <a:rPr lang="en-GB" dirty="0"/>
              <a:t>: </a:t>
            </a:r>
            <a:endParaRPr lang="en-GB" dirty="0" smtClean="0"/>
          </a:p>
          <a:p>
            <a:pPr marL="0" lvl="0" indent="0">
              <a:lnSpc>
                <a:spcPct val="100000"/>
              </a:lnSpc>
              <a:spcBef>
                <a:spcPts val="0"/>
              </a:spcBef>
              <a:buNone/>
            </a:pPr>
            <a:r>
              <a:rPr lang="en-GB" dirty="0"/>
              <a:t>O</a:t>
            </a:r>
            <a:r>
              <a:rPr lang="en-GB" dirty="0" smtClean="0"/>
              <a:t>verhead for </a:t>
            </a:r>
            <a:r>
              <a:rPr lang="en-GB" dirty="0"/>
              <a:t>switching in and out of python for every operation</a:t>
            </a:r>
            <a:r>
              <a:rPr lang="en-GB" dirty="0" smtClean="0"/>
              <a:t>.</a:t>
            </a:r>
          </a:p>
          <a:p>
            <a:pPr marL="0" lvl="0" indent="0">
              <a:lnSpc>
                <a:spcPct val="100000"/>
              </a:lnSpc>
              <a:spcBef>
                <a:spcPts val="0"/>
              </a:spcBef>
              <a:buNone/>
            </a:pPr>
            <a:endParaRPr lang="en-GB" dirty="0"/>
          </a:p>
          <a:p>
            <a:pPr marL="0" lvl="0" indent="0">
              <a:lnSpc>
                <a:spcPct val="100000"/>
              </a:lnSpc>
              <a:spcBef>
                <a:spcPts val="0"/>
              </a:spcBef>
              <a:buNone/>
            </a:pPr>
            <a:r>
              <a:rPr lang="en-GB" b="1" dirty="0" smtClean="0"/>
              <a:t>TensorFlow</a:t>
            </a:r>
            <a:r>
              <a:rPr lang="en-GB" dirty="0" smtClean="0"/>
              <a:t>:</a:t>
            </a:r>
          </a:p>
          <a:p>
            <a:pPr marL="0" lvl="0" indent="0">
              <a:lnSpc>
                <a:spcPct val="100000"/>
              </a:lnSpc>
              <a:spcBef>
                <a:spcPts val="0"/>
              </a:spcBef>
              <a:buNone/>
            </a:pPr>
            <a:r>
              <a:rPr lang="en-GB" dirty="0" smtClean="0"/>
              <a:t>Sets </a:t>
            </a:r>
            <a:r>
              <a:rPr lang="en-GB" dirty="0"/>
              <a:t>of interacting operations that can be run all outside of python.</a:t>
            </a:r>
          </a:p>
        </p:txBody>
      </p:sp>
    </p:spTree>
    <p:extLst>
      <p:ext uri="{BB962C8B-B14F-4D97-AF65-F5344CB8AC3E}">
        <p14:creationId xmlns:p14="http://schemas.microsoft.com/office/powerpoint/2010/main" val="2041199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Flow Graphs</a:t>
            </a:r>
            <a:endParaRPr lang="en-GB" dirty="0"/>
          </a:p>
        </p:txBody>
      </p:sp>
      <p:sp>
        <p:nvSpPr>
          <p:cNvPr id="3" name="Content Placeholder 2"/>
          <p:cNvSpPr>
            <a:spLocks noGrp="1"/>
          </p:cNvSpPr>
          <p:nvPr>
            <p:ph idx="1"/>
          </p:nvPr>
        </p:nvSpPr>
        <p:spPr>
          <a:xfrm>
            <a:off x="519741" y="1690688"/>
            <a:ext cx="11152517" cy="55468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smtClean="0"/>
              <a:t>Representations of the data dependencies between a number of operations</a:t>
            </a:r>
            <a:endParaRPr lang="en-GB" dirty="0"/>
          </a:p>
        </p:txBody>
      </p:sp>
      <p:pic>
        <p:nvPicPr>
          <p:cNvPr id="4" name="Picture 3"/>
          <p:cNvPicPr>
            <a:picLocks noChangeAspect="1"/>
          </p:cNvPicPr>
          <p:nvPr/>
        </p:nvPicPr>
        <p:blipFill>
          <a:blip r:embed="rId3"/>
          <a:stretch>
            <a:fillRect/>
          </a:stretch>
        </p:blipFill>
        <p:spPr>
          <a:xfrm>
            <a:off x="7825322" y="2245371"/>
            <a:ext cx="3009454" cy="4405593"/>
          </a:xfrm>
          <a:prstGeom prst="rect">
            <a:avLst/>
          </a:prstGeom>
        </p:spPr>
      </p:pic>
      <p:sp>
        <p:nvSpPr>
          <p:cNvPr id="6" name="TextBox 5"/>
          <p:cNvSpPr txBox="1"/>
          <p:nvPr/>
        </p:nvSpPr>
        <p:spPr>
          <a:xfrm>
            <a:off x="1039091" y="3786448"/>
            <a:ext cx="4904509" cy="1323439"/>
          </a:xfrm>
          <a:prstGeom prst="rect">
            <a:avLst/>
          </a:prstGeom>
          <a:noFill/>
        </p:spPr>
        <p:txBody>
          <a:bodyPr wrap="square" rtlCol="0">
            <a:spAutoFit/>
          </a:bodyPr>
          <a:lstStyle/>
          <a:p>
            <a:pPr>
              <a:lnSpc>
                <a:spcPct val="200000"/>
              </a:lnSpc>
            </a:pPr>
            <a:r>
              <a:rPr lang="en-GB" sz="2000" dirty="0" smtClean="0">
                <a:solidFill>
                  <a:schemeClr val="accent1"/>
                </a:solidFill>
                <a:latin typeface="Lucida Sans Typewriter" charset="0"/>
                <a:ea typeface="Lucida Sans Typewriter" charset="0"/>
                <a:cs typeface="Lucida Sans Typewriter" charset="0"/>
              </a:rPr>
              <a:t>Sum = A + B</a:t>
            </a:r>
          </a:p>
          <a:p>
            <a:pPr>
              <a:lnSpc>
                <a:spcPct val="200000"/>
              </a:lnSpc>
            </a:pPr>
            <a:r>
              <a:rPr lang="en-GB" sz="2000" dirty="0" smtClean="0">
                <a:solidFill>
                  <a:schemeClr val="accent1"/>
                </a:solidFill>
                <a:latin typeface="Lucida Sans Typewriter" charset="0"/>
                <a:ea typeface="Lucida Sans Typewriter" charset="0"/>
                <a:cs typeface="Lucida Sans Typewriter" charset="0"/>
              </a:rPr>
              <a:t>Subtract = Sum - C</a:t>
            </a:r>
            <a:endParaRPr lang="en-GB" sz="2000" dirty="0">
              <a:solidFill>
                <a:schemeClr val="accent1"/>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val="81335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Basics</a:t>
            </a:r>
            <a:endParaRPr lang="en-GB"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200000"/>
              </a:lnSpc>
              <a:spcBef>
                <a:spcPts val="0"/>
              </a:spcBef>
              <a:spcAft>
                <a:spcPts val="0"/>
              </a:spcAft>
              <a:buClrTx/>
              <a:buSzTx/>
              <a:buFontTx/>
              <a:buNone/>
              <a:tabLst/>
              <a:defRPr/>
            </a:pPr>
            <a:r>
              <a:rPr lang="en-GB" dirty="0" smtClean="0"/>
              <a:t>There are 2 main parts to a TensorFlow program:</a:t>
            </a:r>
          </a:p>
          <a:p>
            <a:pPr>
              <a:lnSpc>
                <a:spcPct val="200000"/>
              </a:lnSpc>
              <a:spcBef>
                <a:spcPts val="0"/>
              </a:spcBef>
            </a:pPr>
            <a:r>
              <a:rPr lang="en-GB" dirty="0" smtClean="0"/>
              <a:t>Building the graph</a:t>
            </a:r>
          </a:p>
          <a:p>
            <a:pPr>
              <a:lnSpc>
                <a:spcPct val="200000"/>
              </a:lnSpc>
              <a:spcBef>
                <a:spcPts val="0"/>
              </a:spcBef>
            </a:pPr>
            <a:r>
              <a:rPr lang="en-GB" dirty="0" smtClean="0"/>
              <a:t>Running the graph</a:t>
            </a:r>
            <a:endParaRPr lang="en-GB" dirty="0"/>
          </a:p>
        </p:txBody>
      </p:sp>
    </p:spTree>
    <p:extLst>
      <p:ext uri="{BB962C8B-B14F-4D97-AF65-F5344CB8AC3E}">
        <p14:creationId xmlns:p14="http://schemas.microsoft.com/office/powerpoint/2010/main" val="1595821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Building the Graph</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84" y="2478272"/>
            <a:ext cx="6896100" cy="2667000"/>
          </a:xfrm>
          <a:prstGeom prst="rect">
            <a:avLst/>
          </a:prstGeom>
        </p:spPr>
      </p:pic>
      <p:cxnSp>
        <p:nvCxnSpPr>
          <p:cNvPr id="7" name="Straight Connector 6"/>
          <p:cNvCxnSpPr>
            <a:endCxn id="8" idx="1"/>
          </p:cNvCxnSpPr>
          <p:nvPr/>
        </p:nvCxnSpPr>
        <p:spPr>
          <a:xfrm flipV="1">
            <a:off x="3237224" y="2167742"/>
            <a:ext cx="4493612" cy="1260721"/>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7730836" y="1690688"/>
            <a:ext cx="2161309" cy="954107"/>
          </a:xfrm>
          <a:prstGeom prst="rect">
            <a:avLst/>
          </a:prstGeom>
          <a:noFill/>
        </p:spPr>
        <p:txBody>
          <a:bodyPr wrap="square" rtlCol="0">
            <a:spAutoFit/>
          </a:bodyPr>
          <a:lstStyle/>
          <a:p>
            <a:r>
              <a:rPr lang="en-GB" sz="2800" dirty="0" smtClean="0"/>
              <a:t>Give a name to </a:t>
            </a:r>
            <a:r>
              <a:rPr lang="en-GB" sz="2800" smtClean="0"/>
              <a:t>the graph</a:t>
            </a:r>
            <a:endParaRPr lang="en-GB" sz="2800"/>
          </a:p>
        </p:txBody>
      </p:sp>
    </p:spTree>
    <p:extLst>
      <p:ext uri="{BB962C8B-B14F-4D97-AF65-F5344CB8AC3E}">
        <p14:creationId xmlns:p14="http://schemas.microsoft.com/office/powerpoint/2010/main" val="954478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Building the Graph</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84" y="2478272"/>
            <a:ext cx="6896100" cy="2667000"/>
          </a:xfrm>
          <a:prstGeom prst="rect">
            <a:avLst/>
          </a:prstGeom>
        </p:spPr>
      </p:pic>
      <p:cxnSp>
        <p:nvCxnSpPr>
          <p:cNvPr id="7" name="Straight Connector 6"/>
          <p:cNvCxnSpPr/>
          <p:nvPr/>
        </p:nvCxnSpPr>
        <p:spPr>
          <a:xfrm flipV="1">
            <a:off x="5631873" y="2244436"/>
            <a:ext cx="2098963" cy="1724891"/>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7730836" y="1690688"/>
            <a:ext cx="3448050" cy="954107"/>
          </a:xfrm>
          <a:prstGeom prst="rect">
            <a:avLst/>
          </a:prstGeom>
          <a:noFill/>
        </p:spPr>
        <p:txBody>
          <a:bodyPr wrap="square" rtlCol="0">
            <a:spAutoFit/>
          </a:bodyPr>
          <a:lstStyle/>
          <a:p>
            <a:r>
              <a:rPr lang="en-GB" sz="2800"/>
              <a:t>S</a:t>
            </a:r>
            <a:r>
              <a:rPr lang="en-GB" sz="2800" smtClean="0"/>
              <a:t>ay </a:t>
            </a:r>
            <a:r>
              <a:rPr lang="en-GB" sz="2800" dirty="0" smtClean="0"/>
              <a:t>what shape </a:t>
            </a:r>
            <a:r>
              <a:rPr lang="en-GB" sz="2800" smtClean="0"/>
              <a:t>and type your data will be</a:t>
            </a:r>
            <a:endParaRPr lang="en-GB" sz="2800" dirty="0"/>
          </a:p>
        </p:txBody>
      </p:sp>
    </p:spTree>
    <p:extLst>
      <p:ext uri="{BB962C8B-B14F-4D97-AF65-F5344CB8AC3E}">
        <p14:creationId xmlns:p14="http://schemas.microsoft.com/office/powerpoint/2010/main" val="1571844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Building the Graph</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84" y="2478272"/>
            <a:ext cx="6896100" cy="2667000"/>
          </a:xfrm>
          <a:prstGeom prst="rect">
            <a:avLst/>
          </a:prstGeom>
        </p:spPr>
      </p:pic>
      <p:cxnSp>
        <p:nvCxnSpPr>
          <p:cNvPr id="7" name="Straight Connector 6"/>
          <p:cNvCxnSpPr/>
          <p:nvPr/>
        </p:nvCxnSpPr>
        <p:spPr>
          <a:xfrm>
            <a:off x="4177145" y="4738255"/>
            <a:ext cx="3740728" cy="407017"/>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8068084" y="4745616"/>
            <a:ext cx="3448050" cy="954107"/>
          </a:xfrm>
          <a:prstGeom prst="rect">
            <a:avLst/>
          </a:prstGeom>
          <a:noFill/>
        </p:spPr>
        <p:txBody>
          <a:bodyPr wrap="square" rtlCol="0">
            <a:spAutoFit/>
          </a:bodyPr>
          <a:lstStyle/>
          <a:p>
            <a:r>
              <a:rPr lang="en-GB" sz="2800" dirty="0" smtClean="0"/>
              <a:t>Define the operations that you want to have</a:t>
            </a:r>
            <a:endParaRPr lang="en-GB" sz="2800" dirty="0"/>
          </a:p>
        </p:txBody>
      </p:sp>
    </p:spTree>
    <p:extLst>
      <p:ext uri="{BB962C8B-B14F-4D97-AF65-F5344CB8AC3E}">
        <p14:creationId xmlns:p14="http://schemas.microsoft.com/office/powerpoint/2010/main" val="1005126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8419</TotalTime>
  <Words>3173</Words>
  <Application>Microsoft Macintosh PowerPoint</Application>
  <PresentationFormat>Widescreen</PresentationFormat>
  <Paragraphs>333</Paragraphs>
  <Slides>39</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Calibri Light</vt:lpstr>
      <vt:lpstr>Cambria Math</vt:lpstr>
      <vt:lpstr>Lucida Sans Typewriter</vt:lpstr>
      <vt:lpstr>Mangal</vt:lpstr>
      <vt:lpstr>Arial</vt:lpstr>
      <vt:lpstr>Office Theme</vt:lpstr>
      <vt:lpstr>Introduction to TensorFlow</vt:lpstr>
      <vt:lpstr>What is TensorFlow?</vt:lpstr>
      <vt:lpstr>TensorFlow vs Numpy</vt:lpstr>
      <vt:lpstr>TensorFlow vs Numpy</vt:lpstr>
      <vt:lpstr>Data Flow Graphs</vt:lpstr>
      <vt:lpstr>The Basics</vt:lpstr>
      <vt:lpstr>Building the Graph</vt:lpstr>
      <vt:lpstr>Building the Graph</vt:lpstr>
      <vt:lpstr>Building the Graph</vt:lpstr>
      <vt:lpstr>Running the Graph</vt:lpstr>
      <vt:lpstr>Running the Graph</vt:lpstr>
      <vt:lpstr>Introduction to TensorFlow</vt:lpstr>
      <vt:lpstr>Linear Regression</vt:lpstr>
      <vt:lpstr>Linear Regression</vt:lpstr>
      <vt:lpstr>Linear Regression</vt:lpstr>
      <vt:lpstr>Linear Regression</vt:lpstr>
      <vt:lpstr>Linear regression</vt:lpstr>
      <vt:lpstr>Linear regression</vt:lpstr>
      <vt:lpstr>Linear regression</vt:lpstr>
      <vt:lpstr>Exercise</vt:lpstr>
      <vt:lpstr>Introduction to TensorFlow</vt:lpstr>
      <vt:lpstr>Neural networks</vt:lpstr>
      <vt:lpstr>Hidden neuron</vt:lpstr>
      <vt:lpstr>Linear Algebra</vt:lpstr>
      <vt:lpstr>Linear algebra</vt:lpstr>
      <vt:lpstr>Linear Algebra</vt:lpstr>
      <vt:lpstr>Linear Algebra</vt:lpstr>
      <vt:lpstr>Linear Algebra</vt:lpstr>
      <vt:lpstr>Training the network</vt:lpstr>
      <vt:lpstr>Exercise</vt:lpstr>
      <vt:lpstr>Introduction to TensorFlow</vt:lpstr>
      <vt:lpstr>Tensorboard</vt:lpstr>
      <vt:lpstr>Tensorboard</vt:lpstr>
      <vt:lpstr>Dataset</vt:lpstr>
      <vt:lpstr>Dataset </vt:lpstr>
      <vt:lpstr>Dataset </vt:lpstr>
      <vt:lpstr>Dataset</vt:lpstr>
      <vt:lpstr>Dataset</vt:lpstr>
      <vt:lpstr>Dataset</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TensorFlow</dc:title>
  <dc:creator>Silvia Amabilino</dc:creator>
  <cp:lastModifiedBy>Silvia Amabilino</cp:lastModifiedBy>
  <cp:revision>55</cp:revision>
  <cp:lastPrinted>2018-04-20T09:23:54Z</cp:lastPrinted>
  <dcterms:created xsi:type="dcterms:W3CDTF">2018-03-28T13:52:52Z</dcterms:created>
  <dcterms:modified xsi:type="dcterms:W3CDTF">2018-04-20T10:18:53Z</dcterms:modified>
</cp:coreProperties>
</file>