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24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8E9E-9778-8848-8968-E0DAAF80A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C6994-3B4D-EE43-B67B-3412A1B14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5F97A-D26E-854D-80A2-0C7E4353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8681-235B-D044-9CEC-8E0AE4972C5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022C1-370B-CA42-B0E7-92001F32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825D-D2C7-CF46-BF6E-939930DC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91FA-77BE-B14B-8D14-3B2BFE50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2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4E9A-2B0D-0A44-BC4D-F99E60EA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E65A4-EA7B-0E43-B62C-3CF890DC9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4B41-8DC9-DF48-A134-065EA518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8681-235B-D044-9CEC-8E0AE4972C5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72EE-BCEE-464D-B082-0AF03440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5FCC-58EF-C347-BDEF-3A533371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91FA-77BE-B14B-8D14-3B2BFE50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4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E0822-20F8-9C44-A77E-CFFACEC15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FCD26-AD70-E642-A45E-C67833B63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CAADF-99A7-D940-9044-7F29C6D2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8681-235B-D044-9CEC-8E0AE4972C5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B8E24-9F72-1446-BEEB-710792CC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F0D7A-FEAE-AA43-97B4-C3E467A3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91FA-77BE-B14B-8D14-3B2BFE50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1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5509-C0C9-3A46-943C-72C54111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5684-4AA2-5140-B62A-981CCD5C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1725A-571A-594F-8BAD-4A17263F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8681-235B-D044-9CEC-8E0AE4972C5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08EE6-B572-6B4B-8B0A-F6C2C4FD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3EFAF-189D-2C42-83A7-DAFFDDC9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91FA-77BE-B14B-8D14-3B2BFE50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0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1A4E-984A-D643-807A-2F1FD7D2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28EBC-56F0-154B-8426-DD043B9C9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B549-4B89-BB42-94B3-9605AF19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8681-235B-D044-9CEC-8E0AE4972C5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81E14-4A82-A340-A944-536C37C3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260F0-D406-F546-A33C-A2EDE0D0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91FA-77BE-B14B-8D14-3B2BFE50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9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C71F-3428-714C-8861-0CEC88AA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3C6B-C2A0-D645-A4B2-7E7C1A15E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66033-B1A3-474D-86E9-C7F778013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C40E0-A1C9-F242-932F-A5128CF5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8681-235B-D044-9CEC-8E0AE4972C5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C821D-7B2B-E942-A543-BE197EC7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71EC2-4C5B-0C41-A7BB-F4CBFD08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91FA-77BE-B14B-8D14-3B2BFE50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8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6789-6582-404D-A4BF-2B5F006D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E37B3-470F-0249-A68A-917B95156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7D37F-40BB-E444-BD8D-D7FBDDC8A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AD13D-F241-E444-B9F6-552F90AB9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EA69E-6E11-2242-94E5-BEA066900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943B0-6861-DC4D-A536-920FFDEE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8681-235B-D044-9CEC-8E0AE4972C5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C5546-761E-A84E-8227-511D758D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04046-B758-4249-9BCB-A1D94273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91FA-77BE-B14B-8D14-3B2BFE50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0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33E8-DC0B-6547-BE0F-6D10E54F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7E322-E791-D349-8B3E-DED7F057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8681-235B-D044-9CEC-8E0AE4972C5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4B96-90EA-6F43-93E2-082251B1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57BA5-087F-AE42-A3E6-CB837573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91FA-77BE-B14B-8D14-3B2BFE50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0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27B15-83B0-D64E-83E9-B09E3F88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8681-235B-D044-9CEC-8E0AE4972C5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A317-456D-CE43-829C-61E033F8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A3EF4-6318-7142-92F5-928DE3A5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91FA-77BE-B14B-8D14-3B2BFE50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7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9521-483C-9B48-85C8-22A4447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15E4-A7D1-664D-B61E-7D90B7819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BF8A4-77DF-E447-95C9-DDFE3DA16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4F7B7-0484-0044-818E-71E728CD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8681-235B-D044-9CEC-8E0AE4972C5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8B9F1-9752-A24C-B576-355D6637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4C41A-B0BC-CD41-9F02-FB437FE0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91FA-77BE-B14B-8D14-3B2BFE50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5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6FD5-A24A-4644-BB44-EB0D2E55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E6F23-3759-EE40-A44C-EC71D99A6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0B8BA-AB11-314E-A645-6E409CE06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8F292-99D9-5142-9F55-661C3EAF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8681-235B-D044-9CEC-8E0AE4972C5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19F17-573F-654C-81D0-5F7FAC57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4666D-A8D9-2740-BC29-17F9157C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B91FA-77BE-B14B-8D14-3B2BFE50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71B3E-D2AF-894C-AFB3-5E0B7499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C48BE-BC20-8A4C-8DD1-1868F61DD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4F06A-7DBD-A14E-84C8-383EA0605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28681-235B-D044-9CEC-8E0AE4972C53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D0B4-2AFA-6C44-85B1-9E1D10A33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2D3D9-419B-6947-B3CC-701E9A690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B91FA-77BE-B14B-8D14-3B2BFE50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572A4F-ABD4-784E-BE39-9C4B7F28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700" y="266218"/>
            <a:ext cx="4191000" cy="268224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69555B-B85E-A34E-B470-51A5D948A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63793"/>
              </p:ext>
            </p:extLst>
          </p:nvPr>
        </p:nvGraphicFramePr>
        <p:xfrm>
          <a:off x="230095" y="1054608"/>
          <a:ext cx="8501530" cy="547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27">
                  <a:extLst>
                    <a:ext uri="{9D8B030D-6E8A-4147-A177-3AD203B41FA5}">
                      <a16:colId xmlns:a16="http://schemas.microsoft.com/office/drawing/2014/main" val="2237915459"/>
                    </a:ext>
                  </a:extLst>
                </a:gridCol>
                <a:gridCol w="1020488">
                  <a:extLst>
                    <a:ext uri="{9D8B030D-6E8A-4147-A177-3AD203B41FA5}">
                      <a16:colId xmlns:a16="http://schemas.microsoft.com/office/drawing/2014/main" val="962386520"/>
                    </a:ext>
                  </a:extLst>
                </a:gridCol>
                <a:gridCol w="2929614">
                  <a:extLst>
                    <a:ext uri="{9D8B030D-6E8A-4147-A177-3AD203B41FA5}">
                      <a16:colId xmlns:a16="http://schemas.microsoft.com/office/drawing/2014/main" val="3767466009"/>
                    </a:ext>
                  </a:extLst>
                </a:gridCol>
                <a:gridCol w="1048871">
                  <a:extLst>
                    <a:ext uri="{9D8B030D-6E8A-4147-A177-3AD203B41FA5}">
                      <a16:colId xmlns:a16="http://schemas.microsoft.com/office/drawing/2014/main" val="1281382006"/>
                    </a:ext>
                  </a:extLst>
                </a:gridCol>
                <a:gridCol w="3065930">
                  <a:extLst>
                    <a:ext uri="{9D8B030D-6E8A-4147-A177-3AD203B41FA5}">
                      <a16:colId xmlns:a16="http://schemas.microsoft.com/office/drawing/2014/main" val="3709314463"/>
                    </a:ext>
                  </a:extLst>
                </a:gridCol>
              </a:tblGrid>
              <a:tr h="390836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NetBAS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38716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GO:0060070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canonical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Wnt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signaling pathway (p=4.2e-6, z=4.5)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GO:0060070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canonical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Wnt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signaling pathway (z=17.0)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154617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GO:0006099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tricarboxylic acid cycle (p=2.1e-4, z=3.5)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GO:0061024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membrane organization (z=13.4)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45848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biosynthetic process (p=2.5e-4, z=3.5)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GO:0008286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insulin receptor signaling pathway (z=11.9)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55810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GO:0033146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intracellular estrogen receptor signaling pathway (p=3.7e-4, z=3.4)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GO:0035567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non-canonical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Wnt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signaling pathway (z=11.2)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54736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GO:0006782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protoporphyrinogen IX biosynthetic process (p=5.4e-4, z=3.3)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GO:0090090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canonical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Wnt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signaling pathway (z=9.5)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499252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GO:0006783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heme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biosynthetic process (p=6.2e-4, z=3.2)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GO:0006986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unfolded protein (z=9.0)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0213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GO:0045600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 regulation of fat cell differentiation (p=0.0020, z=2.9)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GO:0090263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 regulation of canonical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Wnt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signaling pathway (z=8.9)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35482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GO:0045893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 regulation of transcription, DNA-templated (p=0.0024, z=2.8)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GO:1904886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beta-catenin destruction complex disassembly (z=8.9)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93038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GO:0016055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Wnt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signaling pathway (p=0.0034, z=2.7)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GO:0045165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fate commitment (z=8.9)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278660"/>
                  </a:ext>
                </a:extLst>
              </a:tr>
              <a:tr h="68396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GO:0044332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Wnt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signaling pathway involved in dorsal/ventral axis specification (p=0.0035, z=2.7)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GO:0016241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macroautophagy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(z=8.6)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4194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C92210-55BD-6F48-BBC4-1E2991A108EA}"/>
              </a:ext>
            </a:extLst>
          </p:cNvPr>
          <p:cNvSpPr txBox="1"/>
          <p:nvPr/>
        </p:nvSpPr>
        <p:spPr>
          <a:xfrm>
            <a:off x="385484" y="430306"/>
            <a:ext cx="428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enriched BP terms, DAVID vs NetBAS</a:t>
            </a:r>
          </a:p>
        </p:txBody>
      </p:sp>
    </p:spTree>
    <p:extLst>
      <p:ext uri="{BB962C8B-B14F-4D97-AF65-F5344CB8AC3E}">
        <p14:creationId xmlns:p14="http://schemas.microsoft.com/office/powerpoint/2010/main" val="179846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DE1D74-DC9A-6F45-95EA-A50F244B6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280" y="265176"/>
            <a:ext cx="4191000" cy="2682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1F5E47-35C2-D84A-9F1D-E95CA28BA191}"/>
              </a:ext>
            </a:extLst>
          </p:cNvPr>
          <p:cNvSpPr txBox="1"/>
          <p:nvPr/>
        </p:nvSpPr>
        <p:spPr>
          <a:xfrm>
            <a:off x="385484" y="430306"/>
            <a:ext cx="428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enriched CC terms, DAVID vs NetBAS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E73B8C4-C77F-774E-989C-A9C81B59F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997788"/>
              </p:ext>
            </p:extLst>
          </p:nvPr>
        </p:nvGraphicFramePr>
        <p:xfrm>
          <a:off x="230095" y="1054608"/>
          <a:ext cx="8501530" cy="547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27">
                  <a:extLst>
                    <a:ext uri="{9D8B030D-6E8A-4147-A177-3AD203B41FA5}">
                      <a16:colId xmlns:a16="http://schemas.microsoft.com/office/drawing/2014/main" val="2237915459"/>
                    </a:ext>
                  </a:extLst>
                </a:gridCol>
                <a:gridCol w="1020488">
                  <a:extLst>
                    <a:ext uri="{9D8B030D-6E8A-4147-A177-3AD203B41FA5}">
                      <a16:colId xmlns:a16="http://schemas.microsoft.com/office/drawing/2014/main" val="962386520"/>
                    </a:ext>
                  </a:extLst>
                </a:gridCol>
                <a:gridCol w="2929614">
                  <a:extLst>
                    <a:ext uri="{9D8B030D-6E8A-4147-A177-3AD203B41FA5}">
                      <a16:colId xmlns:a16="http://schemas.microsoft.com/office/drawing/2014/main" val="3767466009"/>
                    </a:ext>
                  </a:extLst>
                </a:gridCol>
                <a:gridCol w="1048871">
                  <a:extLst>
                    <a:ext uri="{9D8B030D-6E8A-4147-A177-3AD203B41FA5}">
                      <a16:colId xmlns:a16="http://schemas.microsoft.com/office/drawing/2014/main" val="1281382006"/>
                    </a:ext>
                  </a:extLst>
                </a:gridCol>
                <a:gridCol w="3065930">
                  <a:extLst>
                    <a:ext uri="{9D8B030D-6E8A-4147-A177-3AD203B41FA5}">
                      <a16:colId xmlns:a16="http://schemas.microsoft.com/office/drawing/2014/main" val="3709314463"/>
                    </a:ext>
                  </a:extLst>
                </a:gridCol>
              </a:tblGrid>
              <a:tr h="390836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NetBAS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38716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GO:0005759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mitochondrial matrix  (p=3.4e-6, z=4.5)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GO:0070062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extracellular exosome (z=14.0)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154617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GO:0005829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cytosol (p=4.2e-6, z=4.5)</a:t>
                      </a:r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GO:0005829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cytosol (z=12.3)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45848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GO:0042470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melanosome (p=1.8e-5, z=4.1)</a:t>
                      </a:r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GO:0005759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mitochondrial matrix (z=12.0)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55810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GO:0005739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mitochondrion (p=2.6e-4, z=3.5)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GO:0030665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clathrin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-coated vesicle membrane (z=12.0)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54736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GO:0005783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endoplasmic reticulum (p=0.0017, z=2.9)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GO:0005765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lysosomal membrane (z=10.5)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499252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GO:0005789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endoplasmic reticulum membrane (p=0.0057, z=2.5)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GO:0043209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myelin sheath (z=9.6)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0213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GO:0043231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intracellular membrane-bounded organelle  (p=0.0083)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GO:0030136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clathrin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-coated vesicle (z=9.6)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35482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GO:1990909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Wnt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signalosome (p=0.017, z=2.1)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GO:0005739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mitochondrion (z=8.6)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93038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GO:0016020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membrane (p=0.019, z=2.1)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GO:0032991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protein-containing complex (z=7.4)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278660"/>
                  </a:ext>
                </a:extLst>
              </a:tr>
              <a:tr h="68396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GO:0043234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 complex (0.022, z=2.0)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GO:0042470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melanosome (z=7.157)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419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34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56B9F8-C267-554F-B6BC-38A34E6F9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280" y="265176"/>
            <a:ext cx="4191000" cy="268224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ECA0C3-098F-404D-979E-CD9A823C7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39339"/>
              </p:ext>
            </p:extLst>
          </p:nvPr>
        </p:nvGraphicFramePr>
        <p:xfrm>
          <a:off x="230095" y="1054608"/>
          <a:ext cx="8501530" cy="547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27">
                  <a:extLst>
                    <a:ext uri="{9D8B030D-6E8A-4147-A177-3AD203B41FA5}">
                      <a16:colId xmlns:a16="http://schemas.microsoft.com/office/drawing/2014/main" val="2237915459"/>
                    </a:ext>
                  </a:extLst>
                </a:gridCol>
                <a:gridCol w="1020488">
                  <a:extLst>
                    <a:ext uri="{9D8B030D-6E8A-4147-A177-3AD203B41FA5}">
                      <a16:colId xmlns:a16="http://schemas.microsoft.com/office/drawing/2014/main" val="962386520"/>
                    </a:ext>
                  </a:extLst>
                </a:gridCol>
                <a:gridCol w="2929614">
                  <a:extLst>
                    <a:ext uri="{9D8B030D-6E8A-4147-A177-3AD203B41FA5}">
                      <a16:colId xmlns:a16="http://schemas.microsoft.com/office/drawing/2014/main" val="3767466009"/>
                    </a:ext>
                  </a:extLst>
                </a:gridCol>
                <a:gridCol w="1048871">
                  <a:extLst>
                    <a:ext uri="{9D8B030D-6E8A-4147-A177-3AD203B41FA5}">
                      <a16:colId xmlns:a16="http://schemas.microsoft.com/office/drawing/2014/main" val="1281382006"/>
                    </a:ext>
                  </a:extLst>
                </a:gridCol>
                <a:gridCol w="3065930">
                  <a:extLst>
                    <a:ext uri="{9D8B030D-6E8A-4147-A177-3AD203B41FA5}">
                      <a16:colId xmlns:a16="http://schemas.microsoft.com/office/drawing/2014/main" val="3709314463"/>
                    </a:ext>
                  </a:extLst>
                </a:gridCol>
              </a:tblGrid>
              <a:tr h="390836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NetBAS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38716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GO:0003824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catalytic activity (p=2.8e-4, z=3.5)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GO:0005109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frizzled binding (z=15.9)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154617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GO:0005515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 binding  (p=2.9e-4, z=3.4)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GO:0017147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Wnt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-protein binding (z=12.3)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45848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GO:0016740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transferase activity (p=5.1e-4, z=3.3)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GO:0008013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beta-catenin binding (z=11.0)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55810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GO:0005524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ATP binding (p=8.8e-4, z=3.1)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GO:0005524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ATP binding (z=10.7)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54736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GO:0017147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Wnt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-protein binding (p=0.0028, z=2.8)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GO:0030276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clathrin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binding (z=9.8)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499252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GO:0044212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transcription regulatory region DNA binding  (p=0.0081, z=2.4)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GO:0016922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nuclear receptor binding (z=9.3)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0213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GO:0003713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transcription coactivator activity (p=0.0085, z=2.4)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GO:0051082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unfolded protein binding (z=8.9)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35482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GO:0005049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nuclear export signal receptor activity (p=0.0095, z=2.3)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GO:0030170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pyridoxal phosphate binding (z=8.5)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93038"/>
                  </a:ext>
                </a:extLst>
              </a:tr>
              <a:tr h="48854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GO:0042802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identical protein binding (p=0.0096, z=2.3)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GO:0048018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receptor ligand activity (z=8.5)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278660"/>
                  </a:ext>
                </a:extLst>
              </a:tr>
              <a:tr h="68396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GO:0042803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 homodimerization activity (p=0.014, z=2.2)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GO:0045296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cadherin binding (z=8.2)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4194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B07648-3174-DD42-8D29-B778C2415B76}"/>
              </a:ext>
            </a:extLst>
          </p:cNvPr>
          <p:cNvSpPr txBox="1"/>
          <p:nvPr/>
        </p:nvSpPr>
        <p:spPr>
          <a:xfrm>
            <a:off x="385484" y="430306"/>
            <a:ext cx="434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enriched MF terms, DAVID vs NetBAS</a:t>
            </a:r>
          </a:p>
        </p:txBody>
      </p:sp>
    </p:spTree>
    <p:extLst>
      <p:ext uri="{BB962C8B-B14F-4D97-AF65-F5344CB8AC3E}">
        <p14:creationId xmlns:p14="http://schemas.microsoft.com/office/powerpoint/2010/main" val="177642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839</Words>
  <Application>Microsoft Macintosh PowerPoint</Application>
  <PresentationFormat>Widescreen</PresentationFormat>
  <Paragraphs>162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Hao-Bo Guo</dc:creator>
  <cp:lastModifiedBy>Hao-Bo Guo</cp:lastModifiedBy>
  <cp:revision>10</cp:revision>
  <dcterms:created xsi:type="dcterms:W3CDTF">2018-11-09T04:36:56Z</dcterms:created>
  <dcterms:modified xsi:type="dcterms:W3CDTF">2018-11-09T17:18:39Z</dcterms:modified>
</cp:coreProperties>
</file>